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77" r:id="rId4"/>
  </p:sldMasterIdLst>
  <p:notesMasterIdLst>
    <p:notesMasterId r:id="rId6"/>
  </p:notesMasterIdLst>
  <p:handoutMasterIdLst>
    <p:handoutMasterId r:id="rId64"/>
  </p:handoutMasterIdLst>
  <p:sldIdLst>
    <p:sldId id="597" r:id="rId5"/>
    <p:sldId id="671" r:id="rId7"/>
    <p:sldId id="673" r:id="rId8"/>
    <p:sldId id="692" r:id="rId9"/>
    <p:sldId id="670" r:id="rId10"/>
    <p:sldId id="584" r:id="rId11"/>
    <p:sldId id="635" r:id="rId12"/>
    <p:sldId id="734" r:id="rId13"/>
    <p:sldId id="733" r:id="rId14"/>
    <p:sldId id="736" r:id="rId15"/>
    <p:sldId id="737" r:id="rId16"/>
    <p:sldId id="738" r:id="rId17"/>
    <p:sldId id="739" r:id="rId18"/>
    <p:sldId id="740" r:id="rId19"/>
    <p:sldId id="741" r:id="rId20"/>
    <p:sldId id="742" r:id="rId21"/>
    <p:sldId id="633" r:id="rId22"/>
    <p:sldId id="634" r:id="rId23"/>
    <p:sldId id="693" r:id="rId24"/>
    <p:sldId id="694" r:id="rId25"/>
    <p:sldId id="653" r:id="rId26"/>
    <p:sldId id="586" r:id="rId27"/>
    <p:sldId id="679" r:id="rId28"/>
    <p:sldId id="678" r:id="rId29"/>
    <p:sldId id="686" r:id="rId30"/>
    <p:sldId id="691" r:id="rId31"/>
    <p:sldId id="687" r:id="rId32"/>
    <p:sldId id="683" r:id="rId33"/>
    <p:sldId id="684" r:id="rId34"/>
    <p:sldId id="685" r:id="rId35"/>
    <p:sldId id="656" r:id="rId36"/>
    <p:sldId id="652" r:id="rId37"/>
    <p:sldId id="680" r:id="rId38"/>
    <p:sldId id="688" r:id="rId39"/>
    <p:sldId id="639" r:id="rId40"/>
    <p:sldId id="641" r:id="rId41"/>
    <p:sldId id="642" r:id="rId42"/>
    <p:sldId id="643" r:id="rId43"/>
    <p:sldId id="644" r:id="rId44"/>
    <p:sldId id="645" r:id="rId45"/>
    <p:sldId id="782" r:id="rId46"/>
    <p:sldId id="646" r:id="rId47"/>
    <p:sldId id="783" r:id="rId48"/>
    <p:sldId id="784" r:id="rId49"/>
    <p:sldId id="785" r:id="rId50"/>
    <p:sldId id="647" r:id="rId51"/>
    <p:sldId id="648" r:id="rId52"/>
    <p:sldId id="649" r:id="rId53"/>
    <p:sldId id="650" r:id="rId54"/>
    <p:sldId id="592" r:id="rId55"/>
    <p:sldId id="657" r:id="rId56"/>
    <p:sldId id="658" r:id="rId57"/>
    <p:sldId id="669" r:id="rId58"/>
    <p:sldId id="696" r:id="rId59"/>
    <p:sldId id="695" r:id="rId60"/>
    <p:sldId id="593" r:id="rId61"/>
    <p:sldId id="780" r:id="rId62"/>
    <p:sldId id="781"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nny" initial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912" autoAdjust="0"/>
    <p:restoredTop sz="97481" autoAdjust="0"/>
  </p:normalViewPr>
  <p:slideViewPr>
    <p:cSldViewPr>
      <p:cViewPr>
        <p:scale>
          <a:sx n="69" d="100"/>
          <a:sy n="69" d="100"/>
        </p:scale>
        <p:origin x="-2370" y="-1050"/>
      </p:cViewPr>
      <p:guideLst>
        <p:guide orient="horz" pos="2160"/>
        <p:guide pos="3839"/>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notesViewPr>
    <p:cSldViewPr>
      <p:cViewPr varScale="1">
        <p:scale>
          <a:sx n="53" d="100"/>
          <a:sy n="53" d="100"/>
        </p:scale>
        <p:origin x="-270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8" Type="http://schemas.openxmlformats.org/officeDocument/2006/relationships/commentAuthors" Target="commentAuthors.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E7E58E1-9897-4454-B178-E794611ECDD4}" type="doc">
      <dgm:prSet loTypeId="urn:microsoft.com/office/officeart/2005/8/layout/radial1#1" loCatId="cycle" qsTypeId="urn:microsoft.com/office/officeart/2005/8/quickstyle/simple4#1" qsCatId="simple" csTypeId="urn:microsoft.com/office/officeart/2005/8/colors/accent1_2#1" csCatId="accent1" phldr="1"/>
      <dgm:spPr/>
      <dgm:t>
        <a:bodyPr/>
        <a:lstStyle/>
        <a:p>
          <a:endParaRPr lang="zh-CN" altLang="en-US"/>
        </a:p>
      </dgm:t>
    </dgm:pt>
    <dgm:pt modelId="{D93C9209-40C2-4A10-BF25-CCB9ADE5A82F}">
      <dgm:prSet/>
      <dgm:spPr/>
      <dgm:t>
        <a:bodyPr/>
        <a:lstStyle/>
        <a:p>
          <a:r>
            <a:rPr lang="zh-CN" altLang="en-US" dirty="0" smtClean="0"/>
            <a:t>担保圈</a:t>
          </a:r>
          <a:endParaRPr lang="zh-CN" altLang="en-US" dirty="0"/>
        </a:p>
      </dgm:t>
    </dgm:pt>
    <dgm:pt modelId="{1FD644BE-342A-4E6F-90FF-BA4D8E6502D0}" cxnId="{880EDB59-C9EF-4E2F-BFA2-FD54FAD08C75}" type="parTrans">
      <dgm:prSet/>
      <dgm:spPr/>
      <dgm:t>
        <a:bodyPr/>
        <a:lstStyle/>
        <a:p>
          <a:endParaRPr lang="zh-CN" altLang="en-US"/>
        </a:p>
      </dgm:t>
    </dgm:pt>
    <dgm:pt modelId="{6FDBD213-DBEC-4CE6-9817-E2436E211AB0}" cxnId="{880EDB59-C9EF-4E2F-BFA2-FD54FAD08C75}" type="sibTrans">
      <dgm:prSet/>
      <dgm:spPr/>
      <dgm:t>
        <a:bodyPr/>
        <a:lstStyle/>
        <a:p>
          <a:endParaRPr lang="zh-CN" altLang="en-US"/>
        </a:p>
      </dgm:t>
    </dgm:pt>
    <dgm:pt modelId="{1A980357-08C1-4266-B712-D0E24D12BA51}">
      <dgm:prSet/>
      <dgm:spPr/>
      <dgm:t>
        <a:bodyPr/>
        <a:lstStyle/>
        <a:p>
          <a:r>
            <a:rPr lang="zh-CN" altLang="en-US" dirty="0" smtClean="0"/>
            <a:t>基本</a:t>
          </a:r>
          <a:endParaRPr lang="en-US" altLang="zh-CN" dirty="0" smtClean="0"/>
        </a:p>
        <a:p>
          <a:r>
            <a:rPr lang="zh-CN" altLang="en-US" dirty="0" smtClean="0"/>
            <a:t>信息</a:t>
          </a:r>
          <a:endParaRPr lang="en-US" altLang="zh-CN" dirty="0" smtClean="0"/>
        </a:p>
      </dgm:t>
    </dgm:pt>
    <dgm:pt modelId="{3731DE8C-E1B7-4045-8996-725DAF3B2685}">
      <dgm:prSet/>
      <dgm:spPr/>
      <dgm:t>
        <a:bodyPr/>
        <a:lstStyle/>
        <a:p>
          <a:r>
            <a:rPr lang="zh-CN" altLang="en-US" dirty="0" smtClean="0"/>
            <a:t>运营</a:t>
          </a:r>
          <a:endParaRPr lang="en-US" altLang="zh-CN" dirty="0" smtClean="0"/>
        </a:p>
        <a:p>
          <a:r>
            <a:rPr lang="zh-CN" altLang="en-US" dirty="0" smtClean="0"/>
            <a:t>信息</a:t>
          </a:r>
          <a:endParaRPr lang="zh-CN" altLang="en-US" dirty="0"/>
        </a:p>
      </dgm:t>
    </dgm:pt>
    <dgm:pt modelId="{33871DA2-A176-4D39-8E49-3A88A697BAA5}">
      <dgm:prSet phldrT="[文本]"/>
      <dgm:spPr/>
      <dgm:t>
        <a:bodyPr/>
        <a:lstStyle/>
        <a:p>
          <a:r>
            <a:rPr lang="zh-CN" altLang="en-US" dirty="0" smtClean="0"/>
            <a:t>业务</a:t>
          </a:r>
          <a:endParaRPr lang="en-US" altLang="zh-CN" dirty="0" smtClean="0"/>
        </a:p>
        <a:p>
          <a:r>
            <a:rPr lang="zh-CN" altLang="en-US" dirty="0" smtClean="0"/>
            <a:t>信息</a:t>
          </a:r>
          <a:endParaRPr lang="en-US" altLang="zh-CN" dirty="0" smtClean="0"/>
        </a:p>
      </dgm:t>
    </dgm:pt>
    <dgm:pt modelId="{EE0C7786-3407-4D4A-BEF9-7B393E161ECF}">
      <dgm:prSet phldrT="[文本]"/>
      <dgm:spPr/>
      <dgm:t>
        <a:bodyPr/>
        <a:lstStyle/>
        <a:p>
          <a:r>
            <a:rPr lang="zh-CN" altLang="en-US" dirty="0" smtClean="0"/>
            <a:t>监管信息</a:t>
          </a:r>
          <a:endParaRPr lang="zh-CN" altLang="en-US" dirty="0"/>
        </a:p>
      </dgm:t>
    </dgm:pt>
    <dgm:pt modelId="{57249C36-84F0-4C03-A488-7CB57056495E}">
      <dgm:prSet/>
      <dgm:spPr/>
      <dgm:t>
        <a:bodyPr/>
        <a:lstStyle/>
        <a:p>
          <a:r>
            <a:rPr lang="zh-CN" altLang="en-US" dirty="0" smtClean="0"/>
            <a:t>信用信息</a:t>
          </a:r>
          <a:endParaRPr lang="zh-CN" altLang="en-US" dirty="0"/>
        </a:p>
      </dgm:t>
    </dgm:pt>
    <dgm:pt modelId="{FE2B1758-ADB0-4F9C-957C-1C408BCDC02E}">
      <dgm:prSet phldrT="[文本]"/>
      <dgm:spPr/>
      <dgm:t>
        <a:bodyPr/>
        <a:lstStyle/>
        <a:p>
          <a:r>
            <a:rPr lang="zh-CN" altLang="en-US" dirty="0" smtClean="0"/>
            <a:t>舆情信息</a:t>
          </a:r>
          <a:endParaRPr lang="en-US" altLang="zh-CN" dirty="0" smtClean="0"/>
        </a:p>
      </dgm:t>
    </dgm:pt>
    <dgm:pt modelId="{19F4E244-AB90-49AF-AE43-E7F900389263}">
      <dgm:prSet phldrT="[文本]"/>
      <dgm:spPr/>
      <dgm:t>
        <a:bodyPr/>
        <a:lstStyle/>
        <a:p>
          <a:r>
            <a:rPr lang="zh-CN" altLang="en-US" dirty="0" smtClean="0"/>
            <a:t>预警信息</a:t>
          </a:r>
          <a:endParaRPr lang="en-US" altLang="zh-CN" dirty="0" smtClean="0"/>
        </a:p>
      </dgm:t>
    </dgm:pt>
    <dgm:pt modelId="{2709D535-E796-407F-9313-FFCAEFE182B0}">
      <dgm:prSet/>
      <dgm:spPr/>
      <dgm:t>
        <a:bodyPr/>
        <a:lstStyle/>
        <a:p>
          <a:r>
            <a:rPr lang="zh-CN" altLang="en-US" dirty="0" smtClean="0"/>
            <a:t>企业链图</a:t>
          </a:r>
          <a:endParaRPr lang="zh-CN" altLang="en-US" dirty="0"/>
        </a:p>
      </dgm:t>
    </dgm:pt>
    <dgm:pt modelId="{663402D9-362D-4D75-BF61-F9772A671765}">
      <dgm:prSet/>
      <dgm:spPr/>
      <dgm:t>
        <a:bodyPr/>
        <a:lstStyle/>
        <a:p>
          <a:r>
            <a:rPr lang="zh-CN" altLang="en-US" dirty="0" smtClean="0"/>
            <a:t>关联族谱</a:t>
          </a:r>
          <a:endParaRPr lang="zh-CN" altLang="en-US" dirty="0"/>
        </a:p>
      </dgm:t>
    </dgm:pt>
    <dgm:pt modelId="{257DD05A-B16B-4AE8-A52C-B47B71A6406C}">
      <dgm:prSet phldrT="[文本]"/>
      <dgm:spPr/>
      <dgm:t>
        <a:bodyPr/>
        <a:lstStyle/>
        <a:p>
          <a:r>
            <a:rPr lang="zh-CN" altLang="en-US" dirty="0" smtClean="0"/>
            <a:t>功能</a:t>
          </a:r>
          <a:endParaRPr lang="zh-CN" altLang="en-US" dirty="0"/>
        </a:p>
      </dgm:t>
    </dgm:pt>
    <dgm:pt modelId="{B3F0F236-EB0F-4030-B8C3-0F629B4C44D5}" cxnId="{1B15AC77-3A3E-466D-A712-10A566EB2667}" type="sibTrans">
      <dgm:prSet/>
      <dgm:spPr/>
      <dgm:t>
        <a:bodyPr/>
        <a:lstStyle/>
        <a:p>
          <a:endParaRPr lang="zh-CN" altLang="en-US"/>
        </a:p>
      </dgm:t>
    </dgm:pt>
    <dgm:pt modelId="{6C1872FE-03BF-4142-A68E-7E2BFC7F2FB8}" cxnId="{1B15AC77-3A3E-466D-A712-10A566EB2667}" type="parTrans">
      <dgm:prSet/>
      <dgm:spPr/>
      <dgm:t>
        <a:bodyPr/>
        <a:lstStyle/>
        <a:p>
          <a:endParaRPr lang="zh-CN" altLang="en-US"/>
        </a:p>
      </dgm:t>
    </dgm:pt>
    <dgm:pt modelId="{12D925AF-934B-460A-9EC6-5D9A0363CD52}" cxnId="{FD2195FE-2329-4CCB-8EB6-D561FDD9D4E4}" type="sibTrans">
      <dgm:prSet/>
      <dgm:spPr/>
      <dgm:t>
        <a:bodyPr/>
        <a:lstStyle/>
        <a:p>
          <a:endParaRPr lang="zh-CN" altLang="en-US"/>
        </a:p>
      </dgm:t>
    </dgm:pt>
    <dgm:pt modelId="{A18CCD8F-16AB-4571-9CD8-84EFFA0882B3}" cxnId="{FD2195FE-2329-4CCB-8EB6-D561FDD9D4E4}" type="parTrans">
      <dgm:prSet/>
      <dgm:spPr/>
      <dgm:t>
        <a:bodyPr/>
        <a:lstStyle/>
        <a:p>
          <a:endParaRPr lang="zh-CN" altLang="en-US"/>
        </a:p>
      </dgm:t>
    </dgm:pt>
    <dgm:pt modelId="{731686D1-0EE7-4D31-9A02-C546FABD1017}" cxnId="{E7F1EFA8-7E37-46F0-98B2-9B82F68D0BAA}" type="sibTrans">
      <dgm:prSet/>
      <dgm:spPr/>
      <dgm:t>
        <a:bodyPr/>
        <a:lstStyle/>
        <a:p>
          <a:endParaRPr lang="zh-CN" altLang="en-US"/>
        </a:p>
      </dgm:t>
    </dgm:pt>
    <dgm:pt modelId="{B0E5CB87-E0B8-43F7-BE51-97242CCB7CD9}" cxnId="{E7F1EFA8-7E37-46F0-98B2-9B82F68D0BAA}" type="parTrans">
      <dgm:prSet/>
      <dgm:spPr/>
      <dgm:t>
        <a:bodyPr/>
        <a:lstStyle/>
        <a:p>
          <a:endParaRPr lang="zh-CN" altLang="en-US"/>
        </a:p>
      </dgm:t>
    </dgm:pt>
    <dgm:pt modelId="{6EE82EB8-4C3F-4E31-882A-5E747E3EF944}" cxnId="{9270960F-4D1E-431C-B0B2-112079824162}" type="sibTrans">
      <dgm:prSet/>
      <dgm:spPr/>
      <dgm:t>
        <a:bodyPr/>
        <a:lstStyle/>
        <a:p>
          <a:endParaRPr lang="zh-CN" altLang="en-US"/>
        </a:p>
      </dgm:t>
    </dgm:pt>
    <dgm:pt modelId="{D78C089B-099C-435E-8445-CD7D8F21A9DC}" cxnId="{9270960F-4D1E-431C-B0B2-112079824162}" type="parTrans">
      <dgm:prSet/>
      <dgm:spPr/>
      <dgm:t>
        <a:bodyPr/>
        <a:lstStyle/>
        <a:p>
          <a:endParaRPr lang="zh-CN" altLang="en-US"/>
        </a:p>
      </dgm:t>
    </dgm:pt>
    <dgm:pt modelId="{0F38D21F-46C0-4373-82CF-19BEC5B746D4}" cxnId="{86BB8E76-4E6A-4C2A-990D-57E0DC43642C}" type="sibTrans">
      <dgm:prSet/>
      <dgm:spPr/>
      <dgm:t>
        <a:bodyPr/>
        <a:lstStyle/>
        <a:p>
          <a:endParaRPr lang="zh-CN" altLang="en-US"/>
        </a:p>
      </dgm:t>
    </dgm:pt>
    <dgm:pt modelId="{DF888717-9E73-45D3-9CE0-C1670F5401CB}" cxnId="{86BB8E76-4E6A-4C2A-990D-57E0DC43642C}" type="parTrans">
      <dgm:prSet/>
      <dgm:spPr/>
      <dgm:t>
        <a:bodyPr/>
        <a:lstStyle/>
        <a:p>
          <a:endParaRPr lang="zh-CN" altLang="en-US"/>
        </a:p>
      </dgm:t>
    </dgm:pt>
    <dgm:pt modelId="{DCB63853-7B54-4486-A666-BA56F7F422CA}" cxnId="{2CCE6718-A258-4E81-9F72-68A653603845}" type="sibTrans">
      <dgm:prSet/>
      <dgm:spPr/>
      <dgm:t>
        <a:bodyPr/>
        <a:lstStyle/>
        <a:p>
          <a:endParaRPr lang="zh-CN" altLang="en-US"/>
        </a:p>
      </dgm:t>
    </dgm:pt>
    <dgm:pt modelId="{B3A30AAE-E152-42F5-8B43-7336BAF408E7}" cxnId="{2CCE6718-A258-4E81-9F72-68A653603845}" type="parTrans">
      <dgm:prSet/>
      <dgm:spPr/>
      <dgm:t>
        <a:bodyPr/>
        <a:lstStyle/>
        <a:p>
          <a:endParaRPr lang="zh-CN" altLang="en-US"/>
        </a:p>
      </dgm:t>
    </dgm:pt>
    <dgm:pt modelId="{BAB4D3B3-B91D-49D9-99DB-67339ED74C09}" cxnId="{5338DA57-3C3D-4359-BF44-4C57B46C9751}" type="sibTrans">
      <dgm:prSet/>
      <dgm:spPr/>
      <dgm:t>
        <a:bodyPr/>
        <a:lstStyle/>
        <a:p>
          <a:endParaRPr lang="zh-CN" altLang="en-US"/>
        </a:p>
      </dgm:t>
    </dgm:pt>
    <dgm:pt modelId="{DCFC12DB-F653-4CB4-8CE8-E481303750CE}" cxnId="{5338DA57-3C3D-4359-BF44-4C57B46C9751}" type="parTrans">
      <dgm:prSet/>
      <dgm:spPr/>
      <dgm:t>
        <a:bodyPr/>
        <a:lstStyle/>
        <a:p>
          <a:endParaRPr lang="zh-CN" altLang="en-US"/>
        </a:p>
      </dgm:t>
    </dgm:pt>
    <dgm:pt modelId="{993B3020-216F-443E-A436-BDE4735E5650}" cxnId="{DD762CC4-D9D8-4091-804C-797C6031D80C}" type="sibTrans">
      <dgm:prSet/>
      <dgm:spPr/>
      <dgm:t>
        <a:bodyPr/>
        <a:lstStyle/>
        <a:p>
          <a:endParaRPr lang="zh-CN" altLang="en-US"/>
        </a:p>
      </dgm:t>
    </dgm:pt>
    <dgm:pt modelId="{7DA24BB8-A035-4EC9-A8C3-9AD7E7F64E31}" cxnId="{DD762CC4-D9D8-4091-804C-797C6031D80C}" type="parTrans">
      <dgm:prSet/>
      <dgm:spPr/>
      <dgm:t>
        <a:bodyPr/>
        <a:lstStyle/>
        <a:p>
          <a:endParaRPr lang="zh-CN" altLang="en-US"/>
        </a:p>
      </dgm:t>
    </dgm:pt>
    <dgm:pt modelId="{2C862F7C-693E-4F09-B9CB-0DA877FDAC04}" cxnId="{6109C5CA-AF55-440A-9802-19BBBC3D8CEC}" type="sibTrans">
      <dgm:prSet/>
      <dgm:spPr/>
      <dgm:t>
        <a:bodyPr/>
        <a:lstStyle/>
        <a:p>
          <a:endParaRPr lang="zh-CN" altLang="en-US"/>
        </a:p>
      </dgm:t>
    </dgm:pt>
    <dgm:pt modelId="{E82116AA-5A5E-4A35-B648-42B07698429B}" cxnId="{6109C5CA-AF55-440A-9802-19BBBC3D8CEC}" type="parTrans">
      <dgm:prSet/>
      <dgm:spPr/>
      <dgm:t>
        <a:bodyPr/>
        <a:lstStyle/>
        <a:p>
          <a:endParaRPr lang="zh-CN" altLang="en-US"/>
        </a:p>
      </dgm:t>
    </dgm:pt>
    <dgm:pt modelId="{8C21113F-6D39-4B88-9809-2C3E26A8F291}" cxnId="{E1E9CE21-1322-4CDE-BD2B-AF64C939C41F}" type="sibTrans">
      <dgm:prSet/>
      <dgm:spPr/>
      <dgm:t>
        <a:bodyPr/>
        <a:lstStyle/>
        <a:p>
          <a:endParaRPr lang="zh-CN" altLang="en-US"/>
        </a:p>
      </dgm:t>
    </dgm:pt>
    <dgm:pt modelId="{BA3F127D-81ED-4DF2-8E48-C68443D2BA9F}" cxnId="{E1E9CE21-1322-4CDE-BD2B-AF64C939C41F}" type="parTrans">
      <dgm:prSet/>
      <dgm:spPr/>
      <dgm:t>
        <a:bodyPr/>
        <a:lstStyle/>
        <a:p>
          <a:endParaRPr lang="zh-CN" altLang="en-US"/>
        </a:p>
      </dgm:t>
    </dgm:pt>
    <dgm:pt modelId="{8C37B9A6-2FCA-4BB0-A1D3-92E35AFE3B48}" type="pres">
      <dgm:prSet presAssocID="{4E7E58E1-9897-4454-B178-E794611ECDD4}" presName="cycle" presStyleCnt="0">
        <dgm:presLayoutVars>
          <dgm:chMax val="1"/>
          <dgm:dir/>
          <dgm:animLvl val="ctr"/>
          <dgm:resizeHandles val="exact"/>
        </dgm:presLayoutVars>
      </dgm:prSet>
      <dgm:spPr/>
      <dgm:t>
        <a:bodyPr/>
        <a:lstStyle/>
        <a:p>
          <a:endParaRPr lang="zh-CN" altLang="en-US"/>
        </a:p>
      </dgm:t>
    </dgm:pt>
    <dgm:pt modelId="{61F005CC-6AC4-4D71-99A8-881482DA5B1B}" type="pres">
      <dgm:prSet presAssocID="{257DD05A-B16B-4AE8-A52C-B47B71A6406C}" presName="centerShape" presStyleLbl="node0" presStyleIdx="0" presStyleCnt="1"/>
      <dgm:spPr/>
      <dgm:t>
        <a:bodyPr/>
        <a:lstStyle/>
        <a:p>
          <a:endParaRPr lang="zh-CN" altLang="en-US"/>
        </a:p>
      </dgm:t>
    </dgm:pt>
    <dgm:pt modelId="{4664179D-B8FC-4E0C-8FE0-1E98603BDAE8}" type="pres">
      <dgm:prSet presAssocID="{1FD644BE-342A-4E6F-90FF-BA4D8E6502D0}" presName="Name9" presStyleLbl="parChTrans1D2" presStyleIdx="0" presStyleCnt="10"/>
      <dgm:spPr/>
      <dgm:t>
        <a:bodyPr/>
        <a:lstStyle/>
        <a:p>
          <a:endParaRPr lang="zh-CN" altLang="en-US"/>
        </a:p>
      </dgm:t>
    </dgm:pt>
    <dgm:pt modelId="{A0F827C4-78E8-408F-BED9-E430E4AED5F0}" type="pres">
      <dgm:prSet presAssocID="{1FD644BE-342A-4E6F-90FF-BA4D8E6502D0}" presName="connTx" presStyleLbl="parChTrans1D2" presStyleIdx="0" presStyleCnt="10"/>
      <dgm:spPr/>
      <dgm:t>
        <a:bodyPr/>
        <a:lstStyle/>
        <a:p>
          <a:endParaRPr lang="zh-CN" altLang="en-US"/>
        </a:p>
      </dgm:t>
    </dgm:pt>
    <dgm:pt modelId="{50912ABA-84ED-4DF4-B012-689DD615F0AB}" type="pres">
      <dgm:prSet presAssocID="{D93C9209-40C2-4A10-BF25-CCB9ADE5A82F}" presName="node" presStyleLbl="node1" presStyleIdx="0" presStyleCnt="10">
        <dgm:presLayoutVars>
          <dgm:bulletEnabled val="1"/>
        </dgm:presLayoutVars>
      </dgm:prSet>
      <dgm:spPr/>
      <dgm:t>
        <a:bodyPr/>
        <a:lstStyle/>
        <a:p>
          <a:endParaRPr lang="zh-CN" altLang="en-US"/>
        </a:p>
      </dgm:t>
    </dgm:pt>
    <dgm:pt modelId="{A57C4F4F-42F0-49AF-89EF-61CD2F9D8170}" type="pres">
      <dgm:prSet presAssocID="{BA3F127D-81ED-4DF2-8E48-C68443D2BA9F}" presName="Name9" presStyleLbl="parChTrans1D2" presStyleIdx="1" presStyleCnt="10"/>
      <dgm:spPr/>
      <dgm:t>
        <a:bodyPr/>
        <a:lstStyle/>
        <a:p>
          <a:endParaRPr lang="zh-CN" altLang="en-US"/>
        </a:p>
      </dgm:t>
    </dgm:pt>
    <dgm:pt modelId="{BACB74BA-A4D3-4F31-81E0-129DFE36FA74}" type="pres">
      <dgm:prSet presAssocID="{BA3F127D-81ED-4DF2-8E48-C68443D2BA9F}" presName="connTx" presStyleLbl="parChTrans1D2" presStyleIdx="1" presStyleCnt="10"/>
      <dgm:spPr/>
      <dgm:t>
        <a:bodyPr/>
        <a:lstStyle/>
        <a:p>
          <a:endParaRPr lang="zh-CN" altLang="en-US"/>
        </a:p>
      </dgm:t>
    </dgm:pt>
    <dgm:pt modelId="{8BF8A577-3BA0-4178-92B9-CFDFD0395684}" type="pres">
      <dgm:prSet presAssocID="{663402D9-362D-4D75-BF61-F9772A671765}" presName="node" presStyleLbl="node1" presStyleIdx="1" presStyleCnt="10">
        <dgm:presLayoutVars>
          <dgm:bulletEnabled val="1"/>
        </dgm:presLayoutVars>
      </dgm:prSet>
      <dgm:spPr/>
      <dgm:t>
        <a:bodyPr/>
        <a:lstStyle/>
        <a:p>
          <a:endParaRPr lang="zh-CN" altLang="en-US"/>
        </a:p>
      </dgm:t>
    </dgm:pt>
    <dgm:pt modelId="{9AF98316-736F-480C-933C-3BB8B4B574FA}" type="pres">
      <dgm:prSet presAssocID="{E82116AA-5A5E-4A35-B648-42B07698429B}" presName="Name9" presStyleLbl="parChTrans1D2" presStyleIdx="2" presStyleCnt="10"/>
      <dgm:spPr/>
      <dgm:t>
        <a:bodyPr/>
        <a:lstStyle/>
        <a:p>
          <a:endParaRPr lang="zh-CN" altLang="en-US"/>
        </a:p>
      </dgm:t>
    </dgm:pt>
    <dgm:pt modelId="{E6B688ED-50FD-46A1-AFDA-39B02B6A9B9C}" type="pres">
      <dgm:prSet presAssocID="{E82116AA-5A5E-4A35-B648-42B07698429B}" presName="connTx" presStyleLbl="parChTrans1D2" presStyleIdx="2" presStyleCnt="10"/>
      <dgm:spPr/>
      <dgm:t>
        <a:bodyPr/>
        <a:lstStyle/>
        <a:p>
          <a:endParaRPr lang="zh-CN" altLang="en-US"/>
        </a:p>
      </dgm:t>
    </dgm:pt>
    <dgm:pt modelId="{3C8EB7F5-E960-420D-A898-639536A9F999}" type="pres">
      <dgm:prSet presAssocID="{2709D535-E796-407F-9313-FFCAEFE182B0}" presName="node" presStyleLbl="node1" presStyleIdx="2" presStyleCnt="10">
        <dgm:presLayoutVars>
          <dgm:bulletEnabled val="1"/>
        </dgm:presLayoutVars>
      </dgm:prSet>
      <dgm:spPr/>
      <dgm:t>
        <a:bodyPr/>
        <a:lstStyle/>
        <a:p>
          <a:endParaRPr lang="zh-CN" altLang="en-US"/>
        </a:p>
      </dgm:t>
    </dgm:pt>
    <dgm:pt modelId="{539EB650-B559-40B6-8B00-BCAB22EA579A}" type="pres">
      <dgm:prSet presAssocID="{7DA24BB8-A035-4EC9-A8C3-9AD7E7F64E31}" presName="Name9" presStyleLbl="parChTrans1D2" presStyleIdx="3" presStyleCnt="10"/>
      <dgm:spPr/>
      <dgm:t>
        <a:bodyPr/>
        <a:lstStyle/>
        <a:p>
          <a:endParaRPr lang="zh-CN" altLang="en-US"/>
        </a:p>
      </dgm:t>
    </dgm:pt>
    <dgm:pt modelId="{D490ED07-A157-4908-B4E1-9DC648A18CD8}" type="pres">
      <dgm:prSet presAssocID="{7DA24BB8-A035-4EC9-A8C3-9AD7E7F64E31}" presName="connTx" presStyleLbl="parChTrans1D2" presStyleIdx="3" presStyleCnt="10"/>
      <dgm:spPr/>
      <dgm:t>
        <a:bodyPr/>
        <a:lstStyle/>
        <a:p>
          <a:endParaRPr lang="zh-CN" altLang="en-US"/>
        </a:p>
      </dgm:t>
    </dgm:pt>
    <dgm:pt modelId="{7E55E59E-6B62-49B0-B419-D72E6FFEE3C5}" type="pres">
      <dgm:prSet presAssocID="{19F4E244-AB90-49AF-AE43-E7F900389263}" presName="node" presStyleLbl="node1" presStyleIdx="3" presStyleCnt="10">
        <dgm:presLayoutVars>
          <dgm:bulletEnabled val="1"/>
        </dgm:presLayoutVars>
      </dgm:prSet>
      <dgm:spPr/>
      <dgm:t>
        <a:bodyPr/>
        <a:lstStyle/>
        <a:p>
          <a:endParaRPr lang="zh-CN" altLang="en-US"/>
        </a:p>
      </dgm:t>
    </dgm:pt>
    <dgm:pt modelId="{21F19B88-8BAB-432E-B0F5-BA076D8B0B34}" type="pres">
      <dgm:prSet presAssocID="{DCFC12DB-F653-4CB4-8CE8-E481303750CE}" presName="Name9" presStyleLbl="parChTrans1D2" presStyleIdx="4" presStyleCnt="10"/>
      <dgm:spPr/>
      <dgm:t>
        <a:bodyPr/>
        <a:lstStyle/>
        <a:p>
          <a:endParaRPr lang="zh-CN" altLang="en-US"/>
        </a:p>
      </dgm:t>
    </dgm:pt>
    <dgm:pt modelId="{1E3FBD46-6F58-4393-8793-BCEDF8EBECB8}" type="pres">
      <dgm:prSet presAssocID="{DCFC12DB-F653-4CB4-8CE8-E481303750CE}" presName="connTx" presStyleLbl="parChTrans1D2" presStyleIdx="4" presStyleCnt="10"/>
      <dgm:spPr/>
      <dgm:t>
        <a:bodyPr/>
        <a:lstStyle/>
        <a:p>
          <a:endParaRPr lang="zh-CN" altLang="en-US"/>
        </a:p>
      </dgm:t>
    </dgm:pt>
    <dgm:pt modelId="{7D97FEEE-1F43-4DA0-A279-525653FA77A0}" type="pres">
      <dgm:prSet presAssocID="{FE2B1758-ADB0-4F9C-957C-1C408BCDC02E}" presName="node" presStyleLbl="node1" presStyleIdx="4" presStyleCnt="10">
        <dgm:presLayoutVars>
          <dgm:bulletEnabled val="1"/>
        </dgm:presLayoutVars>
      </dgm:prSet>
      <dgm:spPr/>
      <dgm:t>
        <a:bodyPr/>
        <a:lstStyle/>
        <a:p>
          <a:endParaRPr lang="zh-CN" altLang="en-US"/>
        </a:p>
      </dgm:t>
    </dgm:pt>
    <dgm:pt modelId="{DE110CF3-4F51-47F2-B874-26CF7FFFD0D0}" type="pres">
      <dgm:prSet presAssocID="{B3A30AAE-E152-42F5-8B43-7336BAF408E7}" presName="Name9" presStyleLbl="parChTrans1D2" presStyleIdx="5" presStyleCnt="10"/>
      <dgm:spPr/>
      <dgm:t>
        <a:bodyPr/>
        <a:lstStyle/>
        <a:p>
          <a:endParaRPr lang="zh-CN" altLang="en-US"/>
        </a:p>
      </dgm:t>
    </dgm:pt>
    <dgm:pt modelId="{9174E88D-6287-4E66-A4A1-C75FE9B22B25}" type="pres">
      <dgm:prSet presAssocID="{B3A30AAE-E152-42F5-8B43-7336BAF408E7}" presName="connTx" presStyleLbl="parChTrans1D2" presStyleIdx="5" presStyleCnt="10"/>
      <dgm:spPr/>
      <dgm:t>
        <a:bodyPr/>
        <a:lstStyle/>
        <a:p>
          <a:endParaRPr lang="zh-CN" altLang="en-US"/>
        </a:p>
      </dgm:t>
    </dgm:pt>
    <dgm:pt modelId="{ACE2279F-07EA-447E-A7D1-2CAC794CBAFB}" type="pres">
      <dgm:prSet presAssocID="{57249C36-84F0-4C03-A488-7CB57056495E}" presName="node" presStyleLbl="node1" presStyleIdx="5" presStyleCnt="10">
        <dgm:presLayoutVars>
          <dgm:bulletEnabled val="1"/>
        </dgm:presLayoutVars>
      </dgm:prSet>
      <dgm:spPr/>
      <dgm:t>
        <a:bodyPr/>
        <a:lstStyle/>
        <a:p>
          <a:endParaRPr lang="zh-CN" altLang="en-US"/>
        </a:p>
      </dgm:t>
    </dgm:pt>
    <dgm:pt modelId="{036F54B7-7EE5-4437-B88D-8162CFFD73AA}" type="pres">
      <dgm:prSet presAssocID="{DF888717-9E73-45D3-9CE0-C1670F5401CB}" presName="Name9" presStyleLbl="parChTrans1D2" presStyleIdx="6" presStyleCnt="10"/>
      <dgm:spPr/>
      <dgm:t>
        <a:bodyPr/>
        <a:lstStyle/>
        <a:p>
          <a:endParaRPr lang="zh-CN" altLang="en-US"/>
        </a:p>
      </dgm:t>
    </dgm:pt>
    <dgm:pt modelId="{D2771D32-5AEE-4FD6-8ED2-A5783C94235F}" type="pres">
      <dgm:prSet presAssocID="{DF888717-9E73-45D3-9CE0-C1670F5401CB}" presName="connTx" presStyleLbl="parChTrans1D2" presStyleIdx="6" presStyleCnt="10"/>
      <dgm:spPr/>
      <dgm:t>
        <a:bodyPr/>
        <a:lstStyle/>
        <a:p>
          <a:endParaRPr lang="zh-CN" altLang="en-US"/>
        </a:p>
      </dgm:t>
    </dgm:pt>
    <dgm:pt modelId="{61D5E0F5-5039-4B15-9734-0C7782D0C403}" type="pres">
      <dgm:prSet presAssocID="{EE0C7786-3407-4D4A-BEF9-7B393E161ECF}" presName="node" presStyleLbl="node1" presStyleIdx="6" presStyleCnt="10">
        <dgm:presLayoutVars>
          <dgm:bulletEnabled val="1"/>
        </dgm:presLayoutVars>
      </dgm:prSet>
      <dgm:spPr/>
      <dgm:t>
        <a:bodyPr/>
        <a:lstStyle/>
        <a:p>
          <a:endParaRPr lang="zh-CN" altLang="en-US"/>
        </a:p>
      </dgm:t>
    </dgm:pt>
    <dgm:pt modelId="{54F0A5B3-ED85-4442-94B0-DB4C80FBAEE6}" type="pres">
      <dgm:prSet presAssocID="{D78C089B-099C-435E-8445-CD7D8F21A9DC}" presName="Name9" presStyleLbl="parChTrans1D2" presStyleIdx="7" presStyleCnt="10"/>
      <dgm:spPr/>
      <dgm:t>
        <a:bodyPr/>
        <a:lstStyle/>
        <a:p>
          <a:endParaRPr lang="zh-CN" altLang="en-US"/>
        </a:p>
      </dgm:t>
    </dgm:pt>
    <dgm:pt modelId="{DCF015EA-E381-48F0-8834-282AD5E2C3A2}" type="pres">
      <dgm:prSet presAssocID="{D78C089B-099C-435E-8445-CD7D8F21A9DC}" presName="connTx" presStyleLbl="parChTrans1D2" presStyleIdx="7" presStyleCnt="10"/>
      <dgm:spPr/>
      <dgm:t>
        <a:bodyPr/>
        <a:lstStyle/>
        <a:p>
          <a:endParaRPr lang="zh-CN" altLang="en-US"/>
        </a:p>
      </dgm:t>
    </dgm:pt>
    <dgm:pt modelId="{2FE0C545-7819-4D2A-9837-F88FA9C6BFE0}" type="pres">
      <dgm:prSet presAssocID="{33871DA2-A176-4D39-8E49-3A88A697BAA5}" presName="node" presStyleLbl="node1" presStyleIdx="7" presStyleCnt="10">
        <dgm:presLayoutVars>
          <dgm:bulletEnabled val="1"/>
        </dgm:presLayoutVars>
      </dgm:prSet>
      <dgm:spPr/>
      <dgm:t>
        <a:bodyPr/>
        <a:lstStyle/>
        <a:p>
          <a:endParaRPr lang="zh-CN" altLang="en-US"/>
        </a:p>
      </dgm:t>
    </dgm:pt>
    <dgm:pt modelId="{AF988A5F-C9FF-42CA-8A7D-124DCFEED4EA}" type="pres">
      <dgm:prSet presAssocID="{B0E5CB87-E0B8-43F7-BE51-97242CCB7CD9}" presName="Name9" presStyleLbl="parChTrans1D2" presStyleIdx="8" presStyleCnt="10"/>
      <dgm:spPr/>
      <dgm:t>
        <a:bodyPr/>
        <a:lstStyle/>
        <a:p>
          <a:endParaRPr lang="zh-CN" altLang="en-US"/>
        </a:p>
      </dgm:t>
    </dgm:pt>
    <dgm:pt modelId="{CF156836-F20A-4715-AADE-903D1B255178}" type="pres">
      <dgm:prSet presAssocID="{B0E5CB87-E0B8-43F7-BE51-97242CCB7CD9}" presName="connTx" presStyleLbl="parChTrans1D2" presStyleIdx="8" presStyleCnt="10"/>
      <dgm:spPr/>
      <dgm:t>
        <a:bodyPr/>
        <a:lstStyle/>
        <a:p>
          <a:endParaRPr lang="zh-CN" altLang="en-US"/>
        </a:p>
      </dgm:t>
    </dgm:pt>
    <dgm:pt modelId="{00AC683B-F8FD-40E7-8D70-29948E94540B}" type="pres">
      <dgm:prSet presAssocID="{3731DE8C-E1B7-4045-8996-725DAF3B2685}" presName="node" presStyleLbl="node1" presStyleIdx="8" presStyleCnt="10">
        <dgm:presLayoutVars>
          <dgm:bulletEnabled val="1"/>
        </dgm:presLayoutVars>
      </dgm:prSet>
      <dgm:spPr/>
      <dgm:t>
        <a:bodyPr/>
        <a:lstStyle/>
        <a:p>
          <a:endParaRPr lang="zh-CN" altLang="en-US"/>
        </a:p>
      </dgm:t>
    </dgm:pt>
    <dgm:pt modelId="{E63D802E-11A8-4339-837B-B36CDCCE0FCB}" type="pres">
      <dgm:prSet presAssocID="{A18CCD8F-16AB-4571-9CD8-84EFFA0882B3}" presName="Name9" presStyleLbl="parChTrans1D2" presStyleIdx="9" presStyleCnt="10"/>
      <dgm:spPr/>
      <dgm:t>
        <a:bodyPr/>
        <a:lstStyle/>
        <a:p>
          <a:endParaRPr lang="zh-CN" altLang="en-US"/>
        </a:p>
      </dgm:t>
    </dgm:pt>
    <dgm:pt modelId="{6FFEB465-CAB3-42CE-B31E-BC68E9FB6448}" type="pres">
      <dgm:prSet presAssocID="{A18CCD8F-16AB-4571-9CD8-84EFFA0882B3}" presName="connTx" presStyleLbl="parChTrans1D2" presStyleIdx="9" presStyleCnt="10"/>
      <dgm:spPr/>
      <dgm:t>
        <a:bodyPr/>
        <a:lstStyle/>
        <a:p>
          <a:endParaRPr lang="zh-CN" altLang="en-US"/>
        </a:p>
      </dgm:t>
    </dgm:pt>
    <dgm:pt modelId="{6BDAF449-9B53-4BF6-82D1-6D51CFE35097}" type="pres">
      <dgm:prSet presAssocID="{1A980357-08C1-4266-B712-D0E24D12BA51}" presName="node" presStyleLbl="node1" presStyleIdx="9" presStyleCnt="10">
        <dgm:presLayoutVars>
          <dgm:bulletEnabled val="1"/>
        </dgm:presLayoutVars>
      </dgm:prSet>
      <dgm:spPr/>
      <dgm:t>
        <a:bodyPr/>
        <a:lstStyle/>
        <a:p>
          <a:endParaRPr lang="zh-CN" altLang="en-US"/>
        </a:p>
      </dgm:t>
    </dgm:pt>
  </dgm:ptLst>
  <dgm:cxnLst>
    <dgm:cxn modelId="{FD2195FE-2329-4CCB-8EB6-D561FDD9D4E4}" srcId="{257DD05A-B16B-4AE8-A52C-B47B71A6406C}" destId="{1A980357-08C1-4266-B712-D0E24D12BA51}" srcOrd="9" destOrd="0" parTransId="{A18CCD8F-16AB-4571-9CD8-84EFFA0882B3}" sibTransId="{12D925AF-934B-460A-9EC6-5D9A0363CD52}"/>
    <dgm:cxn modelId="{C566EDE0-4D4A-4CF9-B284-B90CA3234B11}" type="presOf" srcId="{D93C9209-40C2-4A10-BF25-CCB9ADE5A82F}" destId="{50912ABA-84ED-4DF4-B012-689DD615F0AB}" srcOrd="0" destOrd="0" presId="urn:microsoft.com/office/officeart/2005/8/layout/radial1#1"/>
    <dgm:cxn modelId="{1B15AC77-3A3E-466D-A712-10A566EB2667}" srcId="{4E7E58E1-9897-4454-B178-E794611ECDD4}" destId="{257DD05A-B16B-4AE8-A52C-B47B71A6406C}" srcOrd="0" destOrd="0" parTransId="{6C1872FE-03BF-4142-A68E-7E2BFC7F2FB8}" sibTransId="{B3F0F236-EB0F-4030-B8C3-0F629B4C44D5}"/>
    <dgm:cxn modelId="{B7C8C383-35C8-462B-88DC-8778702AF389}" type="presOf" srcId="{B3A30AAE-E152-42F5-8B43-7336BAF408E7}" destId="{DE110CF3-4F51-47F2-B874-26CF7FFFD0D0}" srcOrd="0" destOrd="0" presId="urn:microsoft.com/office/officeart/2005/8/layout/radial1#1"/>
    <dgm:cxn modelId="{DD762CC4-D9D8-4091-804C-797C6031D80C}" srcId="{257DD05A-B16B-4AE8-A52C-B47B71A6406C}" destId="{19F4E244-AB90-49AF-AE43-E7F900389263}" srcOrd="3" destOrd="0" parTransId="{7DA24BB8-A035-4EC9-A8C3-9AD7E7F64E31}" sibTransId="{993B3020-216F-443E-A436-BDE4735E5650}"/>
    <dgm:cxn modelId="{19383CB4-5486-4E6E-98B6-F849EEB6C7C9}" type="presOf" srcId="{D78C089B-099C-435E-8445-CD7D8F21A9DC}" destId="{54F0A5B3-ED85-4442-94B0-DB4C80FBAEE6}" srcOrd="0" destOrd="0" presId="urn:microsoft.com/office/officeart/2005/8/layout/radial1#1"/>
    <dgm:cxn modelId="{9270960F-4D1E-431C-B0B2-112079824162}" srcId="{257DD05A-B16B-4AE8-A52C-B47B71A6406C}" destId="{33871DA2-A176-4D39-8E49-3A88A697BAA5}" srcOrd="7" destOrd="0" parTransId="{D78C089B-099C-435E-8445-CD7D8F21A9DC}" sibTransId="{6EE82EB8-4C3F-4E31-882A-5E747E3EF944}"/>
    <dgm:cxn modelId="{9D30A4B0-B39B-4E4E-8CA0-D918DDFB8376}" type="presOf" srcId="{B0E5CB87-E0B8-43F7-BE51-97242CCB7CD9}" destId="{AF988A5F-C9FF-42CA-8A7D-124DCFEED4EA}" srcOrd="0" destOrd="0" presId="urn:microsoft.com/office/officeart/2005/8/layout/radial1#1"/>
    <dgm:cxn modelId="{B9C7B9AA-81EF-4C31-AFDC-40564AE1FFDD}" type="presOf" srcId="{1FD644BE-342A-4E6F-90FF-BA4D8E6502D0}" destId="{4664179D-B8FC-4E0C-8FE0-1E98603BDAE8}" srcOrd="0" destOrd="0" presId="urn:microsoft.com/office/officeart/2005/8/layout/radial1#1"/>
    <dgm:cxn modelId="{360D3358-DF50-402B-98BC-4D10CDAEE824}" type="presOf" srcId="{663402D9-362D-4D75-BF61-F9772A671765}" destId="{8BF8A577-3BA0-4178-92B9-CFDFD0395684}" srcOrd="0" destOrd="0" presId="urn:microsoft.com/office/officeart/2005/8/layout/radial1#1"/>
    <dgm:cxn modelId="{AEAA0A45-BA81-46B9-81E9-5E4E2A9E687C}" type="presOf" srcId="{257DD05A-B16B-4AE8-A52C-B47B71A6406C}" destId="{61F005CC-6AC4-4D71-99A8-881482DA5B1B}" srcOrd="0" destOrd="0" presId="urn:microsoft.com/office/officeart/2005/8/layout/radial1#1"/>
    <dgm:cxn modelId="{16E51047-8EAC-44B8-847B-9E47CE7D5845}" type="presOf" srcId="{2709D535-E796-407F-9313-FFCAEFE182B0}" destId="{3C8EB7F5-E960-420D-A898-639536A9F999}" srcOrd="0" destOrd="0" presId="urn:microsoft.com/office/officeart/2005/8/layout/radial1#1"/>
    <dgm:cxn modelId="{2A4F3902-3BE1-4695-89BE-A8AA359601B8}" type="presOf" srcId="{33871DA2-A176-4D39-8E49-3A88A697BAA5}" destId="{2FE0C545-7819-4D2A-9837-F88FA9C6BFE0}" srcOrd="0" destOrd="0" presId="urn:microsoft.com/office/officeart/2005/8/layout/radial1#1"/>
    <dgm:cxn modelId="{7BF740EE-ECE3-48B2-9085-817044FD719C}" type="presOf" srcId="{19F4E244-AB90-49AF-AE43-E7F900389263}" destId="{7E55E59E-6B62-49B0-B419-D72E6FFEE3C5}" srcOrd="0" destOrd="0" presId="urn:microsoft.com/office/officeart/2005/8/layout/radial1#1"/>
    <dgm:cxn modelId="{B657B48D-69AA-4FEA-A89A-F6B49D974FAA}" type="presOf" srcId="{BA3F127D-81ED-4DF2-8E48-C68443D2BA9F}" destId="{BACB74BA-A4D3-4F31-81E0-129DFE36FA74}" srcOrd="1" destOrd="0" presId="urn:microsoft.com/office/officeart/2005/8/layout/radial1#1"/>
    <dgm:cxn modelId="{86BB8E76-4E6A-4C2A-990D-57E0DC43642C}" srcId="{257DD05A-B16B-4AE8-A52C-B47B71A6406C}" destId="{EE0C7786-3407-4D4A-BEF9-7B393E161ECF}" srcOrd="6" destOrd="0" parTransId="{DF888717-9E73-45D3-9CE0-C1670F5401CB}" sibTransId="{0F38D21F-46C0-4373-82CF-19BEC5B746D4}"/>
    <dgm:cxn modelId="{825A6CB0-7E4E-4807-8C23-DDE7BB8C57CC}" type="presOf" srcId="{7DA24BB8-A035-4EC9-A8C3-9AD7E7F64E31}" destId="{539EB650-B559-40B6-8B00-BCAB22EA579A}" srcOrd="0" destOrd="0" presId="urn:microsoft.com/office/officeart/2005/8/layout/radial1#1"/>
    <dgm:cxn modelId="{2555E97D-F7C8-4A4B-B729-773806BD4C35}" type="presOf" srcId="{7DA24BB8-A035-4EC9-A8C3-9AD7E7F64E31}" destId="{D490ED07-A157-4908-B4E1-9DC648A18CD8}" srcOrd="1" destOrd="0" presId="urn:microsoft.com/office/officeart/2005/8/layout/radial1#1"/>
    <dgm:cxn modelId="{0CC0AEC0-B521-4A9A-853F-0BAD545E231A}" type="presOf" srcId="{DCFC12DB-F653-4CB4-8CE8-E481303750CE}" destId="{21F19B88-8BAB-432E-B0F5-BA076D8B0B34}" srcOrd="0" destOrd="0" presId="urn:microsoft.com/office/officeart/2005/8/layout/radial1#1"/>
    <dgm:cxn modelId="{AFE8C5ED-A8A9-4362-9759-47097E84B0B9}" type="presOf" srcId="{E82116AA-5A5E-4A35-B648-42B07698429B}" destId="{E6B688ED-50FD-46A1-AFDA-39B02B6A9B9C}" srcOrd="1" destOrd="0" presId="urn:microsoft.com/office/officeart/2005/8/layout/radial1#1"/>
    <dgm:cxn modelId="{82A4D8B0-EBD8-4A83-9C81-A0201DD36C50}" type="presOf" srcId="{D78C089B-099C-435E-8445-CD7D8F21A9DC}" destId="{DCF015EA-E381-48F0-8834-282AD5E2C3A2}" srcOrd="1" destOrd="0" presId="urn:microsoft.com/office/officeart/2005/8/layout/radial1#1"/>
    <dgm:cxn modelId="{3551511A-45A8-4392-97DE-24B594282C71}" type="presOf" srcId="{A18CCD8F-16AB-4571-9CD8-84EFFA0882B3}" destId="{6FFEB465-CAB3-42CE-B31E-BC68E9FB6448}" srcOrd="1" destOrd="0" presId="urn:microsoft.com/office/officeart/2005/8/layout/radial1#1"/>
    <dgm:cxn modelId="{416EECD6-4E58-48AC-BE4F-1A30FFDCB997}" type="presOf" srcId="{4E7E58E1-9897-4454-B178-E794611ECDD4}" destId="{8C37B9A6-2FCA-4BB0-A1D3-92E35AFE3B48}" srcOrd="0" destOrd="0" presId="urn:microsoft.com/office/officeart/2005/8/layout/radial1#1"/>
    <dgm:cxn modelId="{2CCE6718-A258-4E81-9F72-68A653603845}" srcId="{257DD05A-B16B-4AE8-A52C-B47B71A6406C}" destId="{57249C36-84F0-4C03-A488-7CB57056495E}" srcOrd="5" destOrd="0" parTransId="{B3A30AAE-E152-42F5-8B43-7336BAF408E7}" sibTransId="{DCB63853-7B54-4486-A666-BA56F7F422CA}"/>
    <dgm:cxn modelId="{CF54B85F-C5F1-4EC8-9F79-F561158CB5D2}" type="presOf" srcId="{1A980357-08C1-4266-B712-D0E24D12BA51}" destId="{6BDAF449-9B53-4BF6-82D1-6D51CFE35097}" srcOrd="0" destOrd="0" presId="urn:microsoft.com/office/officeart/2005/8/layout/radial1#1"/>
    <dgm:cxn modelId="{18A9C2EA-CDD8-497F-827D-A4D37CA572A0}" type="presOf" srcId="{DF888717-9E73-45D3-9CE0-C1670F5401CB}" destId="{036F54B7-7EE5-4437-B88D-8162CFFD73AA}" srcOrd="0" destOrd="0" presId="urn:microsoft.com/office/officeart/2005/8/layout/radial1#1"/>
    <dgm:cxn modelId="{17EAED71-0E34-4BF2-B415-23FAEA1A5666}" type="presOf" srcId="{1FD644BE-342A-4E6F-90FF-BA4D8E6502D0}" destId="{A0F827C4-78E8-408F-BED9-E430E4AED5F0}" srcOrd="1" destOrd="0" presId="urn:microsoft.com/office/officeart/2005/8/layout/radial1#1"/>
    <dgm:cxn modelId="{2E130717-96FA-4EE4-9995-D72FFE631F46}" type="presOf" srcId="{E82116AA-5A5E-4A35-B648-42B07698429B}" destId="{9AF98316-736F-480C-933C-3BB8B4B574FA}" srcOrd="0" destOrd="0" presId="urn:microsoft.com/office/officeart/2005/8/layout/radial1#1"/>
    <dgm:cxn modelId="{D8D57F53-B50A-4497-A6AE-4F0F709889F5}" type="presOf" srcId="{B0E5CB87-E0B8-43F7-BE51-97242CCB7CD9}" destId="{CF156836-F20A-4715-AADE-903D1B255178}" srcOrd="1" destOrd="0" presId="urn:microsoft.com/office/officeart/2005/8/layout/radial1#1"/>
    <dgm:cxn modelId="{880EDB59-C9EF-4E2F-BFA2-FD54FAD08C75}" srcId="{257DD05A-B16B-4AE8-A52C-B47B71A6406C}" destId="{D93C9209-40C2-4A10-BF25-CCB9ADE5A82F}" srcOrd="0" destOrd="0" parTransId="{1FD644BE-342A-4E6F-90FF-BA4D8E6502D0}" sibTransId="{6FDBD213-DBEC-4CE6-9817-E2436E211AB0}"/>
    <dgm:cxn modelId="{E6328323-AEA7-4603-823D-3F9907A0F7C4}" type="presOf" srcId="{A18CCD8F-16AB-4571-9CD8-84EFFA0882B3}" destId="{E63D802E-11A8-4339-837B-B36CDCCE0FCB}" srcOrd="0" destOrd="0" presId="urn:microsoft.com/office/officeart/2005/8/layout/radial1#1"/>
    <dgm:cxn modelId="{5338DA57-3C3D-4359-BF44-4C57B46C9751}" srcId="{257DD05A-B16B-4AE8-A52C-B47B71A6406C}" destId="{FE2B1758-ADB0-4F9C-957C-1C408BCDC02E}" srcOrd="4" destOrd="0" parTransId="{DCFC12DB-F653-4CB4-8CE8-E481303750CE}" sibTransId="{BAB4D3B3-B91D-49D9-99DB-67339ED74C09}"/>
    <dgm:cxn modelId="{7A7B746D-4E7C-4FCD-80EC-A6D988E6760A}" type="presOf" srcId="{DF888717-9E73-45D3-9CE0-C1670F5401CB}" destId="{D2771D32-5AEE-4FD6-8ED2-A5783C94235F}" srcOrd="1" destOrd="0" presId="urn:microsoft.com/office/officeart/2005/8/layout/radial1#1"/>
    <dgm:cxn modelId="{C495157D-BB9C-4967-A7C6-1A240AB32B2B}" type="presOf" srcId="{EE0C7786-3407-4D4A-BEF9-7B393E161ECF}" destId="{61D5E0F5-5039-4B15-9734-0C7782D0C403}" srcOrd="0" destOrd="0" presId="urn:microsoft.com/office/officeart/2005/8/layout/radial1#1"/>
    <dgm:cxn modelId="{E1E9CE21-1322-4CDE-BD2B-AF64C939C41F}" srcId="{257DD05A-B16B-4AE8-A52C-B47B71A6406C}" destId="{663402D9-362D-4D75-BF61-F9772A671765}" srcOrd="1" destOrd="0" parTransId="{BA3F127D-81ED-4DF2-8E48-C68443D2BA9F}" sibTransId="{8C21113F-6D39-4B88-9809-2C3E26A8F291}"/>
    <dgm:cxn modelId="{78D13478-13F8-41D8-83FD-97FCF7D08531}" type="presOf" srcId="{57249C36-84F0-4C03-A488-7CB57056495E}" destId="{ACE2279F-07EA-447E-A7D1-2CAC794CBAFB}" srcOrd="0" destOrd="0" presId="urn:microsoft.com/office/officeart/2005/8/layout/radial1#1"/>
    <dgm:cxn modelId="{94E4C319-2CBC-4840-98F6-3C364E5B9DB2}" type="presOf" srcId="{B3A30AAE-E152-42F5-8B43-7336BAF408E7}" destId="{9174E88D-6287-4E66-A4A1-C75FE9B22B25}" srcOrd="1" destOrd="0" presId="urn:microsoft.com/office/officeart/2005/8/layout/radial1#1"/>
    <dgm:cxn modelId="{6109C5CA-AF55-440A-9802-19BBBC3D8CEC}" srcId="{257DD05A-B16B-4AE8-A52C-B47B71A6406C}" destId="{2709D535-E796-407F-9313-FFCAEFE182B0}" srcOrd="2" destOrd="0" parTransId="{E82116AA-5A5E-4A35-B648-42B07698429B}" sibTransId="{2C862F7C-693E-4F09-B9CB-0DA877FDAC04}"/>
    <dgm:cxn modelId="{5D90B6CC-3A30-42E7-941C-A28761102128}" type="presOf" srcId="{DCFC12DB-F653-4CB4-8CE8-E481303750CE}" destId="{1E3FBD46-6F58-4393-8793-BCEDF8EBECB8}" srcOrd="1" destOrd="0" presId="urn:microsoft.com/office/officeart/2005/8/layout/radial1#1"/>
    <dgm:cxn modelId="{E7F1EFA8-7E37-46F0-98B2-9B82F68D0BAA}" srcId="{257DD05A-B16B-4AE8-A52C-B47B71A6406C}" destId="{3731DE8C-E1B7-4045-8996-725DAF3B2685}" srcOrd="8" destOrd="0" parTransId="{B0E5CB87-E0B8-43F7-BE51-97242CCB7CD9}" sibTransId="{731686D1-0EE7-4D31-9A02-C546FABD1017}"/>
    <dgm:cxn modelId="{4EFD6F4D-A3A3-46A7-AFCB-534FEA467871}" type="presOf" srcId="{3731DE8C-E1B7-4045-8996-725DAF3B2685}" destId="{00AC683B-F8FD-40E7-8D70-29948E94540B}" srcOrd="0" destOrd="0" presId="urn:microsoft.com/office/officeart/2005/8/layout/radial1#1"/>
    <dgm:cxn modelId="{FC78AA6E-B471-4448-9A01-DB06A9CF94E9}" type="presOf" srcId="{BA3F127D-81ED-4DF2-8E48-C68443D2BA9F}" destId="{A57C4F4F-42F0-49AF-89EF-61CD2F9D8170}" srcOrd="0" destOrd="0" presId="urn:microsoft.com/office/officeart/2005/8/layout/radial1#1"/>
    <dgm:cxn modelId="{B9939EA0-C94D-4C84-A3C9-2EB9F4888591}" type="presOf" srcId="{FE2B1758-ADB0-4F9C-957C-1C408BCDC02E}" destId="{7D97FEEE-1F43-4DA0-A279-525653FA77A0}" srcOrd="0" destOrd="0" presId="urn:microsoft.com/office/officeart/2005/8/layout/radial1#1"/>
    <dgm:cxn modelId="{7CB24BEB-E987-4880-AF65-BBF3286CE2A6}" type="presParOf" srcId="{8C37B9A6-2FCA-4BB0-A1D3-92E35AFE3B48}" destId="{61F005CC-6AC4-4D71-99A8-881482DA5B1B}" srcOrd="0" destOrd="0" presId="urn:microsoft.com/office/officeart/2005/8/layout/radial1#1"/>
    <dgm:cxn modelId="{7A070A7B-C7A4-495D-95BE-0042AB23B372}" type="presParOf" srcId="{8C37B9A6-2FCA-4BB0-A1D3-92E35AFE3B48}" destId="{4664179D-B8FC-4E0C-8FE0-1E98603BDAE8}" srcOrd="1" destOrd="0" presId="urn:microsoft.com/office/officeart/2005/8/layout/radial1#1"/>
    <dgm:cxn modelId="{511C475C-B81C-42A6-9DCA-AF3CC7C41FBE}" type="presParOf" srcId="{4664179D-B8FC-4E0C-8FE0-1E98603BDAE8}" destId="{A0F827C4-78E8-408F-BED9-E430E4AED5F0}" srcOrd="0" destOrd="0" presId="urn:microsoft.com/office/officeart/2005/8/layout/radial1#1"/>
    <dgm:cxn modelId="{822A7F31-E334-4C95-886A-3E3D7D031AB2}" type="presParOf" srcId="{8C37B9A6-2FCA-4BB0-A1D3-92E35AFE3B48}" destId="{50912ABA-84ED-4DF4-B012-689DD615F0AB}" srcOrd="2" destOrd="0" presId="urn:microsoft.com/office/officeart/2005/8/layout/radial1#1"/>
    <dgm:cxn modelId="{134BBEE1-8FD3-412E-BF93-5C04BBEA6215}" type="presParOf" srcId="{8C37B9A6-2FCA-4BB0-A1D3-92E35AFE3B48}" destId="{A57C4F4F-42F0-49AF-89EF-61CD2F9D8170}" srcOrd="3" destOrd="0" presId="urn:microsoft.com/office/officeart/2005/8/layout/radial1#1"/>
    <dgm:cxn modelId="{6CCCAD52-9F28-40B2-9A1D-9D266C805575}" type="presParOf" srcId="{A57C4F4F-42F0-49AF-89EF-61CD2F9D8170}" destId="{BACB74BA-A4D3-4F31-81E0-129DFE36FA74}" srcOrd="0" destOrd="0" presId="urn:microsoft.com/office/officeart/2005/8/layout/radial1#1"/>
    <dgm:cxn modelId="{59BE1638-9C05-4C0D-9C94-9A59934C0DDF}" type="presParOf" srcId="{8C37B9A6-2FCA-4BB0-A1D3-92E35AFE3B48}" destId="{8BF8A577-3BA0-4178-92B9-CFDFD0395684}" srcOrd="4" destOrd="0" presId="urn:microsoft.com/office/officeart/2005/8/layout/radial1#1"/>
    <dgm:cxn modelId="{52276A8F-DF4B-4697-8D35-C38A85DED23C}" type="presParOf" srcId="{8C37B9A6-2FCA-4BB0-A1D3-92E35AFE3B48}" destId="{9AF98316-736F-480C-933C-3BB8B4B574FA}" srcOrd="5" destOrd="0" presId="urn:microsoft.com/office/officeart/2005/8/layout/radial1#1"/>
    <dgm:cxn modelId="{13972D7B-D855-4D87-87AA-CC311EDB5B37}" type="presParOf" srcId="{9AF98316-736F-480C-933C-3BB8B4B574FA}" destId="{E6B688ED-50FD-46A1-AFDA-39B02B6A9B9C}" srcOrd="0" destOrd="0" presId="urn:microsoft.com/office/officeart/2005/8/layout/radial1#1"/>
    <dgm:cxn modelId="{D5108808-577A-46DF-A480-A349B306DF08}" type="presParOf" srcId="{8C37B9A6-2FCA-4BB0-A1D3-92E35AFE3B48}" destId="{3C8EB7F5-E960-420D-A898-639536A9F999}" srcOrd="6" destOrd="0" presId="urn:microsoft.com/office/officeart/2005/8/layout/radial1#1"/>
    <dgm:cxn modelId="{22CD7FE3-5CA9-405F-905C-72897D1C8915}" type="presParOf" srcId="{8C37B9A6-2FCA-4BB0-A1D3-92E35AFE3B48}" destId="{539EB650-B559-40B6-8B00-BCAB22EA579A}" srcOrd="7" destOrd="0" presId="urn:microsoft.com/office/officeart/2005/8/layout/radial1#1"/>
    <dgm:cxn modelId="{BC666FCC-DA75-4057-AAE9-F6A2A2880681}" type="presParOf" srcId="{539EB650-B559-40B6-8B00-BCAB22EA579A}" destId="{D490ED07-A157-4908-B4E1-9DC648A18CD8}" srcOrd="0" destOrd="0" presId="urn:microsoft.com/office/officeart/2005/8/layout/radial1#1"/>
    <dgm:cxn modelId="{0B1B4919-AEB9-4A68-9C1E-8BE15DEEC4A0}" type="presParOf" srcId="{8C37B9A6-2FCA-4BB0-A1D3-92E35AFE3B48}" destId="{7E55E59E-6B62-49B0-B419-D72E6FFEE3C5}" srcOrd="8" destOrd="0" presId="urn:microsoft.com/office/officeart/2005/8/layout/radial1#1"/>
    <dgm:cxn modelId="{4E143CDE-F69C-437E-B724-5BDAD75AF952}" type="presParOf" srcId="{8C37B9A6-2FCA-4BB0-A1D3-92E35AFE3B48}" destId="{21F19B88-8BAB-432E-B0F5-BA076D8B0B34}" srcOrd="9" destOrd="0" presId="urn:microsoft.com/office/officeart/2005/8/layout/radial1#1"/>
    <dgm:cxn modelId="{94944509-19E9-45A4-88A0-0C87F23AC004}" type="presParOf" srcId="{21F19B88-8BAB-432E-B0F5-BA076D8B0B34}" destId="{1E3FBD46-6F58-4393-8793-BCEDF8EBECB8}" srcOrd="0" destOrd="0" presId="urn:microsoft.com/office/officeart/2005/8/layout/radial1#1"/>
    <dgm:cxn modelId="{B1676E4C-7029-4A9D-971E-9B8B0E2850C7}" type="presParOf" srcId="{8C37B9A6-2FCA-4BB0-A1D3-92E35AFE3B48}" destId="{7D97FEEE-1F43-4DA0-A279-525653FA77A0}" srcOrd="10" destOrd="0" presId="urn:microsoft.com/office/officeart/2005/8/layout/radial1#1"/>
    <dgm:cxn modelId="{E07ADF37-0C64-4928-88E8-53ADBA5BCAF2}" type="presParOf" srcId="{8C37B9A6-2FCA-4BB0-A1D3-92E35AFE3B48}" destId="{DE110CF3-4F51-47F2-B874-26CF7FFFD0D0}" srcOrd="11" destOrd="0" presId="urn:microsoft.com/office/officeart/2005/8/layout/radial1#1"/>
    <dgm:cxn modelId="{55445565-0306-4144-895B-F3131E3D3206}" type="presParOf" srcId="{DE110CF3-4F51-47F2-B874-26CF7FFFD0D0}" destId="{9174E88D-6287-4E66-A4A1-C75FE9B22B25}" srcOrd="0" destOrd="0" presId="urn:microsoft.com/office/officeart/2005/8/layout/radial1#1"/>
    <dgm:cxn modelId="{096F6DE2-6EC4-412E-8CE3-8739E42ADFA2}" type="presParOf" srcId="{8C37B9A6-2FCA-4BB0-A1D3-92E35AFE3B48}" destId="{ACE2279F-07EA-447E-A7D1-2CAC794CBAFB}" srcOrd="12" destOrd="0" presId="urn:microsoft.com/office/officeart/2005/8/layout/radial1#1"/>
    <dgm:cxn modelId="{C7182933-6325-42DD-B4C8-82914461C655}" type="presParOf" srcId="{8C37B9A6-2FCA-4BB0-A1D3-92E35AFE3B48}" destId="{036F54B7-7EE5-4437-B88D-8162CFFD73AA}" srcOrd="13" destOrd="0" presId="urn:microsoft.com/office/officeart/2005/8/layout/radial1#1"/>
    <dgm:cxn modelId="{5171C300-710F-4DDD-86E6-D382E2C42669}" type="presParOf" srcId="{036F54B7-7EE5-4437-B88D-8162CFFD73AA}" destId="{D2771D32-5AEE-4FD6-8ED2-A5783C94235F}" srcOrd="0" destOrd="0" presId="urn:microsoft.com/office/officeart/2005/8/layout/radial1#1"/>
    <dgm:cxn modelId="{CD11A761-6378-4476-ACEC-1B43F1A0C7D4}" type="presParOf" srcId="{8C37B9A6-2FCA-4BB0-A1D3-92E35AFE3B48}" destId="{61D5E0F5-5039-4B15-9734-0C7782D0C403}" srcOrd="14" destOrd="0" presId="urn:microsoft.com/office/officeart/2005/8/layout/radial1#1"/>
    <dgm:cxn modelId="{63B2E9DB-72AC-4CCB-AEA1-F3B8D917E1B9}" type="presParOf" srcId="{8C37B9A6-2FCA-4BB0-A1D3-92E35AFE3B48}" destId="{54F0A5B3-ED85-4442-94B0-DB4C80FBAEE6}" srcOrd="15" destOrd="0" presId="urn:microsoft.com/office/officeart/2005/8/layout/radial1#1"/>
    <dgm:cxn modelId="{91CCBF82-FBFB-4C8F-A108-CC5E59B23524}" type="presParOf" srcId="{54F0A5B3-ED85-4442-94B0-DB4C80FBAEE6}" destId="{DCF015EA-E381-48F0-8834-282AD5E2C3A2}" srcOrd="0" destOrd="0" presId="urn:microsoft.com/office/officeart/2005/8/layout/radial1#1"/>
    <dgm:cxn modelId="{8064350B-FF95-462A-81E8-217993F78819}" type="presParOf" srcId="{8C37B9A6-2FCA-4BB0-A1D3-92E35AFE3B48}" destId="{2FE0C545-7819-4D2A-9837-F88FA9C6BFE0}" srcOrd="16" destOrd="0" presId="urn:microsoft.com/office/officeart/2005/8/layout/radial1#1"/>
    <dgm:cxn modelId="{E5B55013-1B49-4BAC-8E72-2C144B6F6F0A}" type="presParOf" srcId="{8C37B9A6-2FCA-4BB0-A1D3-92E35AFE3B48}" destId="{AF988A5F-C9FF-42CA-8A7D-124DCFEED4EA}" srcOrd="17" destOrd="0" presId="urn:microsoft.com/office/officeart/2005/8/layout/radial1#1"/>
    <dgm:cxn modelId="{1634D91D-7ACD-4C08-9307-6B084FB2483F}" type="presParOf" srcId="{AF988A5F-C9FF-42CA-8A7D-124DCFEED4EA}" destId="{CF156836-F20A-4715-AADE-903D1B255178}" srcOrd="0" destOrd="0" presId="urn:microsoft.com/office/officeart/2005/8/layout/radial1#1"/>
    <dgm:cxn modelId="{E118304A-E1DA-4726-AC97-D90749585928}" type="presParOf" srcId="{8C37B9A6-2FCA-4BB0-A1D3-92E35AFE3B48}" destId="{00AC683B-F8FD-40E7-8D70-29948E94540B}" srcOrd="18" destOrd="0" presId="urn:microsoft.com/office/officeart/2005/8/layout/radial1#1"/>
    <dgm:cxn modelId="{5048B596-AD0D-4969-9B05-43FFCDCAB7B4}" type="presParOf" srcId="{8C37B9A6-2FCA-4BB0-A1D3-92E35AFE3B48}" destId="{E63D802E-11A8-4339-837B-B36CDCCE0FCB}" srcOrd="19" destOrd="0" presId="urn:microsoft.com/office/officeart/2005/8/layout/radial1#1"/>
    <dgm:cxn modelId="{2537B02D-80DE-477E-B7EE-4DDA8B43BA67}" type="presParOf" srcId="{E63D802E-11A8-4339-837B-B36CDCCE0FCB}" destId="{6FFEB465-CAB3-42CE-B31E-BC68E9FB6448}" srcOrd="0" destOrd="0" presId="urn:microsoft.com/office/officeart/2005/8/layout/radial1#1"/>
    <dgm:cxn modelId="{861780F6-AF53-4C71-A20E-68EC3C70EF50}" type="presParOf" srcId="{8C37B9A6-2FCA-4BB0-A1D3-92E35AFE3B48}" destId="{6BDAF449-9B53-4BF6-82D1-6D51CFE35097}" srcOrd="20" destOrd="0" presId="urn:microsoft.com/office/officeart/2005/8/layout/radial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2190413" cy="6264376"/>
        <a:chOff x="0" y="0"/>
        <a:chExt cx="12190413" cy="6264376"/>
      </a:xfrm>
    </dsp:grpSpPr>
    <dsp:sp modelId="{61F005CC-6AC4-4D71-99A8-881482DA5B1B}">
      <dsp:nvSpPr>
        <dsp:cNvPr id="3" name="椭圆 2"/>
        <dsp:cNvSpPr/>
      </dsp:nvSpPr>
      <dsp:spPr bwMode="white">
        <a:xfrm>
          <a:off x="5493660" y="2530641"/>
          <a:ext cx="1203094" cy="1203094"/>
        </a:xfrm>
        <a:prstGeom prst="ellipse">
          <a:avLst/>
        </a:prstGeom>
      </dsp:spPr>
      <dsp:style>
        <a:lnRef idx="0">
          <a:schemeClr val="lt1"/>
        </a:lnRef>
        <a:fillRef idx="3">
          <a:schemeClr val="accent1"/>
        </a:fillRef>
        <a:effectRef idx="2">
          <a:scrgbClr r="0" g="0" b="0"/>
        </a:effectRef>
        <a:fontRef idx="minor">
          <a:schemeClr val="lt1"/>
        </a:fontRef>
      </dsp:style>
      <dsp:txBody>
        <a:bodyPr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dirty="0" smtClean="0"/>
            <a:t>功能</a:t>
          </a:r>
          <a:endParaRPr lang="zh-CN" altLang="en-US" dirty="0"/>
        </a:p>
      </dsp:txBody>
      <dsp:txXfrm>
        <a:off x="5493660" y="2530641"/>
        <a:ext cx="1203094" cy="1203094"/>
      </dsp:txXfrm>
    </dsp:sp>
    <dsp:sp modelId="{4664179D-B8FC-4E0C-8FE0-1E98603BDAE8}">
      <dsp:nvSpPr>
        <dsp:cNvPr id="4" name="任意多边形 3"/>
        <dsp:cNvSpPr/>
      </dsp:nvSpPr>
      <dsp:spPr bwMode="white">
        <a:xfrm>
          <a:off x="5431433" y="1857985"/>
          <a:ext cx="1327547" cy="17765"/>
        </a:xfrm>
        <a:custGeom>
          <a:avLst/>
          <a:gdLst/>
          <a:ahLst/>
          <a:cxnLst/>
          <a:pathLst>
            <a:path w="2091" h="28">
              <a:moveTo>
                <a:pt x="1045" y="1059"/>
              </a:moveTo>
              <a:lnTo>
                <a:pt x="1045" y="-1031"/>
              </a:lnTo>
            </a:path>
          </a:pathLst>
        </a:custGeom>
      </dsp:spPr>
      <dsp:style>
        <a:lnRef idx="1">
          <a:schemeClr val="accent1">
            <a:shade val="60000"/>
          </a:schemeClr>
        </a:lnRef>
        <a:fillRef idx="0">
          <a:schemeClr val="accent1"/>
        </a:fillRef>
        <a:effectRef idx="0">
          <a:scrgbClr r="0" g="0" b="0"/>
        </a:effectRef>
        <a:fontRef idx="minor"/>
      </dsp:style>
      <dsp:txXfrm>
        <a:off x="5431433" y="1857985"/>
        <a:ext cx="1327547" cy="17765"/>
      </dsp:txXfrm>
    </dsp:sp>
    <dsp:sp modelId="{50912ABA-84ED-4DF4-B012-689DD615F0AB}">
      <dsp:nvSpPr>
        <dsp:cNvPr id="5" name="椭圆 4"/>
        <dsp:cNvSpPr/>
      </dsp:nvSpPr>
      <dsp:spPr bwMode="white">
        <a:xfrm>
          <a:off x="5493660" y="0"/>
          <a:ext cx="1203094" cy="1203094"/>
        </a:xfrm>
        <a:prstGeom prst="ellipse">
          <a:avLst/>
        </a:prstGeom>
      </dsp:spPr>
      <dsp:style>
        <a:lnRef idx="0">
          <a:schemeClr val="lt1"/>
        </a:lnRef>
        <a:fillRef idx="3">
          <a:schemeClr val="accent1"/>
        </a:fillRef>
        <a:effectRef idx="2">
          <a:scrgbClr r="0" g="0" b="0"/>
        </a:effectRef>
        <a:fontRef idx="minor">
          <a:schemeClr val="lt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担保圈</a:t>
          </a:r>
          <a:endParaRPr lang="zh-CN" altLang="en-US" dirty="0"/>
        </a:p>
      </dsp:txBody>
      <dsp:txXfrm>
        <a:off x="5493660" y="0"/>
        <a:ext cx="1203094" cy="1203094"/>
      </dsp:txXfrm>
    </dsp:sp>
    <dsp:sp modelId="{A57C4F4F-42F0-49AF-89EF-61CD2F9D8170}">
      <dsp:nvSpPr>
        <dsp:cNvPr id="6" name="任意多边形 5"/>
        <dsp:cNvSpPr/>
      </dsp:nvSpPr>
      <dsp:spPr bwMode="white">
        <a:xfrm>
          <a:off x="6175170" y="2099640"/>
          <a:ext cx="1327547" cy="17765"/>
        </a:xfrm>
        <a:custGeom>
          <a:avLst/>
          <a:gdLst/>
          <a:ahLst/>
          <a:cxnLst/>
          <a:pathLst>
            <a:path w="2091" h="28">
              <a:moveTo>
                <a:pt x="431" y="860"/>
              </a:moveTo>
              <a:lnTo>
                <a:pt x="1660" y="-832"/>
              </a:lnTo>
            </a:path>
          </a:pathLst>
        </a:custGeom>
      </dsp:spPr>
      <dsp:style>
        <a:lnRef idx="1">
          <a:schemeClr val="accent1">
            <a:shade val="60000"/>
          </a:schemeClr>
        </a:lnRef>
        <a:fillRef idx="0">
          <a:schemeClr val="accent1"/>
        </a:fillRef>
        <a:effectRef idx="0">
          <a:scrgbClr r="0" g="0" b="0"/>
        </a:effectRef>
        <a:fontRef idx="minor"/>
      </dsp:style>
      <dsp:txXfrm>
        <a:off x="6175170" y="2099640"/>
        <a:ext cx="1327547" cy="17765"/>
      </dsp:txXfrm>
    </dsp:sp>
    <dsp:sp modelId="{8BF8A577-3BA0-4178-92B9-CFDFD0395684}">
      <dsp:nvSpPr>
        <dsp:cNvPr id="7" name="椭圆 6"/>
        <dsp:cNvSpPr/>
      </dsp:nvSpPr>
      <dsp:spPr bwMode="white">
        <a:xfrm>
          <a:off x="6981133" y="483309"/>
          <a:ext cx="1203094" cy="1203094"/>
        </a:xfrm>
        <a:prstGeom prst="ellipse">
          <a:avLst/>
        </a:prstGeom>
      </dsp:spPr>
      <dsp:style>
        <a:lnRef idx="0">
          <a:schemeClr val="lt1"/>
        </a:lnRef>
        <a:fillRef idx="3">
          <a:schemeClr val="accent1"/>
        </a:fillRef>
        <a:effectRef idx="2">
          <a:scrgbClr r="0" g="0" b="0"/>
        </a:effectRef>
        <a:fontRef idx="minor">
          <a:schemeClr val="lt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关联族谱</a:t>
          </a:r>
          <a:endParaRPr lang="zh-CN" altLang="en-US" dirty="0"/>
        </a:p>
      </dsp:txBody>
      <dsp:txXfrm>
        <a:off x="6981133" y="483309"/>
        <a:ext cx="1203094" cy="1203094"/>
      </dsp:txXfrm>
    </dsp:sp>
    <dsp:sp modelId="{9AF98316-736F-480C-933C-3BB8B4B574FA}">
      <dsp:nvSpPr>
        <dsp:cNvPr id="8" name="任意多边形 7"/>
        <dsp:cNvSpPr/>
      </dsp:nvSpPr>
      <dsp:spPr bwMode="white">
        <a:xfrm>
          <a:off x="6634824" y="2732300"/>
          <a:ext cx="1327547" cy="17765"/>
        </a:xfrm>
        <a:custGeom>
          <a:avLst/>
          <a:gdLst/>
          <a:ahLst/>
          <a:cxnLst/>
          <a:pathLst>
            <a:path w="2091" h="28">
              <a:moveTo>
                <a:pt x="51" y="337"/>
              </a:moveTo>
              <a:lnTo>
                <a:pt x="2039" y="-309"/>
              </a:lnTo>
            </a:path>
          </a:pathLst>
        </a:custGeom>
      </dsp:spPr>
      <dsp:style>
        <a:lnRef idx="1">
          <a:schemeClr val="accent1">
            <a:shade val="60000"/>
          </a:schemeClr>
        </a:lnRef>
        <a:fillRef idx="0">
          <a:schemeClr val="accent1"/>
        </a:fillRef>
        <a:effectRef idx="0">
          <a:scrgbClr r="0" g="0" b="0"/>
        </a:effectRef>
        <a:fontRef idx="minor"/>
      </dsp:style>
      <dsp:txXfrm>
        <a:off x="6634824" y="2732300"/>
        <a:ext cx="1327547" cy="17765"/>
      </dsp:txXfrm>
    </dsp:sp>
    <dsp:sp modelId="{3C8EB7F5-E960-420D-A898-639536A9F999}">
      <dsp:nvSpPr>
        <dsp:cNvPr id="9" name="椭圆 8"/>
        <dsp:cNvSpPr/>
      </dsp:nvSpPr>
      <dsp:spPr bwMode="white">
        <a:xfrm>
          <a:off x="7900442" y="1748630"/>
          <a:ext cx="1203094" cy="1203094"/>
        </a:xfrm>
        <a:prstGeom prst="ellipse">
          <a:avLst/>
        </a:prstGeom>
      </dsp:spPr>
      <dsp:style>
        <a:lnRef idx="0">
          <a:schemeClr val="lt1"/>
        </a:lnRef>
        <a:fillRef idx="3">
          <a:schemeClr val="accent1"/>
        </a:fillRef>
        <a:effectRef idx="2">
          <a:scrgbClr r="0" g="0" b="0"/>
        </a:effectRef>
        <a:fontRef idx="minor">
          <a:schemeClr val="lt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企业链图</a:t>
          </a:r>
          <a:endParaRPr lang="zh-CN" altLang="en-US" dirty="0"/>
        </a:p>
      </dsp:txBody>
      <dsp:txXfrm>
        <a:off x="7900442" y="1748630"/>
        <a:ext cx="1203094" cy="1203094"/>
      </dsp:txXfrm>
    </dsp:sp>
    <dsp:sp modelId="{539EB650-B559-40B6-8B00-BCAB22EA579A}">
      <dsp:nvSpPr>
        <dsp:cNvPr id="10" name="任意多边形 9"/>
        <dsp:cNvSpPr/>
      </dsp:nvSpPr>
      <dsp:spPr bwMode="white">
        <a:xfrm>
          <a:off x="6634824" y="3514311"/>
          <a:ext cx="1327547" cy="17765"/>
        </a:xfrm>
        <a:custGeom>
          <a:avLst/>
          <a:gdLst/>
          <a:ahLst/>
          <a:cxnLst/>
          <a:pathLst>
            <a:path w="2091" h="28">
              <a:moveTo>
                <a:pt x="51" y="-309"/>
              </a:moveTo>
              <a:lnTo>
                <a:pt x="2039" y="337"/>
              </a:lnTo>
            </a:path>
          </a:pathLst>
        </a:custGeom>
      </dsp:spPr>
      <dsp:style>
        <a:lnRef idx="1">
          <a:schemeClr val="accent1">
            <a:shade val="60000"/>
          </a:schemeClr>
        </a:lnRef>
        <a:fillRef idx="0">
          <a:schemeClr val="accent1"/>
        </a:fillRef>
        <a:effectRef idx="0">
          <a:scrgbClr r="0" g="0" b="0"/>
        </a:effectRef>
        <a:fontRef idx="minor"/>
      </dsp:style>
      <dsp:txXfrm>
        <a:off x="6634824" y="3514311"/>
        <a:ext cx="1327547" cy="17765"/>
      </dsp:txXfrm>
    </dsp:sp>
    <dsp:sp modelId="{7E55E59E-6B62-49B0-B419-D72E6FFEE3C5}">
      <dsp:nvSpPr>
        <dsp:cNvPr id="11" name="椭圆 10"/>
        <dsp:cNvSpPr/>
      </dsp:nvSpPr>
      <dsp:spPr bwMode="white">
        <a:xfrm>
          <a:off x="7900442" y="3312652"/>
          <a:ext cx="1203094" cy="1203094"/>
        </a:xfrm>
        <a:prstGeom prst="ellipse">
          <a:avLst/>
        </a:prstGeom>
      </dsp:spPr>
      <dsp:style>
        <a:lnRef idx="0">
          <a:schemeClr val="lt1"/>
        </a:lnRef>
        <a:fillRef idx="3">
          <a:schemeClr val="accent1"/>
        </a:fillRef>
        <a:effectRef idx="2">
          <a:scrgbClr r="0" g="0" b="0"/>
        </a:effectRef>
        <a:fontRef idx="minor">
          <a:schemeClr val="lt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预警信息</a:t>
          </a:r>
          <a:endParaRPr lang="en-US" altLang="zh-CN" dirty="0" smtClean="0"/>
        </a:p>
      </dsp:txBody>
      <dsp:txXfrm>
        <a:off x="7900442" y="3312652"/>
        <a:ext cx="1203094" cy="1203094"/>
      </dsp:txXfrm>
    </dsp:sp>
    <dsp:sp modelId="{21F19B88-8BAB-432E-B0F5-BA076D8B0B34}">
      <dsp:nvSpPr>
        <dsp:cNvPr id="12" name="任意多边形 11"/>
        <dsp:cNvSpPr/>
      </dsp:nvSpPr>
      <dsp:spPr bwMode="white">
        <a:xfrm>
          <a:off x="6175170" y="4146972"/>
          <a:ext cx="1327547" cy="17765"/>
        </a:xfrm>
        <a:custGeom>
          <a:avLst/>
          <a:gdLst/>
          <a:ahLst/>
          <a:cxnLst/>
          <a:pathLst>
            <a:path w="2091" h="28">
              <a:moveTo>
                <a:pt x="431" y="-832"/>
              </a:moveTo>
              <a:lnTo>
                <a:pt x="1660" y="860"/>
              </a:lnTo>
            </a:path>
          </a:pathLst>
        </a:custGeom>
      </dsp:spPr>
      <dsp:style>
        <a:lnRef idx="1">
          <a:schemeClr val="accent1">
            <a:shade val="60000"/>
          </a:schemeClr>
        </a:lnRef>
        <a:fillRef idx="0">
          <a:schemeClr val="accent1"/>
        </a:fillRef>
        <a:effectRef idx="0">
          <a:scrgbClr r="0" g="0" b="0"/>
        </a:effectRef>
        <a:fontRef idx="minor"/>
      </dsp:style>
      <dsp:txXfrm>
        <a:off x="6175170" y="4146972"/>
        <a:ext cx="1327547" cy="17765"/>
      </dsp:txXfrm>
    </dsp:sp>
    <dsp:sp modelId="{7D97FEEE-1F43-4DA0-A279-525653FA77A0}">
      <dsp:nvSpPr>
        <dsp:cNvPr id="13" name="椭圆 12"/>
        <dsp:cNvSpPr/>
      </dsp:nvSpPr>
      <dsp:spPr bwMode="white">
        <a:xfrm>
          <a:off x="6981133" y="4577973"/>
          <a:ext cx="1203094" cy="1203094"/>
        </a:xfrm>
        <a:prstGeom prst="ellipse">
          <a:avLst/>
        </a:prstGeom>
      </dsp:spPr>
      <dsp:style>
        <a:lnRef idx="0">
          <a:schemeClr val="lt1"/>
        </a:lnRef>
        <a:fillRef idx="3">
          <a:schemeClr val="accent1"/>
        </a:fillRef>
        <a:effectRef idx="2">
          <a:scrgbClr r="0" g="0" b="0"/>
        </a:effectRef>
        <a:fontRef idx="minor">
          <a:schemeClr val="lt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舆情信息</a:t>
          </a:r>
          <a:endParaRPr lang="en-US" altLang="zh-CN" dirty="0" smtClean="0"/>
        </a:p>
      </dsp:txBody>
      <dsp:txXfrm>
        <a:off x="6981133" y="4577973"/>
        <a:ext cx="1203094" cy="1203094"/>
      </dsp:txXfrm>
    </dsp:sp>
    <dsp:sp modelId="{DE110CF3-4F51-47F2-B874-26CF7FFFD0D0}">
      <dsp:nvSpPr>
        <dsp:cNvPr id="14" name="任意多边形 13"/>
        <dsp:cNvSpPr/>
      </dsp:nvSpPr>
      <dsp:spPr bwMode="white">
        <a:xfrm>
          <a:off x="5431433" y="4388626"/>
          <a:ext cx="1327547" cy="17765"/>
        </a:xfrm>
        <a:custGeom>
          <a:avLst/>
          <a:gdLst/>
          <a:ahLst/>
          <a:cxnLst/>
          <a:pathLst>
            <a:path w="2091" h="28">
              <a:moveTo>
                <a:pt x="1045" y="-1031"/>
              </a:moveTo>
              <a:lnTo>
                <a:pt x="1045" y="1059"/>
              </a:lnTo>
            </a:path>
          </a:pathLst>
        </a:custGeom>
      </dsp:spPr>
      <dsp:style>
        <a:lnRef idx="1">
          <a:schemeClr val="accent1">
            <a:shade val="60000"/>
          </a:schemeClr>
        </a:lnRef>
        <a:fillRef idx="0">
          <a:schemeClr val="accent1"/>
        </a:fillRef>
        <a:effectRef idx="0">
          <a:scrgbClr r="0" g="0" b="0"/>
        </a:effectRef>
        <a:fontRef idx="minor"/>
      </dsp:style>
      <dsp:txXfrm>
        <a:off x="5431433" y="4388626"/>
        <a:ext cx="1327547" cy="17765"/>
      </dsp:txXfrm>
    </dsp:sp>
    <dsp:sp modelId="{ACE2279F-07EA-447E-A7D1-2CAC794CBAFB}">
      <dsp:nvSpPr>
        <dsp:cNvPr id="15" name="椭圆 14"/>
        <dsp:cNvSpPr/>
      </dsp:nvSpPr>
      <dsp:spPr bwMode="white">
        <a:xfrm>
          <a:off x="5493660" y="5061282"/>
          <a:ext cx="1203094" cy="1203094"/>
        </a:xfrm>
        <a:prstGeom prst="ellipse">
          <a:avLst/>
        </a:prstGeom>
      </dsp:spPr>
      <dsp:style>
        <a:lnRef idx="0">
          <a:schemeClr val="lt1"/>
        </a:lnRef>
        <a:fillRef idx="3">
          <a:schemeClr val="accent1"/>
        </a:fillRef>
        <a:effectRef idx="2">
          <a:scrgbClr r="0" g="0" b="0"/>
        </a:effectRef>
        <a:fontRef idx="minor">
          <a:schemeClr val="lt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信用信息</a:t>
          </a:r>
          <a:endParaRPr lang="zh-CN" altLang="en-US" dirty="0"/>
        </a:p>
      </dsp:txBody>
      <dsp:txXfrm>
        <a:off x="5493660" y="5061282"/>
        <a:ext cx="1203094" cy="1203094"/>
      </dsp:txXfrm>
    </dsp:sp>
    <dsp:sp modelId="{036F54B7-7EE5-4437-B88D-8162CFFD73AA}">
      <dsp:nvSpPr>
        <dsp:cNvPr id="16" name="任意多边形 15"/>
        <dsp:cNvSpPr/>
      </dsp:nvSpPr>
      <dsp:spPr bwMode="white">
        <a:xfrm>
          <a:off x="4687696" y="4146972"/>
          <a:ext cx="1327547" cy="17765"/>
        </a:xfrm>
        <a:custGeom>
          <a:avLst/>
          <a:gdLst/>
          <a:ahLst/>
          <a:cxnLst/>
          <a:pathLst>
            <a:path w="2091" h="28">
              <a:moveTo>
                <a:pt x="1660" y="-832"/>
              </a:moveTo>
              <a:lnTo>
                <a:pt x="431" y="860"/>
              </a:lnTo>
            </a:path>
          </a:pathLst>
        </a:custGeom>
      </dsp:spPr>
      <dsp:style>
        <a:lnRef idx="1">
          <a:schemeClr val="accent1">
            <a:shade val="60000"/>
          </a:schemeClr>
        </a:lnRef>
        <a:fillRef idx="0">
          <a:schemeClr val="accent1"/>
        </a:fillRef>
        <a:effectRef idx="0">
          <a:scrgbClr r="0" g="0" b="0"/>
        </a:effectRef>
        <a:fontRef idx="minor"/>
      </dsp:style>
      <dsp:txXfrm>
        <a:off x="4687696" y="4146972"/>
        <a:ext cx="1327547" cy="17765"/>
      </dsp:txXfrm>
    </dsp:sp>
    <dsp:sp modelId="{61D5E0F5-5039-4B15-9734-0C7782D0C403}">
      <dsp:nvSpPr>
        <dsp:cNvPr id="17" name="椭圆 16"/>
        <dsp:cNvSpPr/>
      </dsp:nvSpPr>
      <dsp:spPr bwMode="white">
        <a:xfrm>
          <a:off x="4006186" y="4577973"/>
          <a:ext cx="1203094" cy="1203094"/>
        </a:xfrm>
        <a:prstGeom prst="ellipse">
          <a:avLst/>
        </a:prstGeom>
      </dsp:spPr>
      <dsp:style>
        <a:lnRef idx="0">
          <a:schemeClr val="lt1"/>
        </a:lnRef>
        <a:fillRef idx="3">
          <a:schemeClr val="accent1"/>
        </a:fillRef>
        <a:effectRef idx="2">
          <a:scrgbClr r="0" g="0" b="0"/>
        </a:effectRef>
        <a:fontRef idx="minor">
          <a:schemeClr val="lt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监管信息</a:t>
          </a:r>
          <a:endParaRPr lang="zh-CN" altLang="en-US" dirty="0"/>
        </a:p>
      </dsp:txBody>
      <dsp:txXfrm>
        <a:off x="4006186" y="4577973"/>
        <a:ext cx="1203094" cy="1203094"/>
      </dsp:txXfrm>
    </dsp:sp>
    <dsp:sp modelId="{54F0A5B3-ED85-4442-94B0-DB4C80FBAEE6}">
      <dsp:nvSpPr>
        <dsp:cNvPr id="18" name="任意多边形 17"/>
        <dsp:cNvSpPr/>
      </dsp:nvSpPr>
      <dsp:spPr bwMode="white">
        <a:xfrm>
          <a:off x="4228042" y="3514311"/>
          <a:ext cx="1327547" cy="17765"/>
        </a:xfrm>
        <a:custGeom>
          <a:avLst/>
          <a:gdLst/>
          <a:ahLst/>
          <a:cxnLst/>
          <a:pathLst>
            <a:path w="2091" h="28">
              <a:moveTo>
                <a:pt x="2039" y="-309"/>
              </a:moveTo>
              <a:lnTo>
                <a:pt x="51" y="337"/>
              </a:lnTo>
            </a:path>
          </a:pathLst>
        </a:custGeom>
      </dsp:spPr>
      <dsp:style>
        <a:lnRef idx="1">
          <a:schemeClr val="accent1">
            <a:shade val="60000"/>
          </a:schemeClr>
        </a:lnRef>
        <a:fillRef idx="0">
          <a:schemeClr val="accent1"/>
        </a:fillRef>
        <a:effectRef idx="0">
          <a:scrgbClr r="0" g="0" b="0"/>
        </a:effectRef>
        <a:fontRef idx="minor"/>
      </dsp:style>
      <dsp:txXfrm>
        <a:off x="4228042" y="3514311"/>
        <a:ext cx="1327547" cy="17765"/>
      </dsp:txXfrm>
    </dsp:sp>
    <dsp:sp modelId="{2FE0C545-7819-4D2A-9837-F88FA9C6BFE0}">
      <dsp:nvSpPr>
        <dsp:cNvPr id="19" name="椭圆 18"/>
        <dsp:cNvSpPr/>
      </dsp:nvSpPr>
      <dsp:spPr bwMode="white">
        <a:xfrm>
          <a:off x="3086877" y="3312652"/>
          <a:ext cx="1203094" cy="1203094"/>
        </a:xfrm>
        <a:prstGeom prst="ellipse">
          <a:avLst/>
        </a:prstGeom>
      </dsp:spPr>
      <dsp:style>
        <a:lnRef idx="0">
          <a:schemeClr val="lt1"/>
        </a:lnRef>
        <a:fillRef idx="3">
          <a:schemeClr val="accent1"/>
        </a:fillRef>
        <a:effectRef idx="2">
          <a:scrgbClr r="0" g="0" b="0"/>
        </a:effectRef>
        <a:fontRef idx="minor">
          <a:schemeClr val="lt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业务</a:t>
          </a:r>
          <a:endParaRPr lang="en-US" altLang="zh-CN" dirty="0" smtClean="0"/>
        </a:p>
        <a:p>
          <a:pPr lvl="0">
            <a:lnSpc>
              <a:spcPct val="100000"/>
            </a:lnSpc>
            <a:spcBef>
              <a:spcPct val="0"/>
            </a:spcBef>
            <a:spcAft>
              <a:spcPct val="35000"/>
            </a:spcAft>
          </a:pPr>
          <a:r>
            <a:rPr lang="zh-CN" altLang="en-US" dirty="0" smtClean="0"/>
            <a:t>信息</a:t>
          </a:r>
          <a:endParaRPr lang="en-US" altLang="zh-CN" dirty="0" smtClean="0"/>
        </a:p>
      </dsp:txBody>
      <dsp:txXfrm>
        <a:off x="3086877" y="3312652"/>
        <a:ext cx="1203094" cy="1203094"/>
      </dsp:txXfrm>
    </dsp:sp>
    <dsp:sp modelId="{AF988A5F-C9FF-42CA-8A7D-124DCFEED4EA}">
      <dsp:nvSpPr>
        <dsp:cNvPr id="20" name="任意多边形 19"/>
        <dsp:cNvSpPr/>
      </dsp:nvSpPr>
      <dsp:spPr bwMode="white">
        <a:xfrm>
          <a:off x="4228042" y="2732300"/>
          <a:ext cx="1327547" cy="17765"/>
        </a:xfrm>
        <a:custGeom>
          <a:avLst/>
          <a:gdLst/>
          <a:ahLst/>
          <a:cxnLst/>
          <a:pathLst>
            <a:path w="2091" h="28">
              <a:moveTo>
                <a:pt x="2039" y="337"/>
              </a:moveTo>
              <a:lnTo>
                <a:pt x="51" y="-309"/>
              </a:lnTo>
            </a:path>
          </a:pathLst>
        </a:custGeom>
      </dsp:spPr>
      <dsp:style>
        <a:lnRef idx="1">
          <a:schemeClr val="accent1">
            <a:shade val="60000"/>
          </a:schemeClr>
        </a:lnRef>
        <a:fillRef idx="0">
          <a:schemeClr val="accent1"/>
        </a:fillRef>
        <a:effectRef idx="0">
          <a:scrgbClr r="0" g="0" b="0"/>
        </a:effectRef>
        <a:fontRef idx="minor"/>
      </dsp:style>
      <dsp:txXfrm>
        <a:off x="4228042" y="2732300"/>
        <a:ext cx="1327547" cy="17765"/>
      </dsp:txXfrm>
    </dsp:sp>
    <dsp:sp modelId="{00AC683B-F8FD-40E7-8D70-29948E94540B}">
      <dsp:nvSpPr>
        <dsp:cNvPr id="21" name="椭圆 20"/>
        <dsp:cNvSpPr/>
      </dsp:nvSpPr>
      <dsp:spPr bwMode="white">
        <a:xfrm>
          <a:off x="3086877" y="1748630"/>
          <a:ext cx="1203094" cy="1203094"/>
        </a:xfrm>
        <a:prstGeom prst="ellipse">
          <a:avLst/>
        </a:prstGeom>
      </dsp:spPr>
      <dsp:style>
        <a:lnRef idx="0">
          <a:schemeClr val="lt1"/>
        </a:lnRef>
        <a:fillRef idx="3">
          <a:schemeClr val="accent1"/>
        </a:fillRef>
        <a:effectRef idx="2">
          <a:scrgbClr r="0" g="0" b="0"/>
        </a:effectRef>
        <a:fontRef idx="minor">
          <a:schemeClr val="lt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运营</a:t>
          </a:r>
          <a:endParaRPr lang="en-US" altLang="zh-CN" dirty="0" smtClean="0"/>
        </a:p>
        <a:p>
          <a:pPr lvl="0">
            <a:lnSpc>
              <a:spcPct val="100000"/>
            </a:lnSpc>
            <a:spcBef>
              <a:spcPct val="0"/>
            </a:spcBef>
            <a:spcAft>
              <a:spcPct val="35000"/>
            </a:spcAft>
          </a:pPr>
          <a:r>
            <a:rPr lang="zh-CN" altLang="en-US" dirty="0" smtClean="0"/>
            <a:t>信息</a:t>
          </a:r>
          <a:endParaRPr lang="zh-CN" altLang="en-US" dirty="0"/>
        </a:p>
      </dsp:txBody>
      <dsp:txXfrm>
        <a:off x="3086877" y="1748630"/>
        <a:ext cx="1203094" cy="1203094"/>
      </dsp:txXfrm>
    </dsp:sp>
    <dsp:sp modelId="{E63D802E-11A8-4339-837B-B36CDCCE0FCB}">
      <dsp:nvSpPr>
        <dsp:cNvPr id="22" name="任意多边形 21"/>
        <dsp:cNvSpPr/>
      </dsp:nvSpPr>
      <dsp:spPr bwMode="white">
        <a:xfrm>
          <a:off x="4687696" y="2099640"/>
          <a:ext cx="1327547" cy="17765"/>
        </a:xfrm>
        <a:custGeom>
          <a:avLst/>
          <a:gdLst/>
          <a:ahLst/>
          <a:cxnLst/>
          <a:pathLst>
            <a:path w="2091" h="28">
              <a:moveTo>
                <a:pt x="1660" y="860"/>
              </a:moveTo>
              <a:lnTo>
                <a:pt x="431" y="-832"/>
              </a:lnTo>
            </a:path>
          </a:pathLst>
        </a:custGeom>
      </dsp:spPr>
      <dsp:style>
        <a:lnRef idx="1">
          <a:schemeClr val="accent1">
            <a:shade val="60000"/>
          </a:schemeClr>
        </a:lnRef>
        <a:fillRef idx="0">
          <a:schemeClr val="accent1"/>
        </a:fillRef>
        <a:effectRef idx="0">
          <a:scrgbClr r="0" g="0" b="0"/>
        </a:effectRef>
        <a:fontRef idx="minor"/>
      </dsp:style>
      <dsp:txXfrm>
        <a:off x="4687696" y="2099640"/>
        <a:ext cx="1327547" cy="17765"/>
      </dsp:txXfrm>
    </dsp:sp>
    <dsp:sp modelId="{6BDAF449-9B53-4BF6-82D1-6D51CFE35097}">
      <dsp:nvSpPr>
        <dsp:cNvPr id="23" name="椭圆 22"/>
        <dsp:cNvSpPr/>
      </dsp:nvSpPr>
      <dsp:spPr bwMode="white">
        <a:xfrm>
          <a:off x="4006186" y="483309"/>
          <a:ext cx="1203094" cy="1203094"/>
        </a:xfrm>
        <a:prstGeom prst="ellipse">
          <a:avLst/>
        </a:prstGeom>
      </dsp:spPr>
      <dsp:style>
        <a:lnRef idx="0">
          <a:schemeClr val="lt1"/>
        </a:lnRef>
        <a:fillRef idx="3">
          <a:schemeClr val="accent1"/>
        </a:fillRef>
        <a:effectRef idx="2">
          <a:scrgbClr r="0" g="0" b="0"/>
        </a:effectRef>
        <a:fontRef idx="minor">
          <a:schemeClr val="lt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基本</a:t>
          </a:r>
          <a:endParaRPr lang="en-US" altLang="zh-CN" dirty="0" smtClean="0"/>
        </a:p>
        <a:p>
          <a:pPr lvl="0">
            <a:lnSpc>
              <a:spcPct val="100000"/>
            </a:lnSpc>
            <a:spcBef>
              <a:spcPct val="0"/>
            </a:spcBef>
            <a:spcAft>
              <a:spcPct val="35000"/>
            </a:spcAft>
          </a:pPr>
          <a:r>
            <a:rPr lang="zh-CN" altLang="en-US" dirty="0" smtClean="0"/>
            <a:t>信息</a:t>
          </a:r>
          <a:endParaRPr lang="en-US" altLang="zh-CN" dirty="0" smtClean="0"/>
        </a:p>
      </dsp:txBody>
      <dsp:txXfrm>
        <a:off x="4006186" y="483309"/>
        <a:ext cx="1203094" cy="1203094"/>
      </dsp:txXfrm>
    </dsp:sp>
  </dsp:spTree>
</dsp:drawing>
</file>

<file path=ppt/diagrams/layout1.xml><?xml version="1.0" encoding="utf-8"?>
<dgm:layoutDef xmlns:dgm="http://schemas.openxmlformats.org/drawingml/2006/diagram" xmlns:a="http://schemas.openxmlformats.org/drawingml/2006/main" uniqueId="urn:microsoft.com/office/officeart/2005/8/layout/radial1#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C36BE6-EA68-4E4A-95EC-6E248757504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C9A925-C2B8-4675-B022-5C5C353CF43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463CBD-65DE-4631-A34B-D252207349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FC85A8-9E95-4CEC-8EB6-61FCE6CCCF5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84A2A6-0D93-4C3C-8BEE-A241131A708D}"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FC85A8-9E95-4CEC-8EB6-61FCE6CCCF5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a:noFill/>
          <a:ln w="9525"/>
        </p:spPr>
        <p:txBody>
          <a:bodyPr/>
          <a:lstStyle/>
          <a:p>
            <a:r>
              <a:rPr lang="zh-CN" altLang="en-US" smtClean="0"/>
              <a:t>客户违约风险预测模型，通过外部数据进行用户不良化发展趋势的预测及预判。</a:t>
            </a:r>
            <a:endParaRPr lang="zh-CN" altLang="en-US" smtClean="0"/>
          </a:p>
        </p:txBody>
      </p:sp>
      <p:sp>
        <p:nvSpPr>
          <p:cNvPr id="52228" name="灯片编号占位符 3"/>
          <p:cNvSpPr>
            <a:spLocks noGrp="1"/>
          </p:cNvSpPr>
          <p:nvPr>
            <p:ph type="sldNum" sz="quarter" idx="4294967295"/>
          </p:nvPr>
        </p:nvSpPr>
        <p:spPr>
          <a:noFill/>
        </p:spPr>
        <p:txBody>
          <a:bodyPr/>
          <a:lstStyle/>
          <a:p>
            <a:fld id="{B847B975-B5CB-4EF1-8F5C-6BA167F6A139}" type="slidenum">
              <a:rPr lang="zh-CN" altLang="en-US" smtClean="0"/>
            </a:fld>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a:noFill/>
          <a:ln w="9525"/>
        </p:spPr>
        <p:txBody>
          <a:bodyPr/>
          <a:lstStyle/>
          <a:p>
            <a:r>
              <a:rPr lang="zh-CN" altLang="en-US" smtClean="0"/>
              <a:t>通过融合数据，在贷前、贷中、贷后进行有效风险把控及辅助分析决策。实现贷前调查有渠道、贷中审查有依据、贷后管理有重点。</a:t>
            </a:r>
            <a:endParaRPr lang="en-US" altLang="zh-CN" smtClean="0"/>
          </a:p>
          <a:p>
            <a:r>
              <a:rPr lang="zh-CN" altLang="en-US" smtClean="0"/>
              <a:t>通过决策分析模型进行风险分析及风险评估。</a:t>
            </a:r>
            <a:endParaRPr lang="zh-CN" altLang="en-US" smtClean="0"/>
          </a:p>
        </p:txBody>
      </p:sp>
      <p:sp>
        <p:nvSpPr>
          <p:cNvPr id="54276" name="灯片编号占位符 3"/>
          <p:cNvSpPr>
            <a:spLocks noGrp="1"/>
          </p:cNvSpPr>
          <p:nvPr>
            <p:ph type="sldNum" sz="quarter" idx="4294967295"/>
          </p:nvPr>
        </p:nvSpPr>
        <p:spPr>
          <a:noFill/>
        </p:spPr>
        <p:txBody>
          <a:bodyPr/>
          <a:lstStyle/>
          <a:p>
            <a:fld id="{09D127E6-016F-4AF5-817F-226228501D5E}" type="slidenum">
              <a:rPr lang="zh-CN" altLang="en-US" smtClean="0"/>
            </a:fld>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a:noFill/>
          <a:ln w="9525"/>
        </p:spPr>
        <p:txBody>
          <a:bodyPr/>
          <a:lstStyle/>
          <a:p>
            <a:r>
              <a:rPr lang="zh-CN" altLang="en-US" dirty="0" smtClean="0"/>
              <a:t>建立了基于融合数据的，信源树方式的预警模型，以行内企业名称、企业法人、企业工商注册号、信贷状态为根，通过数据形成风险点</a:t>
            </a:r>
            <a:r>
              <a:rPr lang="en-US" altLang="zh-CN" dirty="0" smtClean="0"/>
              <a:t>-</a:t>
            </a:r>
            <a:r>
              <a:rPr lang="zh-CN" altLang="en-US" dirty="0" smtClean="0"/>
              <a:t>风控面</a:t>
            </a:r>
            <a:r>
              <a:rPr lang="en-US" altLang="zh-CN" dirty="0" smtClean="0"/>
              <a:t>-</a:t>
            </a:r>
            <a:r>
              <a:rPr lang="zh-CN" altLang="en-US" dirty="0" smtClean="0"/>
              <a:t>企业根</a:t>
            </a:r>
            <a:r>
              <a:rPr lang="en-US" altLang="zh-CN" dirty="0" smtClean="0"/>
              <a:t>-</a:t>
            </a:r>
            <a:r>
              <a:rPr lang="zh-CN" altLang="en-US" dirty="0" smtClean="0"/>
              <a:t>行业交叉的树状预警模型。通过任何一个风险点可以进行风险面，企业根的正向及反向风险链条的预警输出。</a:t>
            </a:r>
            <a:endParaRPr lang="en-US" altLang="zh-CN" dirty="0" smtClean="0"/>
          </a:p>
          <a:p>
            <a:pPr defTabSz="843280" eaLnBrk="0" fontAlgn="base" hangingPunct="0">
              <a:spcBef>
                <a:spcPct val="30000"/>
              </a:spcBef>
              <a:spcAft>
                <a:spcPct val="0"/>
              </a:spcAft>
              <a:defRPr/>
            </a:pPr>
            <a:r>
              <a:rPr lang="zh-CN" altLang="en-US" sz="1100" dirty="0" smtClean="0">
                <a:latin typeface="微软雅黑" panose="020B0503020204020204" pitchFamily="34" charset="-122"/>
                <a:ea typeface="微软雅黑" panose="020B0503020204020204" pitchFamily="34" charset="-122"/>
              </a:rPr>
              <a:t>以</a:t>
            </a:r>
            <a:r>
              <a:rPr lang="en-US" altLang="zh-CN" sz="1100" dirty="0" smtClean="0">
                <a:latin typeface="微软雅黑" panose="020B0503020204020204" pitchFamily="34" charset="-122"/>
                <a:ea typeface="微软雅黑" panose="020B0503020204020204" pitchFamily="34" charset="-122"/>
              </a:rPr>
              <a:t>560</a:t>
            </a:r>
            <a:r>
              <a:rPr lang="zh-CN" altLang="en-US" sz="1100" dirty="0" smtClean="0">
                <a:latin typeface="微软雅黑" panose="020B0503020204020204" pitchFamily="34" charset="-122"/>
                <a:ea typeface="微软雅黑" panose="020B0503020204020204" pitchFamily="34" charset="-122"/>
              </a:rPr>
              <a:t>多项风险预警点进行信源树预警模型的建立。</a:t>
            </a:r>
            <a:endParaRPr lang="zh-CN" altLang="en-US" sz="1100" dirty="0" smtClean="0">
              <a:latin typeface="微软雅黑" panose="020B0503020204020204" pitchFamily="34" charset="-122"/>
              <a:ea typeface="微软雅黑" panose="020B0503020204020204" pitchFamily="34" charset="-122"/>
            </a:endParaRPr>
          </a:p>
          <a:p>
            <a:endParaRPr lang="en-US" altLang="zh-CN" dirty="0" smtClean="0"/>
          </a:p>
          <a:p>
            <a:endParaRPr lang="zh-CN" altLang="en-US" dirty="0" smtClean="0"/>
          </a:p>
        </p:txBody>
      </p:sp>
      <p:sp>
        <p:nvSpPr>
          <p:cNvPr id="53252" name="灯片编号占位符 3"/>
          <p:cNvSpPr>
            <a:spLocks noGrp="1"/>
          </p:cNvSpPr>
          <p:nvPr>
            <p:ph type="sldNum" sz="quarter" idx="4294967295"/>
          </p:nvPr>
        </p:nvSpPr>
        <p:spPr>
          <a:noFill/>
        </p:spPr>
        <p:txBody>
          <a:bodyPr/>
          <a:lstStyle/>
          <a:p>
            <a:fld id="{04A0780B-FB2E-4BA3-9E71-F3C903823EF6}" type="slidenum">
              <a:rPr lang="zh-CN" altLang="en-US" smtClean="0"/>
            </a:fld>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dirty="0" smtClean="0"/>
              <a:t>1</a:t>
            </a:r>
            <a:r>
              <a:rPr lang="zh-CN" altLang="en-US" dirty="0" smtClean="0"/>
              <a:t>、公司概况及案例</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fld id="{CAD16A81-0556-48DA-B3D4-7E347A866EAA}" type="slidenum">
              <a:rPr lang="zh-CN" altLang="en-US">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公司是新三板第一家大数据智能公司</a:t>
            </a:r>
            <a:endParaRPr lang="zh-CN" altLang="en-US" dirty="0"/>
          </a:p>
        </p:txBody>
      </p:sp>
      <p:sp>
        <p:nvSpPr>
          <p:cNvPr id="4" name="灯片编号占位符 3"/>
          <p:cNvSpPr>
            <a:spLocks noGrp="1"/>
          </p:cNvSpPr>
          <p:nvPr>
            <p:ph type="sldNum" sz="quarter" idx="10"/>
          </p:nvPr>
        </p:nvSpPr>
        <p:spPr/>
        <p:txBody>
          <a:bodyPr/>
          <a:lstStyle/>
          <a:p>
            <a:fld id="{4884A2A6-0D93-4C3C-8BEE-A241131A708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6</a:t>
            </a:r>
            <a:r>
              <a:rPr lang="zh-CN" altLang="en-US" dirty="0" smtClean="0"/>
              <a:t>、总结</a:t>
            </a:r>
            <a:endParaRPr lang="zh-CN" altLang="en-US" dirty="0" smtClean="0"/>
          </a:p>
        </p:txBody>
      </p:sp>
      <p:sp>
        <p:nvSpPr>
          <p:cNvPr id="4100" name="灯片编号占位符 3"/>
          <p:cNvSpPr>
            <a:spLocks noGrp="1"/>
          </p:cNvSpPr>
          <p:nvPr>
            <p:ph type="sldNum" sz="quarter" idx="5"/>
          </p:nvPr>
        </p:nvSpPr>
        <p:spPr bwMode="auto">
          <a:noFill/>
          <a:ln>
            <a:miter lim="800000"/>
          </a:ln>
        </p:spPr>
        <p:txBody>
          <a:bodyPr/>
          <a:lstStyle/>
          <a:p>
            <a:fld id="{76A85EF7-AA37-40A9-B495-98289F15CFBC}"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6</a:t>
            </a:r>
            <a:r>
              <a:rPr lang="zh-CN" altLang="en-US" dirty="0" smtClean="0"/>
              <a:t>、总结</a:t>
            </a:r>
            <a:endParaRPr lang="zh-CN" altLang="en-US" dirty="0" smtClean="0"/>
          </a:p>
        </p:txBody>
      </p:sp>
      <p:sp>
        <p:nvSpPr>
          <p:cNvPr id="4100" name="灯片编号占位符 3"/>
          <p:cNvSpPr>
            <a:spLocks noGrp="1"/>
          </p:cNvSpPr>
          <p:nvPr>
            <p:ph type="sldNum" sz="quarter" idx="5"/>
          </p:nvPr>
        </p:nvSpPr>
        <p:spPr bwMode="auto">
          <a:noFill/>
          <a:ln>
            <a:miter lim="800000"/>
          </a:ln>
        </p:spPr>
        <p:txBody>
          <a:bodyPr/>
          <a:lstStyle/>
          <a:p>
            <a:fld id="{76A85EF7-AA37-40A9-B495-98289F15CFBC}"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以上是我的述标陈述。希望有机会能同合作，实现共赢、超越！</a:t>
            </a:r>
            <a:endParaRPr lang="zh-CN" altLang="en-US" dirty="0" smtClean="0"/>
          </a:p>
        </p:txBody>
      </p:sp>
      <p:sp>
        <p:nvSpPr>
          <p:cNvPr id="4" name="灯片编号占位符 3"/>
          <p:cNvSpPr>
            <a:spLocks noGrp="1"/>
          </p:cNvSpPr>
          <p:nvPr>
            <p:ph type="sldNum" sz="quarter" idx="10"/>
          </p:nvPr>
        </p:nvSpPr>
        <p:spPr/>
        <p:txBody>
          <a:bodyPr/>
          <a:lstStyle/>
          <a:p>
            <a:fld id="{F2FC85A8-9E95-4CEC-8EB6-61FCE6CCCF5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dirty="0" smtClean="0"/>
              <a:t>1</a:t>
            </a:r>
            <a:r>
              <a:rPr lang="zh-CN" altLang="en-US" dirty="0" smtClean="0"/>
              <a:t>、公司概况及案例</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fld id="{CAD16A81-0556-48DA-B3D4-7E347A866EAA}" type="slidenum">
              <a:rPr lang="zh-CN" altLang="en-US">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基于大数据技术开展创新风控模式</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广泛采取多维度信息及用户行为分析交叉对比</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自动化预警体系，实现基于预警指标的风险预警输出</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自动化分析体系，实现基于分析模型的自动化结果展现</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融合内外部数据的</a:t>
            </a:r>
            <a:r>
              <a:rPr lang="zh-CN" altLang="en-US" sz="1600" b="1" dirty="0" smtClean="0">
                <a:latin typeface="微软雅黑" panose="020B0503020204020204" pitchFamily="34" charset="-122"/>
                <a:ea typeface="微软雅黑" panose="020B0503020204020204" pitchFamily="34" charset="-122"/>
              </a:rPr>
              <a:t>新型风控体系</a:t>
            </a:r>
            <a:endParaRPr lang="en-US" altLang="zh-CN" sz="1600" b="1"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C54535BA-A5B5-402F-8F16-ED60A3B53BA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smtClean="0"/>
              <a:t>模板来自于 </a:t>
            </a:r>
            <a:r>
              <a:rPr lang="en-US" altLang="zh-CN" smtClean="0"/>
              <a:t>http://docer.wps.cn</a:t>
            </a:r>
            <a:endParaRPr lang="zh-CN" altLang="en-US" smtClean="0"/>
          </a:p>
        </p:txBody>
      </p:sp>
      <p:sp>
        <p:nvSpPr>
          <p:cNvPr id="4100" name="灯片编号占位符 3"/>
          <p:cNvSpPr>
            <a:spLocks noGrp="1"/>
          </p:cNvSpPr>
          <p:nvPr>
            <p:ph type="sldNum" sz="quarter" idx="5"/>
          </p:nvPr>
        </p:nvSpPr>
        <p:spPr bwMode="auto">
          <a:noFill/>
          <a:ln>
            <a:miter lim="800000"/>
          </a:ln>
        </p:spPr>
        <p:txBody>
          <a:bodyPr/>
          <a:lstStyle/>
          <a:p>
            <a:fld id="{B59B0FBD-7BC2-49DC-89F8-9F19A4927BC5}" type="slidenum">
              <a:rPr lang="zh-CN" altLang="en-US"/>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a:noFill/>
          <a:ln w="9525"/>
        </p:spPr>
        <p:txBody>
          <a:bodyPr/>
          <a:lstStyle/>
          <a:p>
            <a:endParaRPr lang="zh-CN" altLang="en-US" dirty="0" smtClean="0"/>
          </a:p>
        </p:txBody>
      </p:sp>
      <p:sp>
        <p:nvSpPr>
          <p:cNvPr id="50180" name="灯片编号占位符 3"/>
          <p:cNvSpPr>
            <a:spLocks noGrp="1"/>
          </p:cNvSpPr>
          <p:nvPr>
            <p:ph type="sldNum" sz="quarter" idx="4294967295"/>
          </p:nvPr>
        </p:nvSpPr>
        <p:spPr>
          <a:noFill/>
        </p:spPr>
        <p:txBody>
          <a:bodyPr/>
          <a:lstStyle/>
          <a:p>
            <a:fld id="{D5E45529-996F-4624-9832-904265511ED0}" type="slidenum">
              <a:rPr lang="zh-CN" altLang="en-US" smtClean="0"/>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ln w="9525"/>
        </p:spPr>
        <p:txBody>
          <a:bodyPr/>
          <a:lstStyle/>
          <a:p>
            <a:r>
              <a:rPr lang="zh-CN" altLang="en-US" dirty="0" smtClean="0"/>
              <a:t>以融合数据为根本，通过客户风险预警指标体系，贯穿整个信贷业务管理流程。</a:t>
            </a:r>
            <a:endParaRPr lang="zh-CN" altLang="en-US" dirty="0" smtClean="0"/>
          </a:p>
        </p:txBody>
      </p:sp>
      <p:sp>
        <p:nvSpPr>
          <p:cNvPr id="49156" name="灯片编号占位符 3"/>
          <p:cNvSpPr>
            <a:spLocks noGrp="1"/>
          </p:cNvSpPr>
          <p:nvPr>
            <p:ph type="sldNum" sz="quarter" idx="4294967295"/>
          </p:nvPr>
        </p:nvSpPr>
        <p:spPr>
          <a:noFill/>
        </p:spPr>
        <p:txBody>
          <a:bodyPr/>
          <a:lstStyle/>
          <a:p>
            <a:fld id="{D9A501F6-7291-405D-8A16-9D2C2ADBCD4A}" type="slidenum">
              <a:rPr lang="zh-CN" altLang="en-US" smtClean="0"/>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2</a:t>
            </a:r>
            <a:r>
              <a:rPr lang="zh-CN" altLang="en-US" dirty="0" smtClean="0"/>
              <a:t>、项目需求</a:t>
            </a:r>
            <a:endParaRPr lang="zh-CN" altLang="en-US" dirty="0" smtClean="0"/>
          </a:p>
        </p:txBody>
      </p:sp>
      <p:sp>
        <p:nvSpPr>
          <p:cNvPr id="4100" name="灯片编号占位符 3"/>
          <p:cNvSpPr>
            <a:spLocks noGrp="1"/>
          </p:cNvSpPr>
          <p:nvPr>
            <p:ph type="sldNum" sz="quarter" idx="5"/>
          </p:nvPr>
        </p:nvSpPr>
        <p:spPr bwMode="auto">
          <a:noFill/>
          <a:ln>
            <a:miter lim="800000"/>
          </a:ln>
        </p:spPr>
        <p:txBody>
          <a:bodyPr/>
          <a:lstStyle/>
          <a:p>
            <a:fld id="{76A85EF7-AA37-40A9-B495-98289F15CFBC}"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FC85A8-9E95-4CEC-8EB6-61FCE6CCCF5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cxnSp>
        <p:nvCxnSpPr>
          <p:cNvPr id="12" name="直接连接符 11"/>
          <p:cNvCxnSpPr/>
          <p:nvPr userDrawn="1"/>
        </p:nvCxnSpPr>
        <p:spPr>
          <a:xfrm>
            <a:off x="2988860" y="1100053"/>
            <a:ext cx="8843749"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1365956"/>
            <a:ext cx="3932237" cy="691444"/>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1365956"/>
            <a:ext cx="6172200" cy="44950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1219199"/>
            <a:ext cx="2628900" cy="4957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219199"/>
            <a:ext cx="7734300" cy="49577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6" name="TextBox 7"/>
          <p:cNvSpPr>
            <a:spLocks noChangeArrowheads="1"/>
          </p:cNvSpPr>
          <p:nvPr userDrawn="1"/>
        </p:nvSpPr>
        <p:spPr bwMode="auto">
          <a:xfrm>
            <a:off x="8112125" y="6453188"/>
            <a:ext cx="37941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defRPr/>
            </a:pPr>
            <a:r>
              <a:rPr lang="zh-CN" altLang="en-US" sz="1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北京网智天元科技股份有限公司</a:t>
            </a:r>
            <a:endParaRPr lang="zh-CN" altLang="en-US" sz="1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ctrTitle"/>
          </p:nvPr>
        </p:nvSpPr>
        <p:spPr>
          <a:xfrm>
            <a:off x="2762250" y="237067"/>
            <a:ext cx="9144000" cy="729008"/>
          </a:xfrm>
        </p:spPr>
        <p:txBody>
          <a:bodyPr anchor="b"/>
          <a:lstStyle>
            <a:lvl1pPr algn="r">
              <a:defRPr sz="3600" b="1">
                <a:solidFill>
                  <a:schemeClr val="tx2"/>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7" name="日期占位符 3"/>
          <p:cNvSpPr>
            <a:spLocks noGrp="1"/>
          </p:cNvSpPr>
          <p:nvPr>
            <p:ph type="dt" sz="half" idx="10"/>
          </p:nvPr>
        </p:nvSpPr>
        <p:spPr/>
        <p:txBody>
          <a:bodyPr/>
          <a:lstStyle>
            <a:lvl1pPr>
              <a:defRPr/>
            </a:lvl1pPr>
          </a:lstStyle>
          <a:p>
            <a:pPr>
              <a:defRPr/>
            </a:pPr>
            <a:fld id="{D8F30EB4-9080-4E79-B9C5-AFF673519AB5}" type="datetime1">
              <a:rPr lang="zh-CN" altLang="en-US">
                <a:solidFill>
                  <a:prstClr val="black">
                    <a:tint val="75000"/>
                  </a:prstClr>
                </a:solidFill>
              </a:rPr>
            </a:fld>
            <a:endParaRPr lang="zh-CN" altLang="en-US" sz="1800">
              <a:solidFill>
                <a:prstClr val="black"/>
              </a:solidFill>
              <a:latin typeface="Arial" panose="020B0604020202020204" pitchFamily="34" charset="0"/>
            </a:endParaRPr>
          </a:p>
        </p:txBody>
      </p:sp>
      <p:sp>
        <p:nvSpPr>
          <p:cNvPr id="8" name="页脚占位符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5F0200D2-9460-4D0C-90D0-05DA3AAD95FE}" type="slidenum">
              <a:rPr lang="zh-CN" altLang="en-US">
                <a:solidFill>
                  <a:prstClr val="black">
                    <a:tint val="75000"/>
                  </a:prstClr>
                </a:solidFill>
              </a:rPr>
            </a:fld>
            <a:endParaRPr lang="zh-CN" altLang="en-US" sz="1800" dirty="0">
              <a:solidFill>
                <a:prstClr val="black"/>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6" name="TextBox 7"/>
          <p:cNvSpPr>
            <a:spLocks noChangeArrowheads="1"/>
          </p:cNvSpPr>
          <p:nvPr userDrawn="1"/>
        </p:nvSpPr>
        <p:spPr bwMode="auto">
          <a:xfrm>
            <a:off x="8112125" y="6453188"/>
            <a:ext cx="37941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0" fontAlgn="base" hangingPunct="0">
              <a:spcBef>
                <a:spcPct val="0"/>
              </a:spcBef>
              <a:spcAft>
                <a:spcPct val="0"/>
              </a:spcAft>
              <a:defRPr/>
            </a:pPr>
            <a:r>
              <a:rPr lang="zh-CN" altLang="en-US" sz="1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北京网智天元科技股份有限公司</a:t>
            </a:r>
            <a:endParaRPr lang="zh-CN" altLang="en-US" sz="1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ctrTitle"/>
          </p:nvPr>
        </p:nvSpPr>
        <p:spPr>
          <a:xfrm>
            <a:off x="3273778" y="327378"/>
            <a:ext cx="8548120" cy="729008"/>
          </a:xfrm>
        </p:spPr>
        <p:txBody>
          <a:bodyPr anchor="b"/>
          <a:lstStyle>
            <a:lvl1pPr algn="r">
              <a:defRPr sz="3600" b="1">
                <a:solidFill>
                  <a:schemeClr val="tx2"/>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7" name="日期占位符 3"/>
          <p:cNvSpPr>
            <a:spLocks noGrp="1"/>
          </p:cNvSpPr>
          <p:nvPr>
            <p:ph type="dt" sz="half" idx="10"/>
          </p:nvPr>
        </p:nvSpPr>
        <p:spPr/>
        <p:txBody>
          <a:bodyPr/>
          <a:lstStyle>
            <a:lvl1pPr>
              <a:defRPr/>
            </a:lvl1pPr>
          </a:lstStyle>
          <a:p>
            <a:pPr>
              <a:defRPr/>
            </a:pPr>
            <a:fld id="{D8F30EB4-9080-4E79-B9C5-AFF673519AB5}" type="datetime1">
              <a:rPr lang="zh-CN" altLang="en-US">
                <a:solidFill>
                  <a:prstClr val="black">
                    <a:tint val="75000"/>
                  </a:prstClr>
                </a:solidFill>
              </a:rPr>
            </a:fld>
            <a:endParaRPr lang="zh-CN" altLang="en-US" sz="1800">
              <a:solidFill>
                <a:prstClr val="black"/>
              </a:solidFill>
              <a:latin typeface="Arial" panose="020B0604020202020204" pitchFamily="34" charset="0"/>
            </a:endParaRPr>
          </a:p>
        </p:txBody>
      </p:sp>
      <p:sp>
        <p:nvSpPr>
          <p:cNvPr id="8" name="页脚占位符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5F0200D2-9460-4D0C-90D0-05DA3AAD95FE}" type="slidenum">
              <a:rPr lang="zh-CN" altLang="en-US">
                <a:solidFill>
                  <a:srgbClr val="898989"/>
                </a:solidFill>
              </a:rPr>
            </a:fld>
            <a:endParaRPr lang="zh-CN" altLang="en-US" sz="1800" dirty="0">
              <a:solidFill>
                <a:prstClr val="black"/>
              </a:solidFill>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pic>
        <p:nvPicPr>
          <p:cNvPr id="66" name="图片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4915" cy="6858000"/>
          </a:xfrm>
          <a:prstGeom prst="rect">
            <a:avLst/>
          </a:prstGeom>
        </p:spPr>
      </p:pic>
      <p:sp>
        <p:nvSpPr>
          <p:cNvPr id="67" name="矩形 66"/>
          <p:cNvSpPr/>
          <p:nvPr/>
        </p:nvSpPr>
        <p:spPr>
          <a:xfrm>
            <a:off x="2915" y="0"/>
            <a:ext cx="12192000" cy="6858000"/>
          </a:xfrm>
          <a:prstGeom prst="rect">
            <a:avLst/>
          </a:prstGeom>
          <a:solidFill>
            <a:srgbClr val="300D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KSO_FD"/>
          <p:cNvSpPr>
            <a:spLocks noGrp="1"/>
          </p:cNvSpPr>
          <p:nvPr>
            <p:ph type="dt" sz="half" idx="10"/>
          </p:nvPr>
        </p:nvSpPr>
        <p:spPr/>
        <p:txBody>
          <a:body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5" name="KSO_FT"/>
          <p:cNvSpPr>
            <a:spLocks noGrp="1"/>
          </p:cNvSpPr>
          <p:nvPr>
            <p:ph type="ftr" sz="quarter" idx="11"/>
          </p:nvPr>
        </p:nvSpPr>
        <p:spPr/>
        <p:txBody>
          <a:bodyPr/>
          <a:lstStyle/>
          <a:p>
            <a:endParaRPr lang="zh-CN" altLang="en-US">
              <a:solidFill>
                <a:srgbClr val="494B4D">
                  <a:tint val="75000"/>
                </a:srgbClr>
              </a:solidFill>
            </a:endParaRPr>
          </a:p>
        </p:txBody>
      </p:sp>
      <p:sp>
        <p:nvSpPr>
          <p:cNvPr id="6" name="KSO_FN"/>
          <p:cNvSpPr>
            <a:spLocks noGrp="1"/>
          </p:cNvSpPr>
          <p:nvPr>
            <p:ph type="sldNum" sz="quarter" idx="12"/>
          </p:nvPr>
        </p:nvSpPr>
        <p:spPr/>
        <p:txBody>
          <a:body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
        <p:nvSpPr>
          <p:cNvPr id="3" name="KSO_CT2"/>
          <p:cNvSpPr>
            <a:spLocks noGrp="1"/>
          </p:cNvSpPr>
          <p:nvPr>
            <p:ph type="subTitle" idx="1" hasCustomPrompt="1"/>
          </p:nvPr>
        </p:nvSpPr>
        <p:spPr>
          <a:xfrm>
            <a:off x="1498600" y="3725115"/>
            <a:ext cx="7489179" cy="591299"/>
          </a:xfrm>
          <a:noFill/>
        </p:spPr>
        <p:txBody>
          <a:bodyPr>
            <a:noAutofit/>
          </a:bodyPr>
          <a:lstStyle>
            <a:lvl1pPr marL="0" indent="0" algn="l">
              <a:buNone/>
              <a:defRPr sz="2400" b="0">
                <a:solidFill>
                  <a:schemeClr val="bg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endParaRPr lang="zh-CN" altLang="en-US" dirty="0" smtClean="0"/>
          </a:p>
        </p:txBody>
      </p:sp>
      <p:sp>
        <p:nvSpPr>
          <p:cNvPr id="7" name="KSO_CT1"/>
          <p:cNvSpPr>
            <a:spLocks noGrp="1"/>
          </p:cNvSpPr>
          <p:nvPr>
            <p:ph type="title" hasCustomPrompt="1"/>
          </p:nvPr>
        </p:nvSpPr>
        <p:spPr>
          <a:xfrm>
            <a:off x="1464321" y="2322536"/>
            <a:ext cx="7489179" cy="1334925"/>
          </a:xfrm>
        </p:spPr>
        <p:txBody>
          <a:bodyPr anchor="b">
            <a:noAutofit/>
          </a:bodyPr>
          <a:lstStyle>
            <a:lvl1pPr algn="l">
              <a:lnSpc>
                <a:spcPct val="100000"/>
              </a:lnSpc>
              <a:defRPr sz="3600" b="1" kern="1000" baseline="0">
                <a:solidFill>
                  <a:schemeClr val="bg1"/>
                </a:solidFill>
                <a:effectLst/>
                <a:latin typeface="+mj-ea"/>
                <a:ea typeface="+mj-ea"/>
              </a:defRPr>
            </a:lvl1pPr>
          </a:lstStyle>
          <a:p>
            <a:r>
              <a:rPr lang="zh-CN" altLang="en-US" dirty="0" smtClean="0"/>
              <a:t>单击此处添加您的标题文字</a:t>
            </a:r>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825501" y="50802"/>
            <a:ext cx="10852859" cy="796011"/>
          </a:xfrm>
        </p:spPr>
        <p:txBody>
          <a:bodyPr>
            <a:normAutofit/>
          </a:bodyPr>
          <a:lstStyle>
            <a:lvl1pPr>
              <a:defRPr sz="3200">
                <a:solidFill>
                  <a:schemeClr val="bg1"/>
                </a:solidFill>
              </a:defRPr>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4" name="KSO_FD"/>
          <p:cNvSpPr>
            <a:spLocks noGrp="1"/>
          </p:cNvSpPr>
          <p:nvPr>
            <p:ph type="dt" sz="half" idx="10"/>
          </p:nvPr>
        </p:nvSpPr>
        <p:spPr/>
        <p:txBody>
          <a:body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5" name="KSO_FT"/>
          <p:cNvSpPr>
            <a:spLocks noGrp="1"/>
          </p:cNvSpPr>
          <p:nvPr>
            <p:ph type="ftr" sz="quarter" idx="11"/>
          </p:nvPr>
        </p:nvSpPr>
        <p:spPr/>
        <p:txBody>
          <a:bodyPr/>
          <a:lstStyle/>
          <a:p>
            <a:endParaRPr lang="zh-CN" altLang="en-US">
              <a:solidFill>
                <a:srgbClr val="494B4D">
                  <a:tint val="75000"/>
                </a:srgbClr>
              </a:solidFill>
            </a:endParaRPr>
          </a:p>
        </p:txBody>
      </p:sp>
      <p:sp>
        <p:nvSpPr>
          <p:cNvPr id="6" name="KSO_FN"/>
          <p:cNvSpPr>
            <a:spLocks noGrp="1"/>
          </p:cNvSpPr>
          <p:nvPr>
            <p:ph type="sldNum" sz="quarter" idx="12"/>
          </p:nvPr>
        </p:nvSpPr>
        <p:spPr/>
        <p:txBody>
          <a:body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7" y="2108204"/>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6" y="3400425"/>
            <a:ext cx="4090217" cy="357478"/>
          </a:xfrm>
          <a:prstGeom prst="roundRect">
            <a:avLst>
              <a:gd name="adj" fmla="val 50000"/>
            </a:avLst>
          </a:prstGeom>
          <a:solidFill>
            <a:schemeClr val="tx2">
              <a:lumMod val="40000"/>
              <a:lumOff val="60000"/>
            </a:schemeClr>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5" name="KSO_FT"/>
          <p:cNvSpPr>
            <a:spLocks noGrp="1"/>
          </p:cNvSpPr>
          <p:nvPr>
            <p:ph type="ftr" sz="quarter" idx="11"/>
          </p:nvPr>
        </p:nvSpPr>
        <p:spPr/>
        <p:txBody>
          <a:bodyPr/>
          <a:lstStyle/>
          <a:p>
            <a:endParaRPr lang="zh-CN" altLang="en-US">
              <a:solidFill>
                <a:srgbClr val="494B4D">
                  <a:tint val="75000"/>
                </a:srgbClr>
              </a:solidFill>
            </a:endParaRPr>
          </a:p>
        </p:txBody>
      </p:sp>
      <p:sp>
        <p:nvSpPr>
          <p:cNvPr id="6" name="KSO_FN"/>
          <p:cNvSpPr>
            <a:spLocks noGrp="1"/>
          </p:cNvSpPr>
          <p:nvPr>
            <p:ph type="sldNum" sz="quarter" idx="12"/>
          </p:nvPr>
        </p:nvSpPr>
        <p:spPr/>
        <p:txBody>
          <a:body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4" name="KSO_BC2"/>
          <p:cNvSpPr>
            <a:spLocks noGrp="1"/>
          </p:cNvSpPr>
          <p:nvPr>
            <p:ph sz="half" idx="2"/>
          </p:nvPr>
        </p:nvSpPr>
        <p:spPr>
          <a:xfrm>
            <a:off x="6519335" y="1244603"/>
            <a:ext cx="5094116" cy="4932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5" name="KSO_FD"/>
          <p:cNvSpPr>
            <a:spLocks noGrp="1"/>
          </p:cNvSpPr>
          <p:nvPr>
            <p:ph type="dt" sz="half" idx="10"/>
          </p:nvPr>
        </p:nvSpPr>
        <p:spPr/>
        <p:txBody>
          <a:body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6" name="KSO_FT"/>
          <p:cNvSpPr>
            <a:spLocks noGrp="1"/>
          </p:cNvSpPr>
          <p:nvPr>
            <p:ph type="ftr" sz="quarter" idx="11"/>
          </p:nvPr>
        </p:nvSpPr>
        <p:spPr/>
        <p:txBody>
          <a:bodyPr/>
          <a:lstStyle/>
          <a:p>
            <a:endParaRPr lang="zh-CN" altLang="en-US">
              <a:solidFill>
                <a:srgbClr val="494B4D">
                  <a:tint val="75000"/>
                </a:srgbClr>
              </a:solidFill>
            </a:endParaRPr>
          </a:p>
        </p:txBody>
      </p:sp>
      <p:sp>
        <p:nvSpPr>
          <p:cNvPr id="7" name="KSO_FN"/>
          <p:cNvSpPr>
            <a:spLocks noGrp="1"/>
          </p:cNvSpPr>
          <p:nvPr>
            <p:ph type="sldNum" sz="quarter" idx="12"/>
          </p:nvPr>
        </p:nvSpPr>
        <p:spPr/>
        <p:txBody>
          <a:body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7"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KSO_BC1"/>
          <p:cNvSpPr>
            <a:spLocks noGrp="1"/>
          </p:cNvSpPr>
          <p:nvPr>
            <p:ph sz="half" idx="2"/>
          </p:nvPr>
        </p:nvSpPr>
        <p:spPr>
          <a:xfrm>
            <a:off x="1099437" y="2200274"/>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7" name="KSO_FD"/>
          <p:cNvSpPr>
            <a:spLocks noGrp="1"/>
          </p:cNvSpPr>
          <p:nvPr>
            <p:ph type="dt" sz="half" idx="10"/>
          </p:nvPr>
        </p:nvSpPr>
        <p:spPr/>
        <p:txBody>
          <a:body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8" name="KSO_FT"/>
          <p:cNvSpPr>
            <a:spLocks noGrp="1"/>
          </p:cNvSpPr>
          <p:nvPr>
            <p:ph type="ftr" sz="quarter" idx="11"/>
          </p:nvPr>
        </p:nvSpPr>
        <p:spPr/>
        <p:txBody>
          <a:bodyPr/>
          <a:lstStyle/>
          <a:p>
            <a:endParaRPr lang="zh-CN" altLang="en-US">
              <a:solidFill>
                <a:srgbClr val="494B4D">
                  <a:tint val="75000"/>
                </a:srgbClr>
              </a:solidFill>
            </a:endParaRPr>
          </a:p>
        </p:txBody>
      </p:sp>
      <p:sp>
        <p:nvSpPr>
          <p:cNvPr id="9" name="KSO_FN"/>
          <p:cNvSpPr>
            <a:spLocks noGrp="1"/>
          </p:cNvSpPr>
          <p:nvPr>
            <p:ph type="sldNum" sz="quarter" idx="12"/>
          </p:nvPr>
        </p:nvSpPr>
        <p:spPr/>
        <p:txBody>
          <a:body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4" name="KSO_FT"/>
          <p:cNvSpPr>
            <a:spLocks noGrp="1"/>
          </p:cNvSpPr>
          <p:nvPr>
            <p:ph type="ftr" sz="quarter" idx="11"/>
          </p:nvPr>
        </p:nvSpPr>
        <p:spPr/>
        <p:txBody>
          <a:bodyPr/>
          <a:lstStyle/>
          <a:p>
            <a:endParaRPr lang="zh-CN" altLang="en-US">
              <a:solidFill>
                <a:srgbClr val="494B4D">
                  <a:tint val="75000"/>
                </a:srgbClr>
              </a:solidFill>
            </a:endParaRPr>
          </a:p>
        </p:txBody>
      </p:sp>
      <p:sp>
        <p:nvSpPr>
          <p:cNvPr id="5" name="KSO_FN"/>
          <p:cNvSpPr>
            <a:spLocks noGrp="1"/>
          </p:cNvSpPr>
          <p:nvPr>
            <p:ph type="sldNum" sz="quarter" idx="12"/>
          </p:nvPr>
        </p:nvSpPr>
        <p:spPr/>
        <p:txBody>
          <a:body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3" name="KSO_FT"/>
          <p:cNvSpPr>
            <a:spLocks noGrp="1"/>
          </p:cNvSpPr>
          <p:nvPr>
            <p:ph type="ftr" sz="quarter" idx="11"/>
          </p:nvPr>
        </p:nvSpPr>
        <p:spPr/>
        <p:txBody>
          <a:bodyPr/>
          <a:lstStyle/>
          <a:p>
            <a:endParaRPr lang="zh-CN" altLang="en-US">
              <a:solidFill>
                <a:srgbClr val="494B4D">
                  <a:tint val="75000"/>
                </a:srgbClr>
              </a:solidFill>
            </a:endParaRPr>
          </a:p>
        </p:txBody>
      </p:sp>
      <p:sp>
        <p:nvSpPr>
          <p:cNvPr id="4" name="KSO_FN"/>
          <p:cNvSpPr>
            <a:spLocks noGrp="1"/>
          </p:cNvSpPr>
          <p:nvPr>
            <p:ph type="sldNum" sz="quarter" idx="12"/>
          </p:nvPr>
        </p:nvSpPr>
        <p:spPr/>
        <p:txBody>
          <a:body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2"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3"/>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4" name="KSO_BC2"/>
          <p:cNvSpPr>
            <a:spLocks noGrp="1"/>
          </p:cNvSpPr>
          <p:nvPr>
            <p:ph type="body" sz="half" idx="2"/>
          </p:nvPr>
        </p:nvSpPr>
        <p:spPr>
          <a:xfrm>
            <a:off x="1144592"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KSO_FD"/>
          <p:cNvSpPr>
            <a:spLocks noGrp="1"/>
          </p:cNvSpPr>
          <p:nvPr>
            <p:ph type="dt" sz="half" idx="10"/>
          </p:nvPr>
        </p:nvSpPr>
        <p:spPr/>
        <p:txBody>
          <a:body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6" name="KSO_FT"/>
          <p:cNvSpPr>
            <a:spLocks noGrp="1"/>
          </p:cNvSpPr>
          <p:nvPr>
            <p:ph type="ftr" sz="quarter" idx="11"/>
          </p:nvPr>
        </p:nvSpPr>
        <p:spPr/>
        <p:txBody>
          <a:bodyPr/>
          <a:lstStyle/>
          <a:p>
            <a:endParaRPr lang="zh-CN" altLang="en-US">
              <a:solidFill>
                <a:srgbClr val="494B4D">
                  <a:tint val="75000"/>
                </a:srgbClr>
              </a:solidFill>
            </a:endParaRPr>
          </a:p>
        </p:txBody>
      </p:sp>
      <p:sp>
        <p:nvSpPr>
          <p:cNvPr id="7" name="KSO_FN"/>
          <p:cNvSpPr>
            <a:spLocks noGrp="1"/>
          </p:cNvSpPr>
          <p:nvPr>
            <p:ph type="sldNum" sz="quarter" idx="12"/>
          </p:nvPr>
        </p:nvSpPr>
        <p:spPr/>
        <p:txBody>
          <a:body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31"/>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KSO_FD"/>
          <p:cNvSpPr>
            <a:spLocks noGrp="1"/>
          </p:cNvSpPr>
          <p:nvPr>
            <p:ph type="dt" sz="half" idx="10"/>
          </p:nvPr>
        </p:nvSpPr>
        <p:spPr/>
        <p:txBody>
          <a:body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6" name="KSO_FT"/>
          <p:cNvSpPr>
            <a:spLocks noGrp="1"/>
          </p:cNvSpPr>
          <p:nvPr>
            <p:ph type="ftr" sz="quarter" idx="11"/>
          </p:nvPr>
        </p:nvSpPr>
        <p:spPr/>
        <p:txBody>
          <a:bodyPr/>
          <a:lstStyle/>
          <a:p>
            <a:endParaRPr lang="zh-CN" altLang="en-US">
              <a:solidFill>
                <a:srgbClr val="494B4D">
                  <a:tint val="75000"/>
                </a:srgbClr>
              </a:solidFill>
            </a:endParaRPr>
          </a:p>
        </p:txBody>
      </p:sp>
      <p:sp>
        <p:nvSpPr>
          <p:cNvPr id="7" name="KSO_FN"/>
          <p:cNvSpPr>
            <a:spLocks noGrp="1"/>
          </p:cNvSpPr>
          <p:nvPr>
            <p:ph type="sldNum" sz="quarter" idx="12"/>
          </p:nvPr>
        </p:nvSpPr>
        <p:spPr/>
        <p:txBody>
          <a:body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4" name="KSO_FD"/>
          <p:cNvSpPr>
            <a:spLocks noGrp="1"/>
          </p:cNvSpPr>
          <p:nvPr>
            <p:ph type="dt" sz="half" idx="10"/>
          </p:nvPr>
        </p:nvSpPr>
        <p:spPr/>
        <p:txBody>
          <a:body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5" name="KSO_FT"/>
          <p:cNvSpPr>
            <a:spLocks noGrp="1"/>
          </p:cNvSpPr>
          <p:nvPr>
            <p:ph type="ftr" sz="quarter" idx="11"/>
          </p:nvPr>
        </p:nvSpPr>
        <p:spPr/>
        <p:txBody>
          <a:bodyPr/>
          <a:lstStyle/>
          <a:p>
            <a:endParaRPr lang="zh-CN" altLang="en-US">
              <a:solidFill>
                <a:srgbClr val="494B4D">
                  <a:tint val="75000"/>
                </a:srgbClr>
              </a:solidFill>
            </a:endParaRPr>
          </a:p>
        </p:txBody>
      </p:sp>
      <p:sp>
        <p:nvSpPr>
          <p:cNvPr id="6" name="KSO_FN"/>
          <p:cNvSpPr>
            <a:spLocks noGrp="1"/>
          </p:cNvSpPr>
          <p:nvPr>
            <p:ph type="sldNum" sz="quarter" idx="12"/>
          </p:nvPr>
        </p:nvSpPr>
        <p:spPr/>
        <p:txBody>
          <a:body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3"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4" y="365125"/>
            <a:ext cx="7933269"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4" name="KSO_FD"/>
          <p:cNvSpPr>
            <a:spLocks noGrp="1"/>
          </p:cNvSpPr>
          <p:nvPr>
            <p:ph type="dt" sz="half" idx="10"/>
          </p:nvPr>
        </p:nvSpPr>
        <p:spPr/>
        <p:txBody>
          <a:body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5" name="KSO_FT"/>
          <p:cNvSpPr>
            <a:spLocks noGrp="1"/>
          </p:cNvSpPr>
          <p:nvPr>
            <p:ph type="ftr" sz="quarter" idx="11"/>
          </p:nvPr>
        </p:nvSpPr>
        <p:spPr/>
        <p:txBody>
          <a:bodyPr/>
          <a:lstStyle/>
          <a:p>
            <a:endParaRPr lang="zh-CN" altLang="en-US">
              <a:solidFill>
                <a:srgbClr val="494B4D">
                  <a:tint val="75000"/>
                </a:srgbClr>
              </a:solidFill>
            </a:endParaRPr>
          </a:p>
        </p:txBody>
      </p:sp>
      <p:sp>
        <p:nvSpPr>
          <p:cNvPr id="6" name="KSO_FN"/>
          <p:cNvSpPr>
            <a:spLocks noGrp="1"/>
          </p:cNvSpPr>
          <p:nvPr>
            <p:ph type="sldNum" sz="quarter" idx="12"/>
          </p:nvPr>
        </p:nvSpPr>
        <p:spPr/>
        <p:txBody>
          <a:body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40" y="1122415"/>
            <a:ext cx="9144239" cy="2387711"/>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40" y="3602205"/>
            <a:ext cx="9144239" cy="16558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22" y="6356645"/>
            <a:ext cx="2743272" cy="365142"/>
          </a:xfrm>
          <a:prstGeom prst="rect">
            <a:avLst/>
          </a:prstGeom>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038706" y="6356645"/>
            <a:ext cx="4114907" cy="365142"/>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824" y="6356645"/>
            <a:ext cx="2743272" cy="365142"/>
          </a:xfrm>
          <a:prstGeom prst="rect">
            <a:avLst/>
          </a:prstGeom>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cxnSp>
        <p:nvCxnSpPr>
          <p:cNvPr id="12" name="直接连接符 11"/>
          <p:cNvCxnSpPr/>
          <p:nvPr userDrawn="1"/>
        </p:nvCxnSpPr>
        <p:spPr>
          <a:xfrm>
            <a:off x="2988860" y="1100053"/>
            <a:ext cx="8843749"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8810" y="1285522"/>
            <a:ext cx="3932237" cy="8001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1600" y="1285522"/>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918810" y="2347559"/>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1365956"/>
            <a:ext cx="3932237" cy="691444"/>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1365956"/>
            <a:ext cx="6172200" cy="44950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1219199"/>
            <a:ext cx="2628900" cy="4957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219199"/>
            <a:ext cx="7734300" cy="49577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6" name="TextBox 7"/>
          <p:cNvSpPr>
            <a:spLocks noChangeArrowheads="1"/>
          </p:cNvSpPr>
          <p:nvPr userDrawn="1"/>
        </p:nvSpPr>
        <p:spPr bwMode="auto">
          <a:xfrm>
            <a:off x="8112125" y="6453188"/>
            <a:ext cx="37941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defRPr/>
            </a:pPr>
            <a:r>
              <a:rPr lang="zh-CN" altLang="en-US" sz="1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北京网智天元科技股份有限公司</a:t>
            </a:r>
            <a:endParaRPr lang="zh-CN" altLang="en-US" sz="1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ctrTitle"/>
          </p:nvPr>
        </p:nvSpPr>
        <p:spPr>
          <a:xfrm>
            <a:off x="2762250" y="237067"/>
            <a:ext cx="9144000" cy="729008"/>
          </a:xfrm>
        </p:spPr>
        <p:txBody>
          <a:bodyPr anchor="b"/>
          <a:lstStyle>
            <a:lvl1pPr algn="r">
              <a:defRPr sz="3600" b="1">
                <a:solidFill>
                  <a:schemeClr val="tx2"/>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7" name="日期占位符 3"/>
          <p:cNvSpPr>
            <a:spLocks noGrp="1"/>
          </p:cNvSpPr>
          <p:nvPr>
            <p:ph type="dt" sz="half" idx="10"/>
          </p:nvPr>
        </p:nvSpPr>
        <p:spPr/>
        <p:txBody>
          <a:bodyPr/>
          <a:lstStyle>
            <a:lvl1pPr>
              <a:defRPr/>
            </a:lvl1pPr>
          </a:lstStyle>
          <a:p>
            <a:pPr>
              <a:defRPr/>
            </a:pPr>
            <a:fld id="{D8F30EB4-9080-4E79-B9C5-AFF673519AB5}" type="datetime1">
              <a:rPr lang="zh-CN" altLang="en-US">
                <a:solidFill>
                  <a:prstClr val="black">
                    <a:tint val="75000"/>
                  </a:prstClr>
                </a:solidFill>
              </a:rPr>
            </a:fld>
            <a:endParaRPr lang="zh-CN" altLang="en-US" sz="1800">
              <a:solidFill>
                <a:prstClr val="black"/>
              </a:solidFill>
              <a:latin typeface="Arial" panose="020B0604020202020204" pitchFamily="34" charset="0"/>
            </a:endParaRPr>
          </a:p>
        </p:txBody>
      </p:sp>
      <p:sp>
        <p:nvSpPr>
          <p:cNvPr id="8" name="页脚占位符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5F0200D2-9460-4D0C-90D0-05DA3AAD95FE}" type="slidenum">
              <a:rPr lang="zh-CN" altLang="en-US">
                <a:solidFill>
                  <a:prstClr val="black">
                    <a:tint val="75000"/>
                  </a:prstClr>
                </a:solidFill>
              </a:rPr>
            </a:fld>
            <a:endParaRPr lang="zh-CN" altLang="en-US" sz="1800" dirty="0">
              <a:solidFill>
                <a:prstClr val="black"/>
              </a:solidFill>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6" name="TextBox 7"/>
          <p:cNvSpPr>
            <a:spLocks noChangeArrowheads="1"/>
          </p:cNvSpPr>
          <p:nvPr userDrawn="1"/>
        </p:nvSpPr>
        <p:spPr bwMode="auto">
          <a:xfrm>
            <a:off x="8112125" y="6453188"/>
            <a:ext cx="37941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0" fontAlgn="base" hangingPunct="0">
              <a:spcBef>
                <a:spcPct val="0"/>
              </a:spcBef>
              <a:spcAft>
                <a:spcPct val="0"/>
              </a:spcAft>
              <a:defRPr/>
            </a:pPr>
            <a:r>
              <a:rPr lang="zh-CN" altLang="en-US" sz="1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北京网智天元科技股份有限公司</a:t>
            </a:r>
            <a:endParaRPr lang="zh-CN" altLang="en-US" sz="1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ctrTitle"/>
          </p:nvPr>
        </p:nvSpPr>
        <p:spPr>
          <a:xfrm>
            <a:off x="3273778" y="327378"/>
            <a:ext cx="8548120" cy="729008"/>
          </a:xfrm>
        </p:spPr>
        <p:txBody>
          <a:bodyPr anchor="b"/>
          <a:lstStyle>
            <a:lvl1pPr algn="r">
              <a:defRPr sz="3600" b="1">
                <a:solidFill>
                  <a:schemeClr val="tx2"/>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7" name="日期占位符 3"/>
          <p:cNvSpPr>
            <a:spLocks noGrp="1"/>
          </p:cNvSpPr>
          <p:nvPr>
            <p:ph type="dt" sz="half" idx="10"/>
          </p:nvPr>
        </p:nvSpPr>
        <p:spPr/>
        <p:txBody>
          <a:bodyPr/>
          <a:lstStyle>
            <a:lvl1pPr>
              <a:defRPr/>
            </a:lvl1pPr>
          </a:lstStyle>
          <a:p>
            <a:pPr>
              <a:defRPr/>
            </a:pPr>
            <a:fld id="{D8F30EB4-9080-4E79-B9C5-AFF673519AB5}" type="datetime1">
              <a:rPr lang="zh-CN" altLang="en-US">
                <a:solidFill>
                  <a:prstClr val="black">
                    <a:tint val="75000"/>
                  </a:prstClr>
                </a:solidFill>
              </a:rPr>
            </a:fld>
            <a:endParaRPr lang="zh-CN" altLang="en-US" sz="1800">
              <a:solidFill>
                <a:prstClr val="black"/>
              </a:solidFill>
              <a:latin typeface="Arial" panose="020B0604020202020204" pitchFamily="34" charset="0"/>
            </a:endParaRPr>
          </a:p>
        </p:txBody>
      </p:sp>
      <p:sp>
        <p:nvSpPr>
          <p:cNvPr id="8" name="页脚占位符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5F0200D2-9460-4D0C-90D0-05DA3AAD95FE}" type="slidenum">
              <a:rPr lang="zh-CN" altLang="en-US">
                <a:solidFill>
                  <a:srgbClr val="898989"/>
                </a:solidFill>
              </a:rPr>
            </a:fld>
            <a:endParaRPr lang="zh-CN" altLang="en-US" sz="1800" dirty="0">
              <a:solidFill>
                <a:prstClr val="black"/>
              </a:solidFill>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3" name="Picture 4" descr="笔触"/>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
            <a:ext cx="12189884"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userDrawn="1"/>
        </p:nvCxnSpPr>
        <p:spPr>
          <a:xfrm rot="10800000" flipV="1">
            <a:off x="2639486" y="836613"/>
            <a:ext cx="9218084"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p:cNvSpPr txBox="1"/>
          <p:nvPr userDrawn="1"/>
        </p:nvSpPr>
        <p:spPr>
          <a:xfrm>
            <a:off x="7920569" y="6464306"/>
            <a:ext cx="4078817" cy="2769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p>
            <a:pPr algn="r" fontAlgn="auto"/>
            <a:r>
              <a:rPr lang="zh-CN" altLang="en-US" sz="1200" b="1" noProof="1">
                <a:solidFill>
                  <a:srgbClr val="0070C0"/>
                </a:solidFill>
              </a:rPr>
              <a:t>北京网智天元科技股份有限公司</a:t>
            </a:r>
            <a:endParaRPr lang="zh-CN" altLang="en-US" sz="1200" b="1" noProof="1">
              <a:solidFill>
                <a:srgbClr val="0070C0"/>
              </a:solidFill>
            </a:endParaRPr>
          </a:p>
        </p:txBody>
      </p:sp>
      <p:pic>
        <p:nvPicPr>
          <p:cNvPr id="6" name="图片 1" descr="wiseweb"/>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437" y="404819"/>
            <a:ext cx="2476499"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2735628" y="274638"/>
            <a:ext cx="9121013" cy="562074"/>
          </a:xfrm>
        </p:spPr>
        <p:txBody>
          <a:bodyPr>
            <a:noAutofit/>
          </a:bodyPr>
          <a:lstStyle>
            <a:lvl1pPr algn="r">
              <a:defRPr sz="28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 name="Picture 4" descr="笔触"/>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
            <a:ext cx="12189884"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userDrawn="1"/>
        </p:nvCxnSpPr>
        <p:spPr>
          <a:xfrm rot="10800000" flipV="1">
            <a:off x="2639486" y="836613"/>
            <a:ext cx="9218084"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p:cNvSpPr txBox="1"/>
          <p:nvPr userDrawn="1"/>
        </p:nvSpPr>
        <p:spPr>
          <a:xfrm>
            <a:off x="7920569" y="6464306"/>
            <a:ext cx="4078817" cy="2769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p>
            <a:pPr algn="r" fontAlgn="auto"/>
            <a:r>
              <a:rPr lang="zh-CN" altLang="en-US" sz="1200" b="1" noProof="1">
                <a:solidFill>
                  <a:srgbClr val="0070C0"/>
                </a:solidFill>
              </a:rPr>
              <a:t>北京网智天元科技股份有限公司</a:t>
            </a:r>
            <a:endParaRPr lang="zh-CN" altLang="en-US" sz="1200" b="1" noProof="1">
              <a:solidFill>
                <a:srgbClr val="0070C0"/>
              </a:solidFill>
            </a:endParaRPr>
          </a:p>
        </p:txBody>
      </p:sp>
      <p:pic>
        <p:nvPicPr>
          <p:cNvPr id="6" name="图片 1" descr="wiseweb"/>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437" y="404819"/>
            <a:ext cx="2476499"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2735628" y="274638"/>
            <a:ext cx="9121013" cy="562074"/>
          </a:xfrm>
        </p:spPr>
        <p:txBody>
          <a:bodyPr>
            <a:noAutofit/>
          </a:bodyPr>
          <a:lstStyle>
            <a:lvl1pPr algn="r">
              <a:defRPr sz="28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3" name="Picture 4" descr="笔触"/>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
            <a:ext cx="12189884"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userDrawn="1"/>
        </p:nvCxnSpPr>
        <p:spPr>
          <a:xfrm rot="10800000" flipV="1">
            <a:off x="2639486" y="836613"/>
            <a:ext cx="9218084"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p:cNvSpPr txBox="1"/>
          <p:nvPr userDrawn="1"/>
        </p:nvSpPr>
        <p:spPr>
          <a:xfrm>
            <a:off x="7920569" y="6464306"/>
            <a:ext cx="4078817" cy="2769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p>
            <a:pPr algn="r" fontAlgn="auto"/>
            <a:r>
              <a:rPr lang="zh-CN" altLang="en-US" sz="1200" b="1" noProof="1">
                <a:solidFill>
                  <a:srgbClr val="0070C0"/>
                </a:solidFill>
              </a:rPr>
              <a:t>北京网智天元科技股份有限公司</a:t>
            </a:r>
            <a:endParaRPr lang="zh-CN" altLang="en-US" sz="1200" b="1" noProof="1">
              <a:solidFill>
                <a:srgbClr val="0070C0"/>
              </a:solidFill>
            </a:endParaRPr>
          </a:p>
        </p:txBody>
      </p:sp>
      <p:pic>
        <p:nvPicPr>
          <p:cNvPr id="6" name="图片 1" descr="wiseweb"/>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437" y="404819"/>
            <a:ext cx="2476499"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2735628" y="274638"/>
            <a:ext cx="9121013" cy="562074"/>
          </a:xfrm>
        </p:spPr>
        <p:txBody>
          <a:bodyPr>
            <a:noAutofit/>
          </a:bodyPr>
          <a:lstStyle>
            <a:lvl1pPr algn="r">
              <a:defRPr sz="2800">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标题幻灯片">
    <p:bg>
      <p:bgPr>
        <a:gradFill flip="none" rotWithShape="1">
          <a:gsLst>
            <a:gs pos="0">
              <a:schemeClr val="accent3">
                <a:lumMod val="5000"/>
                <a:lumOff val="95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8810" y="1285522"/>
            <a:ext cx="3932237" cy="8001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1600" y="1285522"/>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918810" y="2347559"/>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1.png"/><Relationship Id="rId18" Type="http://schemas.openxmlformats.org/officeDocument/2006/relationships/tags" Target="../tags/tag3.xml"/><Relationship Id="rId17" Type="http://schemas.openxmlformats.org/officeDocument/2006/relationships/tags" Target="../tags/tag2.xml"/><Relationship Id="rId16" Type="http://schemas.openxmlformats.org/officeDocument/2006/relationships/tags" Target="../tags/tag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3" Type="http://schemas.openxmlformats.org/officeDocument/2006/relationships/theme" Target="../theme/theme2.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4" Type="http://schemas.openxmlformats.org/officeDocument/2006/relationships/theme" Target="../theme/theme3.xml"/><Relationship Id="rId23" Type="http://schemas.openxmlformats.org/officeDocument/2006/relationships/image" Target="../media/image5.png"/><Relationship Id="rId22" Type="http://schemas.openxmlformats.org/officeDocument/2006/relationships/tags" Target="../tags/tag6.xml"/><Relationship Id="rId21" Type="http://schemas.openxmlformats.org/officeDocument/2006/relationships/tags" Target="../tags/tag5.xml"/><Relationship Id="rId20" Type="http://schemas.openxmlformats.org/officeDocument/2006/relationships/tags" Target="../tags/tag4.xml"/><Relationship Id="rId2" Type="http://schemas.openxmlformats.org/officeDocument/2006/relationships/slideLayout" Target="../slideLayouts/slideLayout29.xml"/><Relationship Id="rId19" Type="http://schemas.openxmlformats.org/officeDocument/2006/relationships/slideLayout" Target="../slideLayouts/slideLayout46.xml"/><Relationship Id="rId18" Type="http://schemas.openxmlformats.org/officeDocument/2006/relationships/slideLayout" Target="../slideLayouts/slideLayout45.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945956" y="429540"/>
            <a:ext cx="8843749" cy="580819"/>
          </a:xfrm>
          <a:prstGeom prst="rect">
            <a:avLst/>
          </a:prstGeom>
        </p:spPr>
        <p:txBody>
          <a:bodyPr>
            <a:noAutofit/>
          </a:bodyPr>
          <a:lstStyle/>
          <a:p>
            <a:pPr marL="0" lvl="0" algn="ctr" fontAlgn="base">
              <a:spcAft>
                <a:spcPct val="0"/>
              </a:spcAft>
            </a:pPr>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343378"/>
            <a:ext cx="10515600" cy="4833585"/>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
        <p:nvSpPr>
          <p:cNvPr id="14" name="泪滴形 13"/>
          <p:cNvSpPr>
            <a:spLocks noChangeAspect="1"/>
          </p:cNvSpPr>
          <p:nvPr>
            <p:custDataLst>
              <p:tags r:id="rId16"/>
            </p:custDataLst>
          </p:nvPr>
        </p:nvSpPr>
        <p:spPr>
          <a:xfrm rot="8160660">
            <a:off x="259941" y="498353"/>
            <a:ext cx="378582" cy="378582"/>
          </a:xfrm>
          <a:prstGeom prst="teardrop">
            <a:avLst>
              <a:gd name="adj" fmla="val 123589"/>
            </a:avLst>
          </a:prstGeom>
          <a:solidFill>
            <a:schemeClr val="accent1">
              <a:lumMod val="75000"/>
            </a:schemeClr>
          </a:solidFill>
          <a:ln w="12700" cap="flat" cmpd="sng" algn="ctr">
            <a:noFill/>
            <a:prstDash val="solid"/>
            <a:miter lim="800000"/>
          </a:ln>
          <a:effectLst/>
        </p:spPr>
        <p:txBody>
          <a:bodyPr anchor="ctr"/>
          <a:lstStyle/>
          <a:p>
            <a:pPr algn="ctr">
              <a:defRPr/>
            </a:pPr>
            <a:endParaRPr lang="zh-CN" altLang="en-US" kern="0">
              <a:solidFill>
                <a:prstClr val="white"/>
              </a:solidFill>
            </a:endParaRPr>
          </a:p>
        </p:txBody>
      </p:sp>
      <p:sp>
        <p:nvSpPr>
          <p:cNvPr id="15" name="泪滴形 14"/>
          <p:cNvSpPr>
            <a:spLocks noChangeAspect="1"/>
          </p:cNvSpPr>
          <p:nvPr>
            <p:custDataLst>
              <p:tags r:id="rId17"/>
            </p:custDataLst>
          </p:nvPr>
        </p:nvSpPr>
        <p:spPr>
          <a:xfrm rot="8160660">
            <a:off x="300913" y="539448"/>
            <a:ext cx="296637" cy="296391"/>
          </a:xfrm>
          <a:prstGeom prst="teardrop">
            <a:avLst>
              <a:gd name="adj" fmla="val 123589"/>
            </a:avLst>
          </a:prstGeom>
          <a:solidFill>
            <a:schemeClr val="accent1">
              <a:lumMod val="60000"/>
              <a:lumOff val="40000"/>
            </a:schemeClr>
          </a:solidFill>
          <a:ln w="12700" cap="flat" cmpd="sng" algn="ctr">
            <a:solidFill>
              <a:sysClr val="window" lastClr="FFFFFF"/>
            </a:solidFill>
            <a:prstDash val="solid"/>
            <a:miter lim="800000"/>
          </a:ln>
          <a:effectLst/>
        </p:spPr>
        <p:txBody>
          <a:bodyPr anchor="ctr"/>
          <a:lstStyle/>
          <a:p>
            <a:pPr algn="ctr">
              <a:defRPr/>
            </a:pPr>
            <a:endParaRPr lang="zh-CN" altLang="en-US" kern="0">
              <a:solidFill>
                <a:prstClr val="white"/>
              </a:solidFill>
            </a:endParaRPr>
          </a:p>
        </p:txBody>
      </p:sp>
      <p:sp>
        <p:nvSpPr>
          <p:cNvPr id="16" name="椭圆 15"/>
          <p:cNvSpPr/>
          <p:nvPr>
            <p:custDataLst>
              <p:tags r:id="rId18"/>
            </p:custDataLst>
          </p:nvPr>
        </p:nvSpPr>
        <p:spPr>
          <a:xfrm>
            <a:off x="210584" y="1049901"/>
            <a:ext cx="477294" cy="50152"/>
          </a:xfrm>
          <a:prstGeom prst="ellipse">
            <a:avLst/>
          </a:prstGeom>
          <a:solidFill>
            <a:schemeClr val="accent1">
              <a:lumMod val="50000"/>
              <a:alpha val="20000"/>
            </a:schemeClr>
          </a:solidFill>
          <a:ln w="12700" cap="flat" cmpd="sng" algn="ctr">
            <a:noFill/>
            <a:prstDash val="solid"/>
            <a:miter lim="800000"/>
          </a:ln>
          <a:effectLst/>
        </p:spPr>
        <p:txBody>
          <a:bodyPr anchor="ctr"/>
          <a:lstStyle/>
          <a:p>
            <a:pPr algn="ctr">
              <a:defRPr/>
            </a:pPr>
            <a:endParaRPr lang="zh-CN" altLang="en-US" kern="0">
              <a:solidFill>
                <a:prstClr val="white"/>
              </a:solidFill>
            </a:endParaRPr>
          </a:p>
        </p:txBody>
      </p:sp>
      <p:pic>
        <p:nvPicPr>
          <p:cNvPr id="17" name="图片 1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430" y="592987"/>
            <a:ext cx="2011985" cy="306225"/>
          </a:xfrm>
          <a:prstGeom prst="rect">
            <a:avLst/>
          </a:prstGeom>
        </p:spPr>
      </p:pic>
      <p:cxnSp>
        <p:nvCxnSpPr>
          <p:cNvPr id="18" name="直接连接符 17"/>
          <p:cNvCxnSpPr/>
          <p:nvPr userDrawn="1"/>
        </p:nvCxnSpPr>
        <p:spPr>
          <a:xfrm>
            <a:off x="2988860" y="1100053"/>
            <a:ext cx="8843749"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r" defTabSz="914400" rtl="0" eaLnBrk="1" latinLnBrk="0" hangingPunct="1">
        <a:lnSpc>
          <a:spcPct val="90000"/>
        </a:lnSpc>
        <a:spcBef>
          <a:spcPct val="0"/>
        </a:spcBef>
        <a:buNone/>
        <a:defRPr lang="zh-CN" altLang="en-US" sz="4000" b="1" kern="1200">
          <a:solidFill>
            <a:schemeClr val="tx2"/>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矩形 17"/>
          <p:cNvSpPr/>
          <p:nvPr/>
        </p:nvSpPr>
        <p:spPr>
          <a:xfrm>
            <a:off x="0" y="857250"/>
            <a:ext cx="12192000" cy="6000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KSO_FD"/>
          <p:cNvSpPr>
            <a:spLocks noGrp="1"/>
          </p:cNvSpPr>
          <p:nvPr>
            <p:ph type="dt" sz="half" idx="2"/>
          </p:nvPr>
        </p:nvSpPr>
        <p:spPr>
          <a:xfrm>
            <a:off x="838200" y="64198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921DEE-135F-43DB-A51F-8136DEBCE9E4}" type="datetimeFigureOut">
              <a:rPr lang="zh-CN" altLang="en-US" smtClean="0">
                <a:solidFill>
                  <a:srgbClr val="494B4D">
                    <a:tint val="75000"/>
                  </a:srgbClr>
                </a:solidFill>
              </a:rPr>
            </a:fld>
            <a:endParaRPr lang="zh-CN" altLang="en-US">
              <a:solidFill>
                <a:srgbClr val="494B4D">
                  <a:tint val="75000"/>
                </a:srgbClr>
              </a:solidFill>
            </a:endParaRPr>
          </a:p>
        </p:txBody>
      </p:sp>
      <p:sp>
        <p:nvSpPr>
          <p:cNvPr id="5" name="KSO_FT"/>
          <p:cNvSpPr>
            <a:spLocks noGrp="1"/>
          </p:cNvSpPr>
          <p:nvPr>
            <p:ph type="ftr" sz="quarter" idx="3"/>
          </p:nvPr>
        </p:nvSpPr>
        <p:spPr>
          <a:xfrm>
            <a:off x="4038600" y="64198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494B4D">
                  <a:tint val="75000"/>
                </a:srgbClr>
              </a:solidFill>
            </a:endParaRPr>
          </a:p>
        </p:txBody>
      </p:sp>
      <p:sp>
        <p:nvSpPr>
          <p:cNvPr id="6" name="KSO_FN"/>
          <p:cNvSpPr>
            <a:spLocks noGrp="1"/>
          </p:cNvSpPr>
          <p:nvPr>
            <p:ph type="sldNum" sz="quarter" idx="4"/>
          </p:nvPr>
        </p:nvSpPr>
        <p:spPr>
          <a:xfrm>
            <a:off x="8610600" y="64198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7355B9-4ECC-4682-BDBA-7F989133EE23}" type="slidenum">
              <a:rPr lang="zh-CN" altLang="en-US" smtClean="0">
                <a:solidFill>
                  <a:srgbClr val="494B4D">
                    <a:tint val="75000"/>
                  </a:srgbClr>
                </a:solidFill>
              </a:rPr>
            </a:fld>
            <a:endParaRPr lang="zh-CN" altLang="en-US">
              <a:solidFill>
                <a:srgbClr val="494B4D">
                  <a:tint val="75000"/>
                </a:srgbClr>
              </a:solidFill>
            </a:endParaRPr>
          </a:p>
        </p:txBody>
      </p:sp>
      <p:sp>
        <p:nvSpPr>
          <p:cNvPr id="3" name="KSO_BC1"/>
          <p:cNvSpPr>
            <a:spLocks noGrp="1"/>
          </p:cNvSpPr>
          <p:nvPr>
            <p:ph type="body" idx="1"/>
          </p:nvPr>
        </p:nvSpPr>
        <p:spPr>
          <a:xfrm>
            <a:off x="838200" y="1133475"/>
            <a:ext cx="10852859" cy="521335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p:txBody>
      </p:sp>
      <p:sp>
        <p:nvSpPr>
          <p:cNvPr id="2" name="KSO_BT1"/>
          <p:cNvSpPr>
            <a:spLocks noGrp="1"/>
          </p:cNvSpPr>
          <p:nvPr>
            <p:ph type="title"/>
          </p:nvPr>
        </p:nvSpPr>
        <p:spPr>
          <a:xfrm>
            <a:off x="838201" y="61241"/>
            <a:ext cx="1037796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bg1"/>
          </a:solidFill>
          <a:effectLst/>
          <a:latin typeface="+mj-ea"/>
          <a:ea typeface="+mj-ea"/>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Char char="u"/>
        <a:defRPr lang="zh-CN" altLang="en-US" sz="2800" kern="1200" baseline="0" dirty="0" smtClean="0">
          <a:solidFill>
            <a:schemeClr val="accent1"/>
          </a:solidFill>
          <a:latin typeface="+mj-ea"/>
          <a:ea typeface="+mj-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945956" y="429540"/>
            <a:ext cx="8843749" cy="580819"/>
          </a:xfrm>
          <a:prstGeom prst="rect">
            <a:avLst/>
          </a:prstGeom>
        </p:spPr>
        <p:txBody>
          <a:bodyPr>
            <a:noAutofit/>
          </a:bodyPr>
          <a:lstStyle/>
          <a:p>
            <a:pPr marL="0" lvl="0" algn="ctr" fontAlgn="base">
              <a:spcAft>
                <a:spcPct val="0"/>
              </a:spcAft>
            </a:pPr>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343378"/>
            <a:ext cx="10515600" cy="4833585"/>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7DE01D-75FE-40EB-A274-6E6DD8C095A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48530-F1EA-4C7F-A570-BCD354FDA3BB}" type="slidenum">
              <a:rPr lang="zh-CN" altLang="en-US" smtClean="0">
                <a:solidFill>
                  <a:prstClr val="black">
                    <a:tint val="75000"/>
                  </a:prstClr>
                </a:solidFill>
              </a:rPr>
            </a:fld>
            <a:endParaRPr lang="zh-CN" altLang="en-US">
              <a:solidFill>
                <a:prstClr val="black">
                  <a:tint val="75000"/>
                </a:prstClr>
              </a:solidFill>
            </a:endParaRPr>
          </a:p>
        </p:txBody>
      </p:sp>
      <p:sp>
        <p:nvSpPr>
          <p:cNvPr id="14" name="泪滴形 13"/>
          <p:cNvSpPr>
            <a:spLocks noChangeAspect="1"/>
          </p:cNvSpPr>
          <p:nvPr>
            <p:custDataLst>
              <p:tags r:id="rId20"/>
            </p:custDataLst>
          </p:nvPr>
        </p:nvSpPr>
        <p:spPr>
          <a:xfrm rot="8160660">
            <a:off x="259941" y="498353"/>
            <a:ext cx="378582" cy="378582"/>
          </a:xfrm>
          <a:prstGeom prst="teardrop">
            <a:avLst>
              <a:gd name="adj" fmla="val 123589"/>
            </a:avLst>
          </a:prstGeom>
          <a:solidFill>
            <a:schemeClr val="accent1">
              <a:lumMod val="75000"/>
            </a:schemeClr>
          </a:solidFill>
          <a:ln w="12700" cap="flat" cmpd="sng" algn="ctr">
            <a:noFill/>
            <a:prstDash val="solid"/>
            <a:miter lim="800000"/>
          </a:ln>
          <a:effectLst/>
        </p:spPr>
        <p:txBody>
          <a:bodyPr anchor="ctr"/>
          <a:lstStyle/>
          <a:p>
            <a:pPr algn="ctr">
              <a:defRPr/>
            </a:pPr>
            <a:endParaRPr lang="zh-CN" altLang="en-US" kern="0">
              <a:solidFill>
                <a:prstClr val="white"/>
              </a:solidFill>
            </a:endParaRPr>
          </a:p>
        </p:txBody>
      </p:sp>
      <p:sp>
        <p:nvSpPr>
          <p:cNvPr id="15" name="泪滴形 14"/>
          <p:cNvSpPr>
            <a:spLocks noChangeAspect="1"/>
          </p:cNvSpPr>
          <p:nvPr>
            <p:custDataLst>
              <p:tags r:id="rId21"/>
            </p:custDataLst>
          </p:nvPr>
        </p:nvSpPr>
        <p:spPr>
          <a:xfrm rot="8160660">
            <a:off x="300913" y="539448"/>
            <a:ext cx="296637" cy="296391"/>
          </a:xfrm>
          <a:prstGeom prst="teardrop">
            <a:avLst>
              <a:gd name="adj" fmla="val 123589"/>
            </a:avLst>
          </a:prstGeom>
          <a:solidFill>
            <a:schemeClr val="accent1">
              <a:lumMod val="60000"/>
              <a:lumOff val="40000"/>
            </a:schemeClr>
          </a:solidFill>
          <a:ln w="12700" cap="flat" cmpd="sng" algn="ctr">
            <a:solidFill>
              <a:sysClr val="window" lastClr="FFFFFF"/>
            </a:solidFill>
            <a:prstDash val="solid"/>
            <a:miter lim="800000"/>
          </a:ln>
          <a:effectLst/>
        </p:spPr>
        <p:txBody>
          <a:bodyPr anchor="ctr"/>
          <a:lstStyle/>
          <a:p>
            <a:pPr algn="ctr">
              <a:defRPr/>
            </a:pPr>
            <a:endParaRPr lang="zh-CN" altLang="en-US" kern="0">
              <a:solidFill>
                <a:prstClr val="white"/>
              </a:solidFill>
            </a:endParaRPr>
          </a:p>
        </p:txBody>
      </p:sp>
      <p:sp>
        <p:nvSpPr>
          <p:cNvPr id="16" name="椭圆 15"/>
          <p:cNvSpPr/>
          <p:nvPr>
            <p:custDataLst>
              <p:tags r:id="rId22"/>
            </p:custDataLst>
          </p:nvPr>
        </p:nvSpPr>
        <p:spPr>
          <a:xfrm>
            <a:off x="210584" y="1049901"/>
            <a:ext cx="477294" cy="50152"/>
          </a:xfrm>
          <a:prstGeom prst="ellipse">
            <a:avLst/>
          </a:prstGeom>
          <a:solidFill>
            <a:schemeClr val="accent1">
              <a:lumMod val="50000"/>
              <a:alpha val="20000"/>
            </a:schemeClr>
          </a:solidFill>
          <a:ln w="12700" cap="flat" cmpd="sng" algn="ctr">
            <a:noFill/>
            <a:prstDash val="solid"/>
            <a:miter lim="800000"/>
          </a:ln>
          <a:effectLst/>
        </p:spPr>
        <p:txBody>
          <a:bodyPr anchor="ctr"/>
          <a:lstStyle/>
          <a:p>
            <a:pPr algn="ctr">
              <a:defRPr/>
            </a:pPr>
            <a:endParaRPr lang="zh-CN" altLang="en-US" kern="0">
              <a:solidFill>
                <a:prstClr val="white"/>
              </a:solidFill>
            </a:endParaRPr>
          </a:p>
        </p:txBody>
      </p:sp>
      <p:pic>
        <p:nvPicPr>
          <p:cNvPr id="17" name="图片 1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25430" y="592987"/>
            <a:ext cx="2011985" cy="306225"/>
          </a:xfrm>
          <a:prstGeom prst="rect">
            <a:avLst/>
          </a:prstGeom>
        </p:spPr>
      </p:pic>
      <p:cxnSp>
        <p:nvCxnSpPr>
          <p:cNvPr id="18" name="直接连接符 17"/>
          <p:cNvCxnSpPr/>
          <p:nvPr userDrawn="1"/>
        </p:nvCxnSpPr>
        <p:spPr>
          <a:xfrm>
            <a:off x="2988860" y="1100053"/>
            <a:ext cx="8843749"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txStyles>
    <p:titleStyle>
      <a:lvl1pPr algn="r" defTabSz="914400" rtl="0" eaLnBrk="1" latinLnBrk="0" hangingPunct="1">
        <a:lnSpc>
          <a:spcPct val="90000"/>
        </a:lnSpc>
        <a:spcBef>
          <a:spcPct val="0"/>
        </a:spcBef>
        <a:buNone/>
        <a:defRPr lang="zh-CN" altLang="en-US" sz="4000" b="1" kern="1200">
          <a:solidFill>
            <a:schemeClr val="tx2"/>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6" Type="http://schemas.openxmlformats.org/officeDocument/2006/relationships/slideLayout" Target="../slideLayouts/slideLayout22.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5.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0" Type="http://schemas.openxmlformats.org/officeDocument/2006/relationships/slideLayout" Target="../slideLayouts/slideLayout46.xml"/><Relationship Id="rId6" Type="http://schemas.openxmlformats.org/officeDocument/2006/relationships/tags" Target="../tags/tag79.xml"/><Relationship Id="rId59" Type="http://schemas.openxmlformats.org/officeDocument/2006/relationships/tags" Target="../tags/tag132.xml"/><Relationship Id="rId58" Type="http://schemas.openxmlformats.org/officeDocument/2006/relationships/tags" Target="../tags/tag131.xml"/><Relationship Id="rId57" Type="http://schemas.openxmlformats.org/officeDocument/2006/relationships/tags" Target="../tags/tag130.xml"/><Relationship Id="rId56" Type="http://schemas.openxmlformats.org/officeDocument/2006/relationships/tags" Target="../tags/tag129.xml"/><Relationship Id="rId55" Type="http://schemas.openxmlformats.org/officeDocument/2006/relationships/tags" Target="../tags/tag128.xml"/><Relationship Id="rId54" Type="http://schemas.openxmlformats.org/officeDocument/2006/relationships/tags" Target="../tags/tag127.xml"/><Relationship Id="rId53" Type="http://schemas.openxmlformats.org/officeDocument/2006/relationships/tags" Target="../tags/tag126.xml"/><Relationship Id="rId52" Type="http://schemas.openxmlformats.org/officeDocument/2006/relationships/tags" Target="../tags/tag125.xml"/><Relationship Id="rId51" Type="http://schemas.openxmlformats.org/officeDocument/2006/relationships/tags" Target="../tags/tag124.xml"/><Relationship Id="rId50" Type="http://schemas.openxmlformats.org/officeDocument/2006/relationships/tags" Target="../tags/tag123.xml"/><Relationship Id="rId5" Type="http://schemas.openxmlformats.org/officeDocument/2006/relationships/tags" Target="../tags/tag78.xml"/><Relationship Id="rId49" Type="http://schemas.openxmlformats.org/officeDocument/2006/relationships/tags" Target="../tags/tag122.xml"/><Relationship Id="rId48" Type="http://schemas.openxmlformats.org/officeDocument/2006/relationships/tags" Target="../tags/tag121.xml"/><Relationship Id="rId47" Type="http://schemas.openxmlformats.org/officeDocument/2006/relationships/tags" Target="../tags/tag120.xml"/><Relationship Id="rId46" Type="http://schemas.openxmlformats.org/officeDocument/2006/relationships/tags" Target="../tags/tag119.xml"/><Relationship Id="rId45" Type="http://schemas.openxmlformats.org/officeDocument/2006/relationships/tags" Target="../tags/tag118.xml"/><Relationship Id="rId44" Type="http://schemas.openxmlformats.org/officeDocument/2006/relationships/tags" Target="../tags/tag117.xml"/><Relationship Id="rId43" Type="http://schemas.openxmlformats.org/officeDocument/2006/relationships/tags" Target="../tags/tag116.xml"/><Relationship Id="rId42" Type="http://schemas.openxmlformats.org/officeDocument/2006/relationships/tags" Target="../tags/tag115.xml"/><Relationship Id="rId41" Type="http://schemas.openxmlformats.org/officeDocument/2006/relationships/tags" Target="../tags/tag114.xml"/><Relationship Id="rId40" Type="http://schemas.openxmlformats.org/officeDocument/2006/relationships/tags" Target="../tags/tag113.xml"/><Relationship Id="rId4" Type="http://schemas.openxmlformats.org/officeDocument/2006/relationships/tags" Target="../tags/tag77.xml"/><Relationship Id="rId39" Type="http://schemas.openxmlformats.org/officeDocument/2006/relationships/tags" Target="../tags/tag112.xml"/><Relationship Id="rId38" Type="http://schemas.openxmlformats.org/officeDocument/2006/relationships/tags" Target="../tags/tag111.xml"/><Relationship Id="rId37" Type="http://schemas.openxmlformats.org/officeDocument/2006/relationships/tags" Target="../tags/tag110.xml"/><Relationship Id="rId36" Type="http://schemas.openxmlformats.org/officeDocument/2006/relationships/tags" Target="../tags/tag109.xml"/><Relationship Id="rId35" Type="http://schemas.openxmlformats.org/officeDocument/2006/relationships/tags" Target="../tags/tag108.xml"/><Relationship Id="rId34" Type="http://schemas.openxmlformats.org/officeDocument/2006/relationships/tags" Target="../tags/tag107.xml"/><Relationship Id="rId33" Type="http://schemas.openxmlformats.org/officeDocument/2006/relationships/tags" Target="../tags/tag106.xml"/><Relationship Id="rId32" Type="http://schemas.openxmlformats.org/officeDocument/2006/relationships/tags" Target="../tags/tag105.xml"/><Relationship Id="rId31" Type="http://schemas.openxmlformats.org/officeDocument/2006/relationships/tags" Target="../tags/tag104.xml"/><Relationship Id="rId30" Type="http://schemas.openxmlformats.org/officeDocument/2006/relationships/tags" Target="../tags/tag103.xml"/><Relationship Id="rId3" Type="http://schemas.openxmlformats.org/officeDocument/2006/relationships/tags" Target="../tags/tag76.xml"/><Relationship Id="rId29" Type="http://schemas.openxmlformats.org/officeDocument/2006/relationships/tags" Target="../tags/tag102.xml"/><Relationship Id="rId28" Type="http://schemas.openxmlformats.org/officeDocument/2006/relationships/tags" Target="../tags/tag101.xml"/><Relationship Id="rId27" Type="http://schemas.openxmlformats.org/officeDocument/2006/relationships/tags" Target="../tags/tag100.xml"/><Relationship Id="rId26" Type="http://schemas.openxmlformats.org/officeDocument/2006/relationships/tags" Target="../tags/tag99.xml"/><Relationship Id="rId25" Type="http://schemas.openxmlformats.org/officeDocument/2006/relationships/tags" Target="../tags/tag98.xml"/><Relationship Id="rId24" Type="http://schemas.openxmlformats.org/officeDocument/2006/relationships/tags" Target="../tags/tag97.xml"/><Relationship Id="rId23" Type="http://schemas.openxmlformats.org/officeDocument/2006/relationships/tags" Target="../tags/tag96.xml"/><Relationship Id="rId22" Type="http://schemas.openxmlformats.org/officeDocument/2006/relationships/tags" Target="../tags/tag95.xml"/><Relationship Id="rId21" Type="http://schemas.openxmlformats.org/officeDocument/2006/relationships/tags" Target="../tags/tag94.xml"/><Relationship Id="rId20" Type="http://schemas.openxmlformats.org/officeDocument/2006/relationships/tags" Target="../tags/tag93.xml"/><Relationship Id="rId2" Type="http://schemas.openxmlformats.org/officeDocument/2006/relationships/tags" Target="../tags/tag75.xml"/><Relationship Id="rId19" Type="http://schemas.openxmlformats.org/officeDocument/2006/relationships/tags" Target="../tags/tag92.xml"/><Relationship Id="rId18" Type="http://schemas.openxmlformats.org/officeDocument/2006/relationships/tags" Target="../tags/tag91.xml"/><Relationship Id="rId17" Type="http://schemas.openxmlformats.org/officeDocument/2006/relationships/tags" Target="../tags/tag90.xml"/><Relationship Id="rId16" Type="http://schemas.openxmlformats.org/officeDocument/2006/relationships/tags" Target="../tags/tag89.xml"/><Relationship Id="rId15" Type="http://schemas.openxmlformats.org/officeDocument/2006/relationships/tags" Target="../tags/tag88.xml"/><Relationship Id="rId14" Type="http://schemas.openxmlformats.org/officeDocument/2006/relationships/tags" Target="../tags/tag87.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tags" Target="../tags/tag74.xml"/></Relationships>
</file>

<file path=ppt/slides/_rels/slide25.xml.rels><?xml version="1.0" encoding="UTF-8" standalone="yes"?>
<Relationships xmlns="http://schemas.openxmlformats.org/package/2006/relationships"><Relationship Id="rId9" Type="http://schemas.openxmlformats.org/officeDocument/2006/relationships/image" Target="../media/image29.jpeg"/><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1" Type="http://schemas.openxmlformats.org/officeDocument/2006/relationships/notesSlide" Target="../notesSlides/notesSlide9.xml"/><Relationship Id="rId10" Type="http://schemas.openxmlformats.org/officeDocument/2006/relationships/slideLayout" Target="../slideLayouts/slideLayout35.xml"/><Relationship Id="rId1" Type="http://schemas.openxmlformats.org/officeDocument/2006/relationships/tags" Target="../tags/tag133.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image" Target="../media/image8.png"/><Relationship Id="rId2" Type="http://schemas.openxmlformats.org/officeDocument/2006/relationships/tags" Target="../tags/tag14.xml"/><Relationship Id="rId12" Type="http://schemas.openxmlformats.org/officeDocument/2006/relationships/notesSlide" Target="../notesSlides/notesSlide2.xml"/><Relationship Id="rId11" Type="http://schemas.openxmlformats.org/officeDocument/2006/relationships/slideLayout" Target="../slideLayouts/slideLayout22.xml"/><Relationship Id="rId10" Type="http://schemas.openxmlformats.org/officeDocument/2006/relationships/tags" Target="../tags/tag21.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35.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3.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4.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5.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3.jpeg"/></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35.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35.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2.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2.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7" Type="http://schemas.openxmlformats.org/officeDocument/2006/relationships/notesSlide" Target="../notesSlides/notesSlide5.xml"/><Relationship Id="rId26" Type="http://schemas.openxmlformats.org/officeDocument/2006/relationships/slideLayout" Target="../slideLayouts/slideLayout21.xml"/><Relationship Id="rId25" Type="http://schemas.openxmlformats.org/officeDocument/2006/relationships/tags" Target="../tags/tag53.xml"/><Relationship Id="rId24" Type="http://schemas.openxmlformats.org/officeDocument/2006/relationships/tags" Target="../tags/tag52.xml"/><Relationship Id="rId23" Type="http://schemas.openxmlformats.org/officeDocument/2006/relationships/tags" Target="../tags/tag51.xml"/><Relationship Id="rId22" Type="http://schemas.openxmlformats.org/officeDocument/2006/relationships/tags" Target="../tags/tag50.xml"/><Relationship Id="rId21" Type="http://schemas.openxmlformats.org/officeDocument/2006/relationships/tags" Target="../tags/tag49.xml"/><Relationship Id="rId20" Type="http://schemas.openxmlformats.org/officeDocument/2006/relationships/tags" Target="../tags/tag48.xml"/><Relationship Id="rId2" Type="http://schemas.openxmlformats.org/officeDocument/2006/relationships/tags" Target="../tags/tag30.xml"/><Relationship Id="rId19" Type="http://schemas.openxmlformats.org/officeDocument/2006/relationships/tags" Target="../tags/tag47.xml"/><Relationship Id="rId18" Type="http://schemas.openxmlformats.org/officeDocument/2006/relationships/tags" Target="../tags/tag46.xml"/><Relationship Id="rId17" Type="http://schemas.openxmlformats.org/officeDocument/2006/relationships/tags" Target="../tags/tag45.xml"/><Relationship Id="rId16" Type="http://schemas.openxmlformats.org/officeDocument/2006/relationships/tags" Target="../tags/tag44.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10772" r="10747"/>
          <a:stretch>
            <a:fillRect/>
          </a:stretch>
        </p:blipFill>
        <p:spPr>
          <a:xfrm>
            <a:off x="0" y="0"/>
            <a:ext cx="12212877" cy="6858000"/>
          </a:xfrm>
          <a:prstGeom prst="rect">
            <a:avLst/>
          </a:prstGeom>
        </p:spPr>
      </p:pic>
      <p:sp>
        <p:nvSpPr>
          <p:cNvPr id="2" name="矩形 1"/>
          <p:cNvSpPr/>
          <p:nvPr/>
        </p:nvSpPr>
        <p:spPr>
          <a:xfrm>
            <a:off x="1166461" y="2357430"/>
            <a:ext cx="10081121" cy="920750"/>
          </a:xfrm>
          <a:prstGeom prst="rect">
            <a:avLst/>
          </a:prstGeom>
          <a:noFill/>
        </p:spPr>
        <p:txBody>
          <a:bodyPr wrap="square" lIns="91430" tIns="45718" rIns="91430" bIns="45718">
            <a:spAutoFit/>
          </a:bodyPr>
          <a:lstStyle/>
          <a:p>
            <a:pPr algn="ctr" defTabSz="913765">
              <a:defRPr/>
            </a:pPr>
            <a:r>
              <a:rPr lang="zh-CN" altLang="en-US" sz="5400" b="1" dirty="0" smtClean="0">
                <a:ln w="0"/>
                <a:solidFill>
                  <a:srgbClr val="FFFFFF"/>
                </a:solidFill>
                <a:effectLst>
                  <a:outerShdw blurRad="38100" dist="19050" dir="2700000" algn="tl" rotWithShape="0">
                    <a:srgbClr val="FFFFFF">
                      <a:alpha val="40000"/>
                    </a:srgbClr>
                  </a:outerShdw>
                </a:effectLst>
                <a:latin typeface="微软雅黑" panose="020B0503020204020204" pitchFamily="34" charset="-122"/>
                <a:ea typeface="汉仪大宋简"/>
              </a:rPr>
              <a:t>金信鸽风险预警系统</a:t>
            </a:r>
            <a:endParaRPr lang="zh-CN" altLang="en-US" sz="5400" b="1" dirty="0">
              <a:ln w="0"/>
              <a:solidFill>
                <a:srgbClr val="FFFFFF"/>
              </a:solidFill>
              <a:effectLst>
                <a:outerShdw blurRad="38100" dist="19050" dir="2700000" algn="tl" rotWithShape="0">
                  <a:srgbClr val="FFFFFF">
                    <a:alpha val="40000"/>
                  </a:srgbClr>
                </a:outerShdw>
              </a:effectLst>
              <a:latin typeface="微软雅黑" panose="020B0503020204020204" pitchFamily="34" charset="-122"/>
              <a:ea typeface="汉仪大宋简"/>
            </a:endParaRPr>
          </a:p>
        </p:txBody>
      </p:sp>
      <p:sp>
        <p:nvSpPr>
          <p:cNvPr id="3" name="文本框 2"/>
          <p:cNvSpPr txBox="1"/>
          <p:nvPr/>
        </p:nvSpPr>
        <p:spPr>
          <a:xfrm>
            <a:off x="4452926" y="5072074"/>
            <a:ext cx="3416300" cy="452428"/>
          </a:xfrm>
          <a:prstGeom prst="rect">
            <a:avLst/>
          </a:prstGeom>
          <a:noFill/>
        </p:spPr>
        <p:txBody>
          <a:bodyPr wrap="none" lIns="91430" tIns="45718" rIns="91430" bIns="45718" rtlCol="0">
            <a:spAutoFit/>
          </a:bodyPr>
          <a:lstStyle/>
          <a:p>
            <a:pPr defTabSz="913765">
              <a:lnSpc>
                <a:spcPct val="130000"/>
              </a:lnSpc>
              <a:defRPr/>
            </a:pPr>
            <a:r>
              <a:rPr lang="zh-CN" altLang="en-US" b="1" dirty="0" smtClean="0">
                <a:solidFill>
                  <a:srgbClr val="FFFFFF"/>
                </a:solidFill>
                <a:latin typeface="Arial" panose="020B0604020202020204" pitchFamily="34" charset="0"/>
                <a:ea typeface="汉仪大宋简"/>
              </a:rPr>
              <a:t>网</a:t>
            </a:r>
            <a:r>
              <a:rPr lang="zh-CN" altLang="en-US" b="1" dirty="0">
                <a:solidFill>
                  <a:srgbClr val="FFFFFF"/>
                </a:solidFill>
                <a:latin typeface="Arial" panose="020B0604020202020204" pitchFamily="34" charset="0"/>
                <a:ea typeface="汉仪大宋简"/>
              </a:rPr>
              <a:t>智天元</a:t>
            </a:r>
            <a:r>
              <a:rPr lang="zh-CN" altLang="en-US" b="1" dirty="0" smtClean="0">
                <a:solidFill>
                  <a:srgbClr val="FFFFFF"/>
                </a:solidFill>
                <a:latin typeface="Arial" panose="020B0604020202020204" pitchFamily="34" charset="0"/>
                <a:ea typeface="汉仪大宋简"/>
              </a:rPr>
              <a:t>科技集团股份有限公司</a:t>
            </a:r>
            <a:endParaRPr lang="zh-CN" altLang="en-US" b="1" dirty="0">
              <a:solidFill>
                <a:srgbClr val="FFFFFF"/>
              </a:solidFill>
              <a:latin typeface="Arial" panose="020B0604020202020204" pitchFamily="34" charset="0"/>
              <a:ea typeface="汉仪大宋简"/>
            </a:endParaRPr>
          </a:p>
        </p:txBody>
      </p:sp>
      <p:sp>
        <p:nvSpPr>
          <p:cNvPr id="5" name="矩形 4"/>
          <p:cNvSpPr/>
          <p:nvPr/>
        </p:nvSpPr>
        <p:spPr>
          <a:xfrm>
            <a:off x="4952992" y="5643578"/>
            <a:ext cx="2258932" cy="384717"/>
          </a:xfrm>
          <a:prstGeom prst="rect">
            <a:avLst/>
          </a:prstGeom>
        </p:spPr>
        <p:txBody>
          <a:bodyPr wrap="none" lIns="91430" tIns="45718" rIns="91430" bIns="45718">
            <a:spAutoFit/>
          </a:bodyPr>
          <a:lstStyle/>
          <a:p>
            <a:pPr defTabSz="913765">
              <a:defRPr/>
            </a:pPr>
            <a:r>
              <a:rPr lang="zh-CN" altLang="en-US" sz="1900" dirty="0">
                <a:solidFill>
                  <a:prstClr val="white"/>
                </a:solidFill>
                <a:effectLst>
                  <a:outerShdw blurRad="38100" dist="38100" dir="2700000" algn="tl">
                    <a:srgbClr val="000000">
                      <a:alpha val="43137"/>
                    </a:srgbClr>
                  </a:outerShdw>
                </a:effectLst>
                <a:latin typeface="微软雅黑" panose="020B0503020204020204" pitchFamily="34" charset="-122"/>
                <a:ea typeface="汉仪大宋简"/>
              </a:rPr>
              <a:t>股票代码：</a:t>
            </a:r>
            <a:r>
              <a:rPr lang="en-US" altLang="zh-CN" sz="1900" dirty="0">
                <a:solidFill>
                  <a:prstClr val="white"/>
                </a:solidFill>
                <a:effectLst>
                  <a:outerShdw blurRad="38100" dist="38100" dir="2700000" algn="tl">
                    <a:srgbClr val="000000">
                      <a:alpha val="43137"/>
                    </a:srgbClr>
                  </a:outerShdw>
                </a:effectLst>
                <a:latin typeface="微软雅黑" panose="020B0503020204020204" pitchFamily="34" charset="-122"/>
                <a:ea typeface="汉仪大宋简"/>
              </a:rPr>
              <a:t>832112</a:t>
            </a:r>
            <a:endParaRPr lang="en-US" altLang="zh-CN" sz="1900" dirty="0">
              <a:solidFill>
                <a:prstClr val="white"/>
              </a:solidFill>
              <a:effectLst>
                <a:outerShdw blurRad="38100" dist="38100" dir="2700000" algn="tl">
                  <a:srgbClr val="000000">
                    <a:alpha val="43137"/>
                  </a:srgbClr>
                </a:outerShdw>
              </a:effectLst>
              <a:latin typeface="微软雅黑" panose="020B0503020204020204" pitchFamily="34" charset="-122"/>
              <a:ea typeface="汉仪大宋简"/>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25993" y="1681033"/>
            <a:ext cx="10570470" cy="4299595"/>
            <a:chOff x="724046" y="1681344"/>
            <a:chExt cx="10572427" cy="4300391"/>
          </a:xfrm>
        </p:grpSpPr>
        <p:sp>
          <p:nvSpPr>
            <p:cNvPr id="21515" name="文本框 39"/>
            <p:cNvSpPr txBox="1">
              <a:spLocks noChangeArrowheads="1"/>
            </p:cNvSpPr>
            <p:nvPr/>
          </p:nvSpPr>
          <p:spPr bwMode="auto">
            <a:xfrm>
              <a:off x="724046" y="1681344"/>
              <a:ext cx="2919427" cy="119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lang="zh-CN" altLang="en-US" sz="1600" dirty="0">
                  <a:solidFill>
                    <a:srgbClr val="303030"/>
                  </a:solidFill>
                  <a:latin typeface="微软雅黑" panose="020B0503020204020204" pitchFamily="34" charset="-122"/>
                  <a:ea typeface="微软雅黑" panose="020B0503020204020204" pitchFamily="34" charset="-122"/>
                </a:rPr>
                <a:t>行内交易数据、</a:t>
              </a:r>
              <a:endParaRPr lang="zh-CN" altLang="en-US" sz="1600" dirty="0">
                <a:solidFill>
                  <a:srgbClr val="303030"/>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None/>
              </a:pPr>
              <a:r>
                <a:rPr lang="zh-CN" altLang="en-US" sz="1600" dirty="0">
                  <a:solidFill>
                    <a:srgbClr val="303030"/>
                  </a:solidFill>
                  <a:latin typeface="微软雅黑" panose="020B0503020204020204" pitchFamily="34" charset="-122"/>
                  <a:ea typeface="微软雅黑" panose="020B0503020204020204" pitchFamily="34" charset="-122"/>
                </a:rPr>
                <a:t>    行业内共享数据、</a:t>
              </a:r>
              <a:endParaRPr lang="zh-CN" altLang="en-US" sz="1600" dirty="0">
                <a:solidFill>
                  <a:srgbClr val="303030"/>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None/>
              </a:pPr>
              <a:r>
                <a:rPr lang="zh-CN" altLang="en-US" sz="1600" dirty="0">
                  <a:solidFill>
                    <a:srgbClr val="303030"/>
                  </a:solidFill>
                  <a:latin typeface="微软雅黑" panose="020B0503020204020204" pitchFamily="34" charset="-122"/>
                  <a:ea typeface="微软雅黑" panose="020B0503020204020204" pitchFamily="34" charset="-122"/>
                </a:rPr>
                <a:t>    黑白名单数据（</a:t>
              </a:r>
              <a:r>
                <a:rPr lang="zh-CN" altLang="en-US" sz="1600" b="1" dirty="0">
                  <a:solidFill>
                    <a:srgbClr val="FF0000"/>
                  </a:solidFill>
                  <a:latin typeface="微软雅黑" panose="020B0503020204020204" pitchFamily="34" charset="-122"/>
                  <a:ea typeface="微软雅黑" panose="020B0503020204020204" pitchFamily="34" charset="-122"/>
                </a:rPr>
                <a:t>可信数据</a:t>
              </a:r>
              <a:r>
                <a:rPr lang="zh-CN" altLang="en-US" sz="1600" dirty="0">
                  <a:solidFill>
                    <a:srgbClr val="303030"/>
                  </a:solidFill>
                  <a:latin typeface="微软雅黑" panose="020B0503020204020204" pitchFamily="34" charset="-122"/>
                  <a:ea typeface="微软雅黑" panose="020B0503020204020204" pitchFamily="34" charset="-122"/>
                </a:rPr>
                <a:t>）</a:t>
              </a:r>
              <a:endParaRPr lang="zh-CN" altLang="en-US" sz="1600" dirty="0">
                <a:solidFill>
                  <a:srgbClr val="303030"/>
                </a:solidFill>
                <a:latin typeface="微软雅黑" panose="020B0503020204020204" pitchFamily="34" charset="-122"/>
                <a:ea typeface="微软雅黑" panose="020B0503020204020204" pitchFamily="34" charset="-122"/>
              </a:endParaRPr>
            </a:p>
          </p:txBody>
        </p:sp>
        <p:sp>
          <p:nvSpPr>
            <p:cNvPr id="21516" name="文本框 40"/>
            <p:cNvSpPr txBox="1">
              <a:spLocks noChangeArrowheads="1"/>
            </p:cNvSpPr>
            <p:nvPr/>
          </p:nvSpPr>
          <p:spPr bwMode="auto">
            <a:xfrm>
              <a:off x="735264" y="3357166"/>
              <a:ext cx="2407614" cy="230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lang="zh-CN" altLang="en-US" sz="1600" dirty="0">
                  <a:solidFill>
                    <a:srgbClr val="303030"/>
                  </a:solidFill>
                  <a:latin typeface="微软雅黑" panose="020B0503020204020204" pitchFamily="34" charset="-122"/>
                  <a:ea typeface="微软雅黑" panose="020B0503020204020204" pitchFamily="34" charset="-122"/>
                </a:rPr>
                <a:t>工商、税务、电力、社保、运营商、司法、年报等外部数据引入，对企业的生产经营状态进行更全面的风险评估（</a:t>
              </a:r>
              <a:r>
                <a:rPr lang="zh-CN" altLang="en-US" sz="1600" b="1" dirty="0">
                  <a:solidFill>
                    <a:srgbClr val="FF0000"/>
                  </a:solidFill>
                  <a:latin typeface="微软雅黑" panose="020B0503020204020204" pitchFamily="34" charset="-122"/>
                  <a:ea typeface="微软雅黑" panose="020B0503020204020204" pitchFamily="34" charset="-122"/>
                </a:rPr>
                <a:t>可信数据</a:t>
              </a:r>
              <a:r>
                <a:rPr lang="zh-CN" altLang="en-US" sz="1600" dirty="0">
                  <a:solidFill>
                    <a:srgbClr val="303030"/>
                  </a:solidFill>
                  <a:latin typeface="微软雅黑" panose="020B0503020204020204" pitchFamily="34" charset="-122"/>
                  <a:ea typeface="微软雅黑" panose="020B0503020204020204" pitchFamily="34" charset="-122"/>
                </a:rPr>
                <a:t>）</a:t>
              </a:r>
              <a:endParaRPr lang="zh-CN" altLang="en-US" sz="1600" dirty="0">
                <a:solidFill>
                  <a:srgbClr val="303030"/>
                </a:solidFill>
                <a:latin typeface="微软雅黑" panose="020B0503020204020204" pitchFamily="34" charset="-122"/>
                <a:ea typeface="微软雅黑" panose="020B0503020204020204" pitchFamily="34" charset="-122"/>
              </a:endParaRPr>
            </a:p>
          </p:txBody>
        </p:sp>
        <p:sp>
          <p:nvSpPr>
            <p:cNvPr id="21517" name="文本框 41"/>
            <p:cNvSpPr txBox="1">
              <a:spLocks noChangeArrowheads="1"/>
            </p:cNvSpPr>
            <p:nvPr/>
          </p:nvSpPr>
          <p:spPr bwMode="auto">
            <a:xfrm>
              <a:off x="8314109" y="4412995"/>
              <a:ext cx="2804657" cy="1568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lang="zh-CN" altLang="en-US" sz="1600" dirty="0">
                  <a:solidFill>
                    <a:srgbClr val="303030"/>
                  </a:solidFill>
                  <a:latin typeface="微软雅黑" panose="020B0503020204020204" pitchFamily="34" charset="-122"/>
                  <a:ea typeface="微软雅黑" panose="020B0503020204020204" pitchFamily="34" charset="-122"/>
                </a:rPr>
                <a:t>通过网络舆情的实时监控</a:t>
              </a:r>
              <a:endParaRPr lang="zh-CN" altLang="en-US" sz="1600" dirty="0">
                <a:solidFill>
                  <a:srgbClr val="30303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600" dirty="0">
                  <a:solidFill>
                    <a:srgbClr val="303030"/>
                  </a:solidFill>
                  <a:latin typeface="微软雅黑" panose="020B0503020204020204" pitchFamily="34" charset="-122"/>
                  <a:ea typeface="微软雅黑" panose="020B0503020204020204" pitchFamily="34" charset="-122"/>
                </a:rPr>
                <a:t>    对可能存在的经营问题企</a:t>
              </a:r>
              <a:endParaRPr lang="zh-CN" altLang="en-US" sz="1600" dirty="0">
                <a:solidFill>
                  <a:srgbClr val="30303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600" dirty="0">
                  <a:solidFill>
                    <a:srgbClr val="303030"/>
                  </a:solidFill>
                  <a:latin typeface="微软雅黑" panose="020B0503020204020204" pitchFamily="34" charset="-122"/>
                  <a:ea typeface="微软雅黑" panose="020B0503020204020204" pitchFamily="34" charset="-122"/>
                </a:rPr>
                <a:t>    业进行预警。（</a:t>
              </a:r>
              <a:r>
                <a:rPr lang="zh-CN" altLang="en-US" sz="1600" b="1" dirty="0">
                  <a:solidFill>
                    <a:srgbClr val="FF0000"/>
                  </a:solidFill>
                  <a:latin typeface="微软雅黑" panose="020B0503020204020204" pitchFamily="34" charset="-122"/>
                  <a:ea typeface="微软雅黑" panose="020B0503020204020204" pitchFamily="34" charset="-122"/>
                </a:rPr>
                <a:t>人工研判数据）</a:t>
              </a:r>
              <a:endParaRPr lang="zh-CN" altLang="en-US" sz="1600" b="1" dirty="0">
                <a:solidFill>
                  <a:srgbClr val="303030"/>
                </a:solidFill>
                <a:latin typeface="微软雅黑" panose="020B0503020204020204" pitchFamily="34" charset="-122"/>
                <a:ea typeface="微软雅黑" panose="020B0503020204020204" pitchFamily="34" charset="-122"/>
              </a:endParaRPr>
            </a:p>
          </p:txBody>
        </p:sp>
        <p:sp>
          <p:nvSpPr>
            <p:cNvPr id="21518" name="文本框 42"/>
            <p:cNvSpPr txBox="1">
              <a:spLocks noChangeArrowheads="1"/>
            </p:cNvSpPr>
            <p:nvPr/>
          </p:nvSpPr>
          <p:spPr bwMode="auto">
            <a:xfrm>
              <a:off x="8471470" y="1773610"/>
              <a:ext cx="2825003" cy="83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lang="zh-CN" altLang="en-US" sz="1600" dirty="0">
                  <a:solidFill>
                    <a:srgbClr val="303030"/>
                  </a:solidFill>
                  <a:latin typeface="微软雅黑" panose="020B0503020204020204" pitchFamily="34" charset="-122"/>
                  <a:ea typeface="微软雅黑" panose="020B0503020204020204" pitchFamily="34" charset="-122"/>
                </a:rPr>
                <a:t>企业视图、用户</a:t>
              </a:r>
              <a:r>
                <a:rPr lang="zh-CN" altLang="en-US" sz="1600" dirty="0" smtClean="0">
                  <a:solidFill>
                    <a:srgbClr val="303030"/>
                  </a:solidFill>
                  <a:latin typeface="微软雅黑" panose="020B0503020204020204" pitchFamily="34" charset="-122"/>
                  <a:ea typeface="微软雅黑" panose="020B0503020204020204" pitchFamily="34" charset="-122"/>
                </a:rPr>
                <a:t>画像</a:t>
              </a:r>
              <a:endParaRPr lang="zh-CN" altLang="en-US" sz="1600" dirty="0">
                <a:solidFill>
                  <a:srgbClr val="30303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600" dirty="0">
                  <a:solidFill>
                    <a:srgbClr val="303030"/>
                  </a:solidFill>
                  <a:latin typeface="微软雅黑" panose="020B0503020204020204" pitchFamily="34" charset="-122"/>
                  <a:ea typeface="微软雅黑" panose="020B0503020204020204" pitchFamily="34" charset="-122"/>
                </a:rPr>
                <a:t>行业景气属性。（</a:t>
              </a:r>
              <a:r>
                <a:rPr lang="zh-CN" altLang="en-US" sz="1600" dirty="0">
                  <a:solidFill>
                    <a:srgbClr val="FF0000"/>
                  </a:solidFill>
                  <a:latin typeface="微软雅黑" panose="020B0503020204020204" pitchFamily="34" charset="-122"/>
                  <a:ea typeface="微软雅黑" panose="020B0503020204020204" pitchFamily="34" charset="-122"/>
                </a:rPr>
                <a:t>参考数据</a:t>
              </a:r>
              <a:r>
                <a:rPr lang="zh-CN" altLang="en-US" sz="1600" dirty="0">
                  <a:solidFill>
                    <a:srgbClr val="303030"/>
                  </a:solidFill>
                  <a:latin typeface="微软雅黑" panose="020B0503020204020204" pitchFamily="34" charset="-122"/>
                  <a:ea typeface="微软雅黑" panose="020B0503020204020204" pitchFamily="34" charset="-122"/>
                </a:rPr>
                <a:t>）</a:t>
              </a:r>
              <a:endParaRPr lang="zh-CN" altLang="en-US" sz="1600" dirty="0">
                <a:solidFill>
                  <a:srgbClr val="303030"/>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790785" y="1971718"/>
            <a:ext cx="6925935" cy="3610506"/>
            <a:chOff x="2008457" y="1565637"/>
            <a:chExt cx="8495194" cy="4428565"/>
          </a:xfrm>
        </p:grpSpPr>
        <p:sp>
          <p:nvSpPr>
            <p:cNvPr id="21509" name="MH_Other_3"/>
            <p:cNvSpPr>
              <a:spLocks noChangeArrowheads="1"/>
            </p:cNvSpPr>
            <p:nvPr/>
          </p:nvSpPr>
          <p:spPr bwMode="auto">
            <a:xfrm rot="14988520" flipV="1">
              <a:off x="6793840" y="1289618"/>
              <a:ext cx="1163907" cy="1993640"/>
            </a:xfrm>
            <a:custGeom>
              <a:avLst/>
              <a:gdLst>
                <a:gd name="T0" fmla="*/ 953347 w 1420316"/>
                <a:gd name="T1" fmla="*/ 606849 h 2434416"/>
                <a:gd name="T2" fmla="*/ 739986 w 1420316"/>
                <a:gd name="T3" fmla="*/ 607825 h 2434416"/>
                <a:gd name="T4" fmla="*/ 739986 w 1420316"/>
                <a:gd name="T5" fmla="*/ 258430 h 2434416"/>
                <a:gd name="T6" fmla="*/ 493651 w 1420316"/>
                <a:gd name="T7" fmla="*/ 119946 h 2434416"/>
                <a:gd name="T8" fmla="*/ 459695 w 1420316"/>
                <a:gd name="T9" fmla="*/ 119946 h 2434416"/>
                <a:gd name="T10" fmla="*/ 213360 w 1420316"/>
                <a:gd name="T11" fmla="*/ 258430 h 2434416"/>
                <a:gd name="T12" fmla="*/ 213360 w 1420316"/>
                <a:gd name="T13" fmla="*/ 918617 h 2434416"/>
                <a:gd name="T14" fmla="*/ 0 w 1420316"/>
                <a:gd name="T15" fmla="*/ 918617 h 2434416"/>
                <a:gd name="T16" fmla="*/ 0 w 1420316"/>
                <a:gd name="T17" fmla="*/ 258430 h 2434416"/>
                <a:gd name="T18" fmla="*/ 459695 w 1420316"/>
                <a:gd name="T19" fmla="*/ 0 h 2434416"/>
                <a:gd name="T20" fmla="*/ 493652 w 1420316"/>
                <a:gd name="T21" fmla="*/ 0 h 2434416"/>
                <a:gd name="T22" fmla="*/ 953347 w 1420316"/>
                <a:gd name="T23" fmla="*/ 258430 h 2434416"/>
                <a:gd name="T24" fmla="*/ 953347 w 1420316"/>
                <a:gd name="T25" fmla="*/ 606849 h 24344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20316" h="2434416">
                  <a:moveTo>
                    <a:pt x="1420316" y="1608204"/>
                  </a:moveTo>
                  <a:lnTo>
                    <a:pt x="1102447" y="1610790"/>
                  </a:lnTo>
                  <a:lnTo>
                    <a:pt x="1102447" y="684863"/>
                  </a:lnTo>
                  <a:cubicBezTo>
                    <a:pt x="1102447" y="482177"/>
                    <a:pt x="938138" y="317868"/>
                    <a:pt x="735452" y="317868"/>
                  </a:cubicBezTo>
                  <a:lnTo>
                    <a:pt x="684863" y="317868"/>
                  </a:lnTo>
                  <a:cubicBezTo>
                    <a:pt x="482177" y="317868"/>
                    <a:pt x="317868" y="482177"/>
                    <a:pt x="317868" y="684863"/>
                  </a:cubicBezTo>
                  <a:lnTo>
                    <a:pt x="317868" y="2434416"/>
                  </a:lnTo>
                  <a:lnTo>
                    <a:pt x="0" y="2434416"/>
                  </a:lnTo>
                  <a:lnTo>
                    <a:pt x="0" y="684863"/>
                  </a:lnTo>
                  <a:cubicBezTo>
                    <a:pt x="0" y="306624"/>
                    <a:pt x="306624" y="0"/>
                    <a:pt x="684863" y="0"/>
                  </a:cubicBezTo>
                  <a:lnTo>
                    <a:pt x="735453" y="0"/>
                  </a:lnTo>
                  <a:cubicBezTo>
                    <a:pt x="1113692" y="0"/>
                    <a:pt x="1420316" y="306624"/>
                    <a:pt x="1420316" y="684863"/>
                  </a:cubicBezTo>
                  <a:lnTo>
                    <a:pt x="1420316" y="160820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00"/>
            </a:p>
          </p:txBody>
        </p:sp>
        <p:grpSp>
          <p:nvGrpSpPr>
            <p:cNvPr id="2" name="组合 109"/>
            <p:cNvGrpSpPr/>
            <p:nvPr/>
          </p:nvGrpSpPr>
          <p:grpSpPr bwMode="auto">
            <a:xfrm>
              <a:off x="4452888" y="1786352"/>
              <a:ext cx="2863478" cy="3163032"/>
              <a:chOff x="0" y="0"/>
              <a:chExt cx="2863850" cy="3161973"/>
            </a:xfrm>
          </p:grpSpPr>
          <p:sp>
            <p:nvSpPr>
              <p:cNvPr id="21530" name="MH_SubTitle_1"/>
              <p:cNvSpPr>
                <a:spLocks noChangeArrowheads="1"/>
              </p:cNvSpPr>
              <p:nvPr/>
            </p:nvSpPr>
            <p:spPr bwMode="auto">
              <a:xfrm rot="14400000" flipV="1">
                <a:off x="900791" y="1209526"/>
                <a:ext cx="2863554" cy="444500"/>
              </a:xfrm>
              <a:custGeom>
                <a:avLst/>
                <a:gdLst>
                  <a:gd name="T0" fmla="*/ 1431777 w 2863554"/>
                  <a:gd name="T1" fmla="*/ 0 h 444500"/>
                  <a:gd name="T2" fmla="*/ 356113 w 2863554"/>
                  <a:gd name="T3" fmla="*/ 222250 h 444500"/>
                  <a:gd name="T4" fmla="*/ 1431777 w 2863554"/>
                  <a:gd name="T5" fmla="*/ 444500 h 444500"/>
                  <a:gd name="T6" fmla="*/ 2507440 w 2863554"/>
                  <a:gd name="T7" fmla="*/ 222250 h 444500"/>
                  <a:gd name="T8" fmla="*/ 17694720 60000 65536"/>
                  <a:gd name="T9" fmla="*/ 11796480 60000 65536"/>
                  <a:gd name="T10" fmla="*/ 5898240 60000 65536"/>
                  <a:gd name="T11" fmla="*/ 0 60000 65536"/>
                  <a:gd name="T12" fmla="*/ 0 w 2863554"/>
                  <a:gd name="T13" fmla="*/ 0 h 444500"/>
                  <a:gd name="T14" fmla="*/ 2863554 w 2863554"/>
                  <a:gd name="T15" fmla="*/ 444500 h 444500"/>
                </a:gdLst>
                <a:ahLst/>
                <a:cxnLst>
                  <a:cxn ang="T8">
                    <a:pos x="T0" y="T1"/>
                  </a:cxn>
                  <a:cxn ang="T9">
                    <a:pos x="T2" y="T3"/>
                  </a:cxn>
                  <a:cxn ang="T10">
                    <a:pos x="T4" y="T5"/>
                  </a:cxn>
                  <a:cxn ang="T11">
                    <a:pos x="T6" y="T7"/>
                  </a:cxn>
                </a:cxnLst>
                <a:rect l="T12" t="T13" r="T14" b="T15"/>
                <a:pathLst>
                  <a:path w="2863554" h="444500">
                    <a:moveTo>
                      <a:pt x="0" y="444500"/>
                    </a:moveTo>
                    <a:lnTo>
                      <a:pt x="712226" y="0"/>
                    </a:lnTo>
                    <a:lnTo>
                      <a:pt x="2151327" y="0"/>
                    </a:lnTo>
                    <a:lnTo>
                      <a:pt x="2863554" y="444500"/>
                    </a:lnTo>
                    <a:lnTo>
                      <a:pt x="0" y="444500"/>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80000"/>
                  </a:lnSpc>
                </a:pPr>
                <a:r>
                  <a:rPr lang="zh-CN" altLang="en-US" sz="1600">
                    <a:solidFill>
                      <a:schemeClr val="bg1"/>
                    </a:solidFill>
                    <a:latin typeface="微软雅黑" panose="020B0503020204020204" pitchFamily="34" charset="-122"/>
                    <a:ea typeface="微软雅黑" panose="020B0503020204020204" pitchFamily="34" charset="-122"/>
                  </a:rPr>
                  <a:t>互联网数据</a:t>
                </a:r>
                <a:endParaRPr lang="zh-CN" altLang="en-US" sz="1600">
                  <a:solidFill>
                    <a:schemeClr val="bg1"/>
                  </a:solidFill>
                </a:endParaRPr>
              </a:p>
            </p:txBody>
          </p:sp>
          <p:sp>
            <p:nvSpPr>
              <p:cNvPr id="21531" name="MH_SubTitle_3"/>
              <p:cNvSpPr>
                <a:spLocks noChangeArrowheads="1"/>
              </p:cNvSpPr>
              <p:nvPr/>
            </p:nvSpPr>
            <p:spPr bwMode="auto">
              <a:xfrm rot="7200000" flipV="1">
                <a:off x="-896260" y="1219052"/>
                <a:ext cx="2863554" cy="431800"/>
              </a:xfrm>
              <a:custGeom>
                <a:avLst/>
                <a:gdLst>
                  <a:gd name="T0" fmla="*/ 1431777 w 2863554"/>
                  <a:gd name="T1" fmla="*/ 0 h 431800"/>
                  <a:gd name="T2" fmla="*/ 345938 w 2863554"/>
                  <a:gd name="T3" fmla="*/ 215900 h 431800"/>
                  <a:gd name="T4" fmla="*/ 1431777 w 2863554"/>
                  <a:gd name="T5" fmla="*/ 431800 h 431800"/>
                  <a:gd name="T6" fmla="*/ 2517614 w 2863554"/>
                  <a:gd name="T7" fmla="*/ 215900 h 431800"/>
                  <a:gd name="T8" fmla="*/ 17694720 60000 65536"/>
                  <a:gd name="T9" fmla="*/ 11796480 60000 65536"/>
                  <a:gd name="T10" fmla="*/ 5898240 60000 65536"/>
                  <a:gd name="T11" fmla="*/ 0 60000 65536"/>
                  <a:gd name="T12" fmla="*/ 0 w 2863554"/>
                  <a:gd name="T13" fmla="*/ 0 h 431800"/>
                  <a:gd name="T14" fmla="*/ 2863554 w 2863554"/>
                  <a:gd name="T15" fmla="*/ 431800 h 431800"/>
                </a:gdLst>
                <a:ahLst/>
                <a:cxnLst>
                  <a:cxn ang="T8">
                    <a:pos x="T0" y="T1"/>
                  </a:cxn>
                  <a:cxn ang="T9">
                    <a:pos x="T2" y="T3"/>
                  </a:cxn>
                  <a:cxn ang="T10">
                    <a:pos x="T4" y="T5"/>
                  </a:cxn>
                  <a:cxn ang="T11">
                    <a:pos x="T6" y="T7"/>
                  </a:cxn>
                </a:cxnLst>
                <a:rect l="T12" t="T13" r="T14" b="T15"/>
                <a:pathLst>
                  <a:path w="2863554" h="431800">
                    <a:moveTo>
                      <a:pt x="0" y="431800"/>
                    </a:moveTo>
                    <a:lnTo>
                      <a:pt x="691877" y="0"/>
                    </a:lnTo>
                    <a:lnTo>
                      <a:pt x="2171676" y="0"/>
                    </a:lnTo>
                    <a:lnTo>
                      <a:pt x="2863554" y="431800"/>
                    </a:lnTo>
                    <a:lnTo>
                      <a:pt x="0" y="431800"/>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80000"/>
                  </a:lnSpc>
                </a:pPr>
                <a:r>
                  <a:rPr lang="zh-CN" altLang="en-US" sz="1600" dirty="0">
                    <a:solidFill>
                      <a:srgbClr val="303030"/>
                    </a:solidFill>
                    <a:latin typeface="微软雅黑" panose="020B0503020204020204" pitchFamily="34" charset="-122"/>
                    <a:ea typeface="微软雅黑" panose="020B0503020204020204" pitchFamily="34" charset="-122"/>
                  </a:rPr>
                  <a:t>银行内部数据</a:t>
                </a:r>
                <a:endParaRPr lang="zh-CN" altLang="en-US" sz="1600" dirty="0">
                  <a:solidFill>
                    <a:srgbClr val="303030"/>
                  </a:solidFill>
                </a:endParaRPr>
              </a:p>
            </p:txBody>
          </p:sp>
          <p:sp>
            <p:nvSpPr>
              <p:cNvPr id="21532" name="MH_Title_1"/>
              <p:cNvSpPr>
                <a:spLocks noChangeArrowheads="1"/>
              </p:cNvSpPr>
              <p:nvPr/>
            </p:nvSpPr>
            <p:spPr bwMode="auto">
              <a:xfrm>
                <a:off x="347133" y="715888"/>
                <a:ext cx="2152650" cy="1868295"/>
              </a:xfrm>
              <a:prstGeom prst="triangle">
                <a:avLst>
                  <a:gd name="adj" fmla="val 50000"/>
                </a:avLst>
              </a:prstGeom>
              <a:solidFill>
                <a:srgbClr val="E1E3E3"/>
              </a:solidFill>
              <a:ln w="3175">
                <a:solidFill>
                  <a:srgbClr val="D0D2D2"/>
                </a:solidFill>
                <a:bevel/>
              </a:ln>
            </p:spPr>
            <p:txBody>
              <a:bodyPr lIns="0" tIns="0" rIns="0" bIns="359933" anchor="ctr"/>
              <a:lstStyle/>
              <a:p>
                <a:pPr algn="ctr"/>
                <a:r>
                  <a:rPr lang="zh-CN" altLang="en-US" sz="1600">
                    <a:solidFill>
                      <a:srgbClr val="303030"/>
                    </a:solidFill>
                    <a:latin typeface="微软雅黑" panose="020B0503020204020204" pitchFamily="34" charset="-122"/>
                    <a:ea typeface="微软雅黑" panose="020B0503020204020204" pitchFamily="34" charset="-122"/>
                  </a:rPr>
                  <a:t>融合数据风险预警</a:t>
                </a:r>
                <a:endParaRPr lang="zh-CN" altLang="en-US" sz="1600">
                  <a:solidFill>
                    <a:srgbClr val="303030"/>
                  </a:solidFill>
                </a:endParaRPr>
              </a:p>
            </p:txBody>
          </p:sp>
          <p:sp>
            <p:nvSpPr>
              <p:cNvPr id="21533" name="MH_SubTitle_2"/>
              <p:cNvSpPr>
                <a:spLocks noChangeArrowheads="1"/>
              </p:cNvSpPr>
              <p:nvPr/>
            </p:nvSpPr>
            <p:spPr bwMode="auto">
              <a:xfrm>
                <a:off x="0" y="2771488"/>
                <a:ext cx="2863850" cy="390485"/>
              </a:xfrm>
              <a:custGeom>
                <a:avLst/>
                <a:gdLst>
                  <a:gd name="T0" fmla="*/ 0 w 2592288"/>
                  <a:gd name="T1" fmla="*/ 0 h 270000"/>
                  <a:gd name="T2" fmla="*/ 6354567 w 2592288"/>
                  <a:gd name="T3" fmla="*/ 0 h 270000"/>
                  <a:gd name="T4" fmla="*/ 5294057 w 2592288"/>
                  <a:gd name="T5" fmla="*/ 7473582 h 270000"/>
                  <a:gd name="T6" fmla="*/ 1060504 w 2592288"/>
                  <a:gd name="T7" fmla="*/ 7473582 h 270000"/>
                  <a:gd name="T8" fmla="*/ 0 60000 65536"/>
                  <a:gd name="T9" fmla="*/ 0 60000 65536"/>
                  <a:gd name="T10" fmla="*/ 0 60000 65536"/>
                  <a:gd name="T11" fmla="*/ 0 60000 65536"/>
                  <a:gd name="T12" fmla="*/ 0 w 2592288"/>
                  <a:gd name="T13" fmla="*/ 0 h 270000"/>
                  <a:gd name="T14" fmla="*/ 2592288 w 2592288"/>
                  <a:gd name="T15" fmla="*/ 270000 h 270000"/>
                </a:gdLst>
                <a:ahLst/>
                <a:cxnLst>
                  <a:cxn ang="T8">
                    <a:pos x="T0" y="T1"/>
                  </a:cxn>
                  <a:cxn ang="T9">
                    <a:pos x="T2" y="T3"/>
                  </a:cxn>
                  <a:cxn ang="T10">
                    <a:pos x="T4" y="T5"/>
                  </a:cxn>
                  <a:cxn ang="T11">
                    <a:pos x="T6" y="T7"/>
                  </a:cxn>
                </a:cxnLst>
                <a:rect l="T12" t="T13" r="T14" b="T15"/>
                <a:pathLst>
                  <a:path w="2592288" h="270000">
                    <a:moveTo>
                      <a:pt x="0" y="0"/>
                    </a:moveTo>
                    <a:lnTo>
                      <a:pt x="2592288" y="0"/>
                    </a:lnTo>
                    <a:lnTo>
                      <a:pt x="2159664" y="270000"/>
                    </a:lnTo>
                    <a:lnTo>
                      <a:pt x="432624" y="270000"/>
                    </a:lnTo>
                    <a:lnTo>
                      <a:pt x="0" y="0"/>
                    </a:lnTo>
                    <a:close/>
                  </a:path>
                </a:pathLst>
              </a:cu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600">
                    <a:solidFill>
                      <a:srgbClr val="D9D9D9"/>
                    </a:solidFill>
                    <a:latin typeface="微软雅黑" panose="020B0503020204020204" pitchFamily="34" charset="-122"/>
                    <a:ea typeface="微软雅黑" panose="020B0503020204020204" pitchFamily="34" charset="-122"/>
                  </a:rPr>
                  <a:t>第三方数据</a:t>
                </a:r>
                <a:endParaRPr lang="zh-CN" altLang="en-US" sz="1600">
                  <a:solidFill>
                    <a:srgbClr val="D9D9D9"/>
                  </a:solidFill>
                </a:endParaRPr>
              </a:p>
            </p:txBody>
          </p:sp>
        </p:grpSp>
        <p:sp>
          <p:nvSpPr>
            <p:cNvPr id="21507" name="MH_Other_1"/>
            <p:cNvSpPr>
              <a:spLocks noChangeArrowheads="1"/>
            </p:cNvSpPr>
            <p:nvPr/>
          </p:nvSpPr>
          <p:spPr bwMode="auto">
            <a:xfrm rot="14988520" flipH="1">
              <a:off x="3935221" y="1149977"/>
              <a:ext cx="1162319" cy="1993640"/>
            </a:xfrm>
            <a:custGeom>
              <a:avLst/>
              <a:gdLst>
                <a:gd name="T0" fmla="*/ 950746 w 1420316"/>
                <a:gd name="T1" fmla="*/ 606849 h 2434416"/>
                <a:gd name="T2" fmla="*/ 737967 w 1420316"/>
                <a:gd name="T3" fmla="*/ 607825 h 2434416"/>
                <a:gd name="T4" fmla="*/ 737967 w 1420316"/>
                <a:gd name="T5" fmla="*/ 258430 h 2434416"/>
                <a:gd name="T6" fmla="*/ 492305 w 1420316"/>
                <a:gd name="T7" fmla="*/ 119946 h 2434416"/>
                <a:gd name="T8" fmla="*/ 458441 w 1420316"/>
                <a:gd name="T9" fmla="*/ 119946 h 2434416"/>
                <a:gd name="T10" fmla="*/ 212778 w 1420316"/>
                <a:gd name="T11" fmla="*/ 258430 h 2434416"/>
                <a:gd name="T12" fmla="*/ 212778 w 1420316"/>
                <a:gd name="T13" fmla="*/ 918617 h 2434416"/>
                <a:gd name="T14" fmla="*/ 0 w 1420316"/>
                <a:gd name="T15" fmla="*/ 918617 h 2434416"/>
                <a:gd name="T16" fmla="*/ 0 w 1420316"/>
                <a:gd name="T17" fmla="*/ 258430 h 2434416"/>
                <a:gd name="T18" fmla="*/ 458441 w 1420316"/>
                <a:gd name="T19" fmla="*/ 0 h 2434416"/>
                <a:gd name="T20" fmla="*/ 492305 w 1420316"/>
                <a:gd name="T21" fmla="*/ 0 h 2434416"/>
                <a:gd name="T22" fmla="*/ 950746 w 1420316"/>
                <a:gd name="T23" fmla="*/ 258430 h 2434416"/>
                <a:gd name="T24" fmla="*/ 950746 w 1420316"/>
                <a:gd name="T25" fmla="*/ 606849 h 24344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20316" h="2434416">
                  <a:moveTo>
                    <a:pt x="1420316" y="1608204"/>
                  </a:moveTo>
                  <a:lnTo>
                    <a:pt x="1102447" y="1610790"/>
                  </a:lnTo>
                  <a:lnTo>
                    <a:pt x="1102447" y="684863"/>
                  </a:lnTo>
                  <a:cubicBezTo>
                    <a:pt x="1102447" y="482177"/>
                    <a:pt x="938138" y="317868"/>
                    <a:pt x="735452" y="317868"/>
                  </a:cubicBezTo>
                  <a:lnTo>
                    <a:pt x="684863" y="317868"/>
                  </a:lnTo>
                  <a:cubicBezTo>
                    <a:pt x="482177" y="317868"/>
                    <a:pt x="317868" y="482177"/>
                    <a:pt x="317868" y="684863"/>
                  </a:cubicBezTo>
                  <a:lnTo>
                    <a:pt x="317868" y="2434416"/>
                  </a:lnTo>
                  <a:lnTo>
                    <a:pt x="0" y="2434416"/>
                  </a:lnTo>
                  <a:lnTo>
                    <a:pt x="0" y="684863"/>
                  </a:lnTo>
                  <a:cubicBezTo>
                    <a:pt x="0" y="306624"/>
                    <a:pt x="306624" y="0"/>
                    <a:pt x="684863" y="0"/>
                  </a:cubicBezTo>
                  <a:lnTo>
                    <a:pt x="735453" y="0"/>
                  </a:lnTo>
                  <a:cubicBezTo>
                    <a:pt x="1113692" y="0"/>
                    <a:pt x="1420316" y="306624"/>
                    <a:pt x="1420316" y="684863"/>
                  </a:cubicBezTo>
                  <a:lnTo>
                    <a:pt x="1420316" y="1608204"/>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00"/>
            </a:p>
          </p:txBody>
        </p:sp>
        <p:sp>
          <p:nvSpPr>
            <p:cNvPr id="21508" name="MH_Other_2"/>
            <p:cNvSpPr>
              <a:spLocks noChangeArrowheads="1"/>
            </p:cNvSpPr>
            <p:nvPr/>
          </p:nvSpPr>
          <p:spPr bwMode="auto">
            <a:xfrm rot="-1042064">
              <a:off x="3877230" y="2013417"/>
              <a:ext cx="539681" cy="536699"/>
            </a:xfrm>
            <a:prstGeom prst="ellipse">
              <a:avLst/>
            </a:pr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a:r>
                <a:rPr lang="en-US" altLang="zh-CN" sz="2800" b="1" dirty="0">
                  <a:solidFill>
                    <a:srgbClr val="FFFFFF"/>
                  </a:solidFill>
                </a:rPr>
                <a:t>A</a:t>
              </a:r>
              <a:endParaRPr lang="zh-CN" altLang="en-US" sz="2800" b="1" dirty="0">
                <a:solidFill>
                  <a:srgbClr val="FFFFFF"/>
                </a:solidFill>
              </a:endParaRPr>
            </a:p>
          </p:txBody>
        </p:sp>
        <p:sp>
          <p:nvSpPr>
            <p:cNvPr id="21510" name="MH_Other_4"/>
            <p:cNvSpPr>
              <a:spLocks noChangeArrowheads="1"/>
            </p:cNvSpPr>
            <p:nvPr/>
          </p:nvSpPr>
          <p:spPr bwMode="auto">
            <a:xfrm rot="-1042064">
              <a:off x="7515306" y="1870508"/>
              <a:ext cx="539679" cy="538288"/>
            </a:xfrm>
            <a:prstGeom prst="ellipse">
              <a:avLst/>
            </a:pr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a:r>
                <a:rPr lang="en-US" altLang="zh-CN" sz="2800" b="1">
                  <a:solidFill>
                    <a:srgbClr val="FFFFFF"/>
                  </a:solidFill>
                </a:rPr>
                <a:t>B</a:t>
              </a:r>
              <a:endParaRPr lang="zh-CN" altLang="en-US" sz="2800" b="1">
                <a:solidFill>
                  <a:srgbClr val="FFFFFF"/>
                </a:solidFill>
              </a:endParaRPr>
            </a:p>
          </p:txBody>
        </p:sp>
        <p:sp>
          <p:nvSpPr>
            <p:cNvPr id="21511" name="MH_Other_5"/>
            <p:cNvSpPr>
              <a:spLocks noChangeArrowheads="1"/>
            </p:cNvSpPr>
            <p:nvPr/>
          </p:nvSpPr>
          <p:spPr bwMode="auto">
            <a:xfrm rot="14988520" flipH="1">
              <a:off x="3742629" y="3771547"/>
              <a:ext cx="1162319" cy="1993640"/>
            </a:xfrm>
            <a:custGeom>
              <a:avLst/>
              <a:gdLst>
                <a:gd name="T0" fmla="*/ 950746 w 1420316"/>
                <a:gd name="T1" fmla="*/ 606849 h 2434416"/>
                <a:gd name="T2" fmla="*/ 737967 w 1420316"/>
                <a:gd name="T3" fmla="*/ 607825 h 2434416"/>
                <a:gd name="T4" fmla="*/ 737967 w 1420316"/>
                <a:gd name="T5" fmla="*/ 258430 h 2434416"/>
                <a:gd name="T6" fmla="*/ 492305 w 1420316"/>
                <a:gd name="T7" fmla="*/ 119946 h 2434416"/>
                <a:gd name="T8" fmla="*/ 458441 w 1420316"/>
                <a:gd name="T9" fmla="*/ 119946 h 2434416"/>
                <a:gd name="T10" fmla="*/ 212778 w 1420316"/>
                <a:gd name="T11" fmla="*/ 258430 h 2434416"/>
                <a:gd name="T12" fmla="*/ 212778 w 1420316"/>
                <a:gd name="T13" fmla="*/ 918617 h 2434416"/>
                <a:gd name="T14" fmla="*/ 0 w 1420316"/>
                <a:gd name="T15" fmla="*/ 918617 h 2434416"/>
                <a:gd name="T16" fmla="*/ 0 w 1420316"/>
                <a:gd name="T17" fmla="*/ 258430 h 2434416"/>
                <a:gd name="T18" fmla="*/ 458441 w 1420316"/>
                <a:gd name="T19" fmla="*/ 0 h 2434416"/>
                <a:gd name="T20" fmla="*/ 492305 w 1420316"/>
                <a:gd name="T21" fmla="*/ 0 h 2434416"/>
                <a:gd name="T22" fmla="*/ 950746 w 1420316"/>
                <a:gd name="T23" fmla="*/ 258430 h 2434416"/>
                <a:gd name="T24" fmla="*/ 950746 w 1420316"/>
                <a:gd name="T25" fmla="*/ 606849 h 24344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20316" h="2434416">
                  <a:moveTo>
                    <a:pt x="1420316" y="1608204"/>
                  </a:moveTo>
                  <a:lnTo>
                    <a:pt x="1102447" y="1610790"/>
                  </a:lnTo>
                  <a:lnTo>
                    <a:pt x="1102447" y="684863"/>
                  </a:lnTo>
                  <a:cubicBezTo>
                    <a:pt x="1102447" y="482177"/>
                    <a:pt x="938138" y="317868"/>
                    <a:pt x="735452" y="317868"/>
                  </a:cubicBezTo>
                  <a:lnTo>
                    <a:pt x="684863" y="317868"/>
                  </a:lnTo>
                  <a:cubicBezTo>
                    <a:pt x="482177" y="317868"/>
                    <a:pt x="317868" y="482177"/>
                    <a:pt x="317868" y="684863"/>
                  </a:cubicBezTo>
                  <a:lnTo>
                    <a:pt x="317868" y="2434416"/>
                  </a:lnTo>
                  <a:lnTo>
                    <a:pt x="0" y="2434416"/>
                  </a:lnTo>
                  <a:lnTo>
                    <a:pt x="0" y="684863"/>
                  </a:lnTo>
                  <a:cubicBezTo>
                    <a:pt x="0" y="306624"/>
                    <a:pt x="306624" y="0"/>
                    <a:pt x="684863" y="0"/>
                  </a:cubicBezTo>
                  <a:lnTo>
                    <a:pt x="735453" y="0"/>
                  </a:lnTo>
                  <a:cubicBezTo>
                    <a:pt x="1113692" y="0"/>
                    <a:pt x="1420316" y="306624"/>
                    <a:pt x="1420316" y="684863"/>
                  </a:cubicBezTo>
                  <a:lnTo>
                    <a:pt x="1420316" y="1608204"/>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00"/>
            </a:p>
          </p:txBody>
        </p:sp>
        <p:sp>
          <p:nvSpPr>
            <p:cNvPr id="21512" name="MH_Other_6"/>
            <p:cNvSpPr>
              <a:spLocks noChangeArrowheads="1"/>
            </p:cNvSpPr>
            <p:nvPr/>
          </p:nvSpPr>
          <p:spPr bwMode="auto">
            <a:xfrm rot="-1042064">
              <a:off x="3680406" y="4642926"/>
              <a:ext cx="537563" cy="536699"/>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a:r>
                <a:rPr lang="en-US" altLang="zh-CN" sz="2800" b="1">
                  <a:solidFill>
                    <a:srgbClr val="FFFFFF"/>
                  </a:solidFill>
                </a:rPr>
                <a:t>C</a:t>
              </a:r>
              <a:endParaRPr lang="zh-CN" altLang="en-US" sz="2800" b="1">
                <a:solidFill>
                  <a:srgbClr val="FFFFFF"/>
                </a:solidFill>
              </a:endParaRPr>
            </a:p>
          </p:txBody>
        </p:sp>
        <p:sp>
          <p:nvSpPr>
            <p:cNvPr id="21513" name="MH_Other_7"/>
            <p:cNvSpPr>
              <a:spLocks noChangeArrowheads="1"/>
            </p:cNvSpPr>
            <p:nvPr/>
          </p:nvSpPr>
          <p:spPr bwMode="auto">
            <a:xfrm rot="14988520" flipV="1">
              <a:off x="6637058" y="4023224"/>
              <a:ext cx="1163906" cy="1993640"/>
            </a:xfrm>
            <a:custGeom>
              <a:avLst/>
              <a:gdLst>
                <a:gd name="T0" fmla="*/ 953345 w 1420316"/>
                <a:gd name="T1" fmla="*/ 606849 h 2434416"/>
                <a:gd name="T2" fmla="*/ 739985 w 1420316"/>
                <a:gd name="T3" fmla="*/ 607825 h 2434416"/>
                <a:gd name="T4" fmla="*/ 739985 w 1420316"/>
                <a:gd name="T5" fmla="*/ 258430 h 2434416"/>
                <a:gd name="T6" fmla="*/ 493650 w 1420316"/>
                <a:gd name="T7" fmla="*/ 119946 h 2434416"/>
                <a:gd name="T8" fmla="*/ 459694 w 1420316"/>
                <a:gd name="T9" fmla="*/ 119946 h 2434416"/>
                <a:gd name="T10" fmla="*/ 213359 w 1420316"/>
                <a:gd name="T11" fmla="*/ 258430 h 2434416"/>
                <a:gd name="T12" fmla="*/ 213359 w 1420316"/>
                <a:gd name="T13" fmla="*/ 918617 h 2434416"/>
                <a:gd name="T14" fmla="*/ 0 w 1420316"/>
                <a:gd name="T15" fmla="*/ 918617 h 2434416"/>
                <a:gd name="T16" fmla="*/ 0 w 1420316"/>
                <a:gd name="T17" fmla="*/ 258430 h 2434416"/>
                <a:gd name="T18" fmla="*/ 459694 w 1420316"/>
                <a:gd name="T19" fmla="*/ 0 h 2434416"/>
                <a:gd name="T20" fmla="*/ 493651 w 1420316"/>
                <a:gd name="T21" fmla="*/ 0 h 2434416"/>
                <a:gd name="T22" fmla="*/ 953345 w 1420316"/>
                <a:gd name="T23" fmla="*/ 258430 h 2434416"/>
                <a:gd name="T24" fmla="*/ 953345 w 1420316"/>
                <a:gd name="T25" fmla="*/ 606849 h 24344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20316" h="2434416">
                  <a:moveTo>
                    <a:pt x="1420316" y="1608204"/>
                  </a:moveTo>
                  <a:lnTo>
                    <a:pt x="1102447" y="1610790"/>
                  </a:lnTo>
                  <a:lnTo>
                    <a:pt x="1102447" y="684863"/>
                  </a:lnTo>
                  <a:cubicBezTo>
                    <a:pt x="1102447" y="482177"/>
                    <a:pt x="938138" y="317868"/>
                    <a:pt x="735452" y="317868"/>
                  </a:cubicBezTo>
                  <a:lnTo>
                    <a:pt x="684863" y="317868"/>
                  </a:lnTo>
                  <a:cubicBezTo>
                    <a:pt x="482177" y="317868"/>
                    <a:pt x="317868" y="482177"/>
                    <a:pt x="317868" y="684863"/>
                  </a:cubicBezTo>
                  <a:lnTo>
                    <a:pt x="317868" y="2434416"/>
                  </a:lnTo>
                  <a:lnTo>
                    <a:pt x="0" y="2434416"/>
                  </a:lnTo>
                  <a:lnTo>
                    <a:pt x="0" y="684863"/>
                  </a:lnTo>
                  <a:cubicBezTo>
                    <a:pt x="0" y="306624"/>
                    <a:pt x="306624" y="0"/>
                    <a:pt x="684863" y="0"/>
                  </a:cubicBezTo>
                  <a:lnTo>
                    <a:pt x="735453" y="0"/>
                  </a:lnTo>
                  <a:cubicBezTo>
                    <a:pt x="1113692" y="0"/>
                    <a:pt x="1420316" y="306624"/>
                    <a:pt x="1420316" y="684863"/>
                  </a:cubicBezTo>
                  <a:lnTo>
                    <a:pt x="1420316" y="1608204"/>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00"/>
            </a:p>
          </p:txBody>
        </p:sp>
        <p:sp>
          <p:nvSpPr>
            <p:cNvPr id="21514" name="MH_Other_8"/>
            <p:cNvSpPr>
              <a:spLocks noChangeArrowheads="1"/>
            </p:cNvSpPr>
            <p:nvPr/>
          </p:nvSpPr>
          <p:spPr bwMode="auto">
            <a:xfrm rot="-1042064">
              <a:off x="7318482" y="4627048"/>
              <a:ext cx="537563" cy="536699"/>
            </a:xfrm>
            <a:prstGeom prst="ellipse">
              <a:avLst/>
            </a:pr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a:r>
                <a:rPr lang="en-US" altLang="zh-CN" sz="2800" b="1">
                  <a:solidFill>
                    <a:srgbClr val="FFFFFF"/>
                  </a:solidFill>
                </a:rPr>
                <a:t>D</a:t>
              </a:r>
              <a:endParaRPr lang="zh-CN" altLang="en-US" sz="2800" b="1">
                <a:solidFill>
                  <a:srgbClr val="FFFFFF"/>
                </a:solidFill>
              </a:endParaRPr>
            </a:p>
          </p:txBody>
        </p:sp>
        <p:cxnSp>
          <p:nvCxnSpPr>
            <p:cNvPr id="21519" name="直接连接符 152"/>
            <p:cNvCxnSpPr>
              <a:cxnSpLocks noChangeShapeType="1"/>
            </p:cNvCxnSpPr>
            <p:nvPr/>
          </p:nvCxnSpPr>
          <p:spPr bwMode="auto">
            <a:xfrm flipV="1">
              <a:off x="3056070" y="2985191"/>
              <a:ext cx="738621" cy="279465"/>
            </a:xfrm>
            <a:prstGeom prst="line">
              <a:avLst/>
            </a:prstGeom>
            <a:noFill/>
            <a:ln w="9525">
              <a:solidFill>
                <a:srgbClr val="7F7F7F"/>
              </a:solidFill>
              <a:bevel/>
            </a:ln>
            <a:extLst>
              <a:ext uri="{909E8E84-426E-40DD-AFC4-6F175D3DCCD1}">
                <a14:hiddenFill xmlns:a14="http://schemas.microsoft.com/office/drawing/2010/main">
                  <a:noFill/>
                </a14:hiddenFill>
              </a:ext>
            </a:extLst>
          </p:spPr>
        </p:cxnSp>
        <p:cxnSp>
          <p:nvCxnSpPr>
            <p:cNvPr id="21520" name="直接连接符 153"/>
            <p:cNvCxnSpPr>
              <a:cxnSpLocks noChangeShapeType="1"/>
            </p:cNvCxnSpPr>
            <p:nvPr/>
          </p:nvCxnSpPr>
          <p:spPr bwMode="auto">
            <a:xfrm flipV="1">
              <a:off x="7123774" y="3139215"/>
              <a:ext cx="1282533" cy="481123"/>
            </a:xfrm>
            <a:prstGeom prst="line">
              <a:avLst/>
            </a:prstGeom>
            <a:noFill/>
            <a:ln w="9525">
              <a:solidFill>
                <a:srgbClr val="7F7F7F"/>
              </a:solidFill>
              <a:bevel/>
            </a:ln>
            <a:extLst>
              <a:ext uri="{909E8E84-426E-40DD-AFC4-6F175D3DCCD1}">
                <a14:hiddenFill xmlns:a14="http://schemas.microsoft.com/office/drawing/2010/main">
                  <a:noFill/>
                </a14:hiddenFill>
              </a:ext>
            </a:extLst>
          </p:spPr>
        </p:cxnSp>
        <p:cxnSp>
          <p:nvCxnSpPr>
            <p:cNvPr id="21522" name="直接连接符 155"/>
            <p:cNvCxnSpPr>
              <a:cxnSpLocks noChangeShapeType="1"/>
            </p:cNvCxnSpPr>
            <p:nvPr/>
          </p:nvCxnSpPr>
          <p:spPr bwMode="auto">
            <a:xfrm flipV="1">
              <a:off x="7966097" y="2364336"/>
              <a:ext cx="1282533" cy="481123"/>
            </a:xfrm>
            <a:prstGeom prst="line">
              <a:avLst/>
            </a:prstGeom>
            <a:noFill/>
            <a:ln w="9525">
              <a:solidFill>
                <a:srgbClr val="7F7F7F"/>
              </a:solidFill>
              <a:bevel/>
            </a:ln>
            <a:extLst>
              <a:ext uri="{909E8E84-426E-40DD-AFC4-6F175D3DCCD1}">
                <a14:hiddenFill xmlns:a14="http://schemas.microsoft.com/office/drawing/2010/main">
                  <a:noFill/>
                </a14:hiddenFill>
              </a:ext>
            </a:extLst>
          </p:spPr>
        </p:cxnSp>
        <p:cxnSp>
          <p:nvCxnSpPr>
            <p:cNvPr id="21523" name="直接连接符 156"/>
            <p:cNvCxnSpPr>
              <a:cxnSpLocks noChangeShapeType="1"/>
            </p:cNvCxnSpPr>
            <p:nvPr/>
          </p:nvCxnSpPr>
          <p:spPr bwMode="auto">
            <a:xfrm flipV="1">
              <a:off x="2008457" y="5024015"/>
              <a:ext cx="1282533" cy="481124"/>
            </a:xfrm>
            <a:prstGeom prst="line">
              <a:avLst/>
            </a:prstGeom>
            <a:noFill/>
            <a:ln w="9525">
              <a:solidFill>
                <a:srgbClr val="7F7F7F"/>
              </a:solidFill>
              <a:bevel/>
            </a:ln>
            <a:extLst>
              <a:ext uri="{909E8E84-426E-40DD-AFC4-6F175D3DCCD1}">
                <a14:hiddenFill xmlns:a14="http://schemas.microsoft.com/office/drawing/2010/main">
                  <a:noFill/>
                </a14:hiddenFill>
              </a:ext>
            </a:extLst>
          </p:spPr>
        </p:cxnSp>
        <p:cxnSp>
          <p:nvCxnSpPr>
            <p:cNvPr id="21525" name="直接连接符 158"/>
            <p:cNvCxnSpPr>
              <a:cxnSpLocks noChangeShapeType="1"/>
            </p:cNvCxnSpPr>
            <p:nvPr/>
          </p:nvCxnSpPr>
          <p:spPr bwMode="auto">
            <a:xfrm flipV="1">
              <a:off x="2986229" y="5513078"/>
              <a:ext cx="1282533" cy="481124"/>
            </a:xfrm>
            <a:prstGeom prst="line">
              <a:avLst/>
            </a:prstGeom>
            <a:noFill/>
            <a:ln w="9525">
              <a:solidFill>
                <a:srgbClr val="7F7F7F"/>
              </a:solidFill>
              <a:bevel/>
            </a:ln>
            <a:extLst>
              <a:ext uri="{909E8E84-426E-40DD-AFC4-6F175D3DCCD1}">
                <a14:hiddenFill xmlns:a14="http://schemas.microsoft.com/office/drawing/2010/main">
                  <a:noFill/>
                </a14:hiddenFill>
              </a:ext>
            </a:extLst>
          </p:spPr>
        </p:cxnSp>
        <p:cxnSp>
          <p:nvCxnSpPr>
            <p:cNvPr id="21526" name="直接连接符 159"/>
            <p:cNvCxnSpPr>
              <a:cxnSpLocks noChangeShapeType="1"/>
            </p:cNvCxnSpPr>
            <p:nvPr/>
          </p:nvCxnSpPr>
          <p:spPr bwMode="auto">
            <a:xfrm flipV="1">
              <a:off x="8402074" y="4064941"/>
              <a:ext cx="2101577" cy="776468"/>
            </a:xfrm>
            <a:prstGeom prst="line">
              <a:avLst/>
            </a:prstGeom>
            <a:noFill/>
            <a:ln w="9525">
              <a:solidFill>
                <a:srgbClr val="7F7F7F"/>
              </a:solidFill>
              <a:bevel/>
            </a:ln>
            <a:extLst>
              <a:ext uri="{909E8E84-426E-40DD-AFC4-6F175D3DCCD1}">
                <a14:hiddenFill xmlns:a14="http://schemas.microsoft.com/office/drawing/2010/main">
                  <a:noFill/>
                </a14:hiddenFill>
              </a:ext>
            </a:extLst>
          </p:spPr>
        </p:cxnSp>
        <p:cxnSp>
          <p:nvCxnSpPr>
            <p:cNvPr id="21527" name="直接连接符 160"/>
            <p:cNvCxnSpPr>
              <a:cxnSpLocks noChangeShapeType="1"/>
            </p:cNvCxnSpPr>
            <p:nvPr/>
          </p:nvCxnSpPr>
          <p:spPr bwMode="auto">
            <a:xfrm flipV="1">
              <a:off x="7604196" y="5497199"/>
              <a:ext cx="797879" cy="346155"/>
            </a:xfrm>
            <a:prstGeom prst="line">
              <a:avLst/>
            </a:prstGeom>
            <a:noFill/>
            <a:ln w="9525">
              <a:solidFill>
                <a:srgbClr val="7F7F7F"/>
              </a:solidFill>
              <a:bevel/>
            </a:ln>
            <a:extLst>
              <a:ext uri="{909E8E84-426E-40DD-AFC4-6F175D3DCCD1}">
                <a14:hiddenFill xmlns:a14="http://schemas.microsoft.com/office/drawing/2010/main">
                  <a:noFill/>
                </a14:hiddenFill>
              </a:ext>
            </a:extLst>
          </p:spPr>
        </p:cxnSp>
      </p:grpSp>
      <p:sp>
        <p:nvSpPr>
          <p:cNvPr id="29" name="TextBox 28"/>
          <p:cNvSpPr txBox="1"/>
          <p:nvPr/>
        </p:nvSpPr>
        <p:spPr>
          <a:xfrm>
            <a:off x="621116" y="328396"/>
            <a:ext cx="7274909" cy="506730"/>
          </a:xfrm>
          <a:prstGeom prst="rect">
            <a:avLst/>
          </a:prstGeom>
          <a:noFill/>
        </p:spPr>
        <p:txBody>
          <a:bodyPr wrap="square" rtlCol="0">
            <a:spAutoFit/>
          </a:bodyPr>
          <a:lstStyle/>
          <a:p>
            <a:pPr>
              <a:lnSpc>
                <a:spcPct val="150000"/>
              </a:lnSpc>
              <a:buFont typeface="Arial" panose="020B0604020202020204" pitchFamily="34" charset="0"/>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风险预警指标</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53308" y="1053334"/>
            <a:ext cx="8103545" cy="5804984"/>
            <a:chOff x="1651533" y="1053529"/>
            <a:chExt cx="8105046" cy="5806059"/>
          </a:xfrm>
        </p:grpSpPr>
        <p:pic>
          <p:nvPicPr>
            <p:cNvPr id="184322" name="Picture 2"/>
            <p:cNvPicPr>
              <a:picLocks noChangeAspect="1" noChangeArrowheads="1"/>
            </p:cNvPicPr>
            <p:nvPr/>
          </p:nvPicPr>
          <p:blipFill>
            <a:blip r:embed="rId1"/>
            <a:srcRect/>
            <a:stretch>
              <a:fillRect/>
            </a:stretch>
          </p:blipFill>
          <p:spPr bwMode="auto">
            <a:xfrm>
              <a:off x="1651533" y="1053529"/>
              <a:ext cx="8105046" cy="3069628"/>
            </a:xfrm>
            <a:prstGeom prst="rect">
              <a:avLst/>
            </a:prstGeom>
            <a:noFill/>
            <a:ln w="9525">
              <a:noFill/>
              <a:miter lim="800000"/>
              <a:headEnd/>
              <a:tailEnd/>
            </a:ln>
            <a:effectLst/>
          </p:spPr>
        </p:pic>
        <p:pic>
          <p:nvPicPr>
            <p:cNvPr id="184323" name="Picture 3"/>
            <p:cNvPicPr>
              <a:picLocks noChangeAspect="1" noChangeArrowheads="1"/>
            </p:cNvPicPr>
            <p:nvPr/>
          </p:nvPicPr>
          <p:blipFill>
            <a:blip r:embed="rId2"/>
            <a:srcRect/>
            <a:stretch>
              <a:fillRect/>
            </a:stretch>
          </p:blipFill>
          <p:spPr bwMode="auto">
            <a:xfrm>
              <a:off x="1706670" y="4049955"/>
              <a:ext cx="8049909" cy="2809633"/>
            </a:xfrm>
            <a:prstGeom prst="rect">
              <a:avLst/>
            </a:prstGeom>
            <a:noFill/>
            <a:ln w="9525">
              <a:noFill/>
              <a:miter lim="800000"/>
              <a:headEnd/>
              <a:tailEnd/>
            </a:ln>
            <a:effectLst/>
          </p:spPr>
        </p:pic>
      </p:grpSp>
      <p:sp>
        <p:nvSpPr>
          <p:cNvPr id="6" name="TextBox 5"/>
          <p:cNvSpPr txBox="1"/>
          <p:nvPr/>
        </p:nvSpPr>
        <p:spPr>
          <a:xfrm>
            <a:off x="621116" y="328396"/>
            <a:ext cx="7274909" cy="506730"/>
          </a:xfrm>
          <a:prstGeom prst="rect">
            <a:avLst/>
          </a:prstGeom>
          <a:noFill/>
        </p:spPr>
        <p:txBody>
          <a:bodyPr wrap="square" rtlCol="0">
            <a:spAutoFit/>
          </a:bodyPr>
          <a:lstStyle/>
          <a:p>
            <a:pPr>
              <a:lnSpc>
                <a:spcPct val="15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风险</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指标分析及预测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1"/>
          <a:srcRect/>
          <a:stretch>
            <a:fillRect/>
          </a:stretch>
        </p:blipFill>
        <p:spPr bwMode="auto">
          <a:xfrm>
            <a:off x="1488500" y="1213202"/>
            <a:ext cx="9283161" cy="5255611"/>
          </a:xfrm>
          <a:prstGeom prst="rect">
            <a:avLst/>
          </a:prstGeom>
          <a:noFill/>
          <a:ln w="9525">
            <a:noFill/>
            <a:miter lim="800000"/>
            <a:headEnd/>
            <a:tailEnd/>
          </a:ln>
          <a:effectLst/>
        </p:spPr>
      </p:pic>
      <p:sp>
        <p:nvSpPr>
          <p:cNvPr id="5" name="TextBox 4"/>
          <p:cNvSpPr txBox="1"/>
          <p:nvPr/>
        </p:nvSpPr>
        <p:spPr>
          <a:xfrm>
            <a:off x="621116" y="328396"/>
            <a:ext cx="7274909" cy="506730"/>
          </a:xfrm>
          <a:prstGeom prst="rect">
            <a:avLst/>
          </a:prstGeom>
          <a:noFill/>
        </p:spPr>
        <p:txBody>
          <a:bodyPr wrap="square" rtlCol="0">
            <a:spAutoFit/>
          </a:bodyPr>
          <a:lstStyle/>
          <a:p>
            <a:pPr>
              <a:lnSpc>
                <a:spcPct val="15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风险</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指标分析及预测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QQ图片20161109163849.png"/>
          <p:cNvPicPr>
            <a:picLocks noChangeAspect="1"/>
          </p:cNvPicPr>
          <p:nvPr/>
        </p:nvPicPr>
        <p:blipFill rotWithShape="1">
          <a:blip r:embed="rId1"/>
          <a:srcRect l="874" r="1549" b="2508"/>
          <a:stretch>
            <a:fillRect/>
          </a:stretch>
        </p:blipFill>
        <p:spPr>
          <a:xfrm>
            <a:off x="4258571" y="1407291"/>
            <a:ext cx="7225358" cy="3554271"/>
          </a:xfrm>
          <a:prstGeom prst="rect">
            <a:avLst/>
          </a:prstGeom>
        </p:spPr>
      </p:pic>
      <p:grpSp>
        <p:nvGrpSpPr>
          <p:cNvPr id="2" name="组合 32"/>
          <p:cNvGrpSpPr/>
          <p:nvPr/>
        </p:nvGrpSpPr>
        <p:grpSpPr bwMode="auto">
          <a:xfrm>
            <a:off x="709915" y="1557298"/>
            <a:ext cx="3194630" cy="2324208"/>
            <a:chOff x="442911" y="850900"/>
            <a:chExt cx="3195639" cy="2324100"/>
          </a:xfrm>
        </p:grpSpPr>
        <p:sp>
          <p:nvSpPr>
            <p:cNvPr id="6" name="上箭头 107"/>
            <p:cNvSpPr>
              <a:spLocks noChangeArrowheads="1"/>
            </p:cNvSpPr>
            <p:nvPr/>
          </p:nvSpPr>
          <p:spPr bwMode="auto">
            <a:xfrm rot="4748726">
              <a:off x="1454943" y="2205831"/>
              <a:ext cx="120650" cy="500063"/>
            </a:xfrm>
            <a:prstGeom prst="upArrow">
              <a:avLst>
                <a:gd name="adj1" fmla="val 50000"/>
                <a:gd name="adj2" fmla="val 49789"/>
              </a:avLst>
            </a:prstGeom>
            <a:solidFill>
              <a:schemeClr val="accent1">
                <a:lumMod val="20000"/>
                <a:lumOff val="80000"/>
              </a:schemeClr>
            </a:solidFill>
            <a:ln w="9525" algn="ctr">
              <a:noFill/>
              <a:round/>
            </a:ln>
          </p:spPr>
          <p:txBody>
            <a:bodyPr/>
            <a:lstStyle/>
            <a:p>
              <a:pPr>
                <a:defRPr/>
              </a:pPr>
              <a:endParaRPr lang="zh-CN" altLang="en-US">
                <a:sym typeface="Calibri" panose="020F0502020204030204" pitchFamily="34" charset="0"/>
              </a:endParaRPr>
            </a:p>
          </p:txBody>
        </p:sp>
        <p:sp>
          <p:nvSpPr>
            <p:cNvPr id="7" name="上箭头 107"/>
            <p:cNvSpPr>
              <a:spLocks noChangeArrowheads="1"/>
            </p:cNvSpPr>
            <p:nvPr/>
          </p:nvSpPr>
          <p:spPr bwMode="auto">
            <a:xfrm rot="7073841">
              <a:off x="1639886" y="1543050"/>
              <a:ext cx="107950" cy="844550"/>
            </a:xfrm>
            <a:prstGeom prst="upArrow">
              <a:avLst>
                <a:gd name="adj1" fmla="val 50000"/>
                <a:gd name="adj2" fmla="val 49789"/>
              </a:avLst>
            </a:prstGeom>
            <a:solidFill>
              <a:schemeClr val="accent1">
                <a:lumMod val="20000"/>
                <a:lumOff val="80000"/>
              </a:schemeClr>
            </a:solidFill>
            <a:ln w="9525" algn="ctr">
              <a:noFill/>
              <a:round/>
            </a:ln>
          </p:spPr>
          <p:txBody>
            <a:bodyPr/>
            <a:lstStyle/>
            <a:p>
              <a:pPr>
                <a:defRPr/>
              </a:pPr>
              <a:endParaRPr lang="zh-CN" altLang="en-US">
                <a:sym typeface="Calibri" panose="020F0502020204030204" pitchFamily="34" charset="0"/>
              </a:endParaRPr>
            </a:p>
          </p:txBody>
        </p:sp>
        <p:sp>
          <p:nvSpPr>
            <p:cNvPr id="8" name="上箭头 107"/>
            <p:cNvSpPr>
              <a:spLocks noChangeArrowheads="1"/>
            </p:cNvSpPr>
            <p:nvPr/>
          </p:nvSpPr>
          <p:spPr bwMode="auto">
            <a:xfrm rot="4112936">
              <a:off x="1746250" y="1196975"/>
              <a:ext cx="134938" cy="687388"/>
            </a:xfrm>
            <a:prstGeom prst="upArrow">
              <a:avLst>
                <a:gd name="adj1" fmla="val 50000"/>
                <a:gd name="adj2" fmla="val 49880"/>
              </a:avLst>
            </a:prstGeom>
            <a:solidFill>
              <a:srgbClr val="4F81BD"/>
            </a:solidFill>
            <a:ln w="9525">
              <a:noFill/>
              <a:miter lim="800000"/>
            </a:ln>
          </p:spPr>
          <p:txBody>
            <a:bodyPr/>
            <a:lstStyle/>
            <a:p>
              <a:endParaRPr kumimoji="1" lang="zh-CN" altLang="en-US">
                <a:sym typeface="Calibri" panose="020F0502020204030204" pitchFamily="34" charset="0"/>
              </a:endParaRPr>
            </a:p>
          </p:txBody>
        </p:sp>
        <p:sp>
          <p:nvSpPr>
            <p:cNvPr id="9" name="下箭头 61"/>
            <p:cNvSpPr>
              <a:spLocks noChangeArrowheads="1"/>
            </p:cNvSpPr>
            <p:nvPr/>
          </p:nvSpPr>
          <p:spPr bwMode="auto">
            <a:xfrm rot="10800000">
              <a:off x="1146175" y="1865313"/>
              <a:ext cx="125413" cy="595312"/>
            </a:xfrm>
            <a:prstGeom prst="downArrow">
              <a:avLst>
                <a:gd name="adj1" fmla="val 50000"/>
                <a:gd name="adj2" fmla="val 49732"/>
              </a:avLst>
            </a:prstGeom>
            <a:solidFill>
              <a:srgbClr val="4F81BD"/>
            </a:solidFill>
            <a:ln w="9525">
              <a:noFill/>
              <a:miter lim="800000"/>
            </a:ln>
          </p:spPr>
          <p:txBody>
            <a:bodyPr/>
            <a:lstStyle/>
            <a:p>
              <a:endParaRPr kumimoji="1" lang="zh-CN" altLang="en-US"/>
            </a:p>
          </p:txBody>
        </p:sp>
        <p:sp>
          <p:nvSpPr>
            <p:cNvPr id="10" name="椭圆 5"/>
            <p:cNvSpPr>
              <a:spLocks noChangeArrowheads="1"/>
            </p:cNvSpPr>
            <p:nvPr/>
          </p:nvSpPr>
          <p:spPr bwMode="auto">
            <a:xfrm>
              <a:off x="1789113" y="2206625"/>
              <a:ext cx="747712" cy="269875"/>
            </a:xfrm>
            <a:prstGeom prst="ellipse">
              <a:avLst/>
            </a:prstGeom>
            <a:solidFill>
              <a:srgbClr val="FFC000"/>
            </a:solidFill>
            <a:ln w="9525">
              <a:noFill/>
              <a:round/>
            </a:ln>
          </p:spPr>
          <p:txBody>
            <a:bodyPr lIns="0" tIns="0" rIns="0" bIns="0" anchor="ctr"/>
            <a:lstStyle/>
            <a:p>
              <a:pPr algn="ctr"/>
              <a:r>
                <a:rPr kumimoji="1" lang="zh-CN" altLang="en-US" sz="1000" b="1" dirty="0">
                  <a:solidFill>
                    <a:srgbClr val="FFFFFF"/>
                  </a:solidFill>
                  <a:latin typeface="黑体" panose="02010609060101010101" charset="-122"/>
                  <a:ea typeface="黑体" panose="02010609060101010101" charset="-122"/>
                  <a:sym typeface="Arial" panose="020B0604020202020204" pitchFamily="34" charset="0"/>
                </a:rPr>
                <a:t>自然人</a:t>
              </a:r>
              <a:r>
                <a:rPr kumimoji="1" lang="en-US" altLang="zh-CN" sz="1000" b="1" dirty="0">
                  <a:solidFill>
                    <a:srgbClr val="FFFFFF"/>
                  </a:solidFill>
                  <a:latin typeface="黑体" panose="02010609060101010101" charset="-122"/>
                  <a:ea typeface="黑体" panose="02010609060101010101" charset="-122"/>
                  <a:sym typeface="Arial" panose="020B0604020202020204" pitchFamily="34" charset="0"/>
                </a:rPr>
                <a:t>E</a:t>
              </a:r>
              <a:endParaRPr kumimoji="1" lang="en-US" altLang="zh-CN" sz="1000" b="1" dirty="0">
                <a:solidFill>
                  <a:srgbClr val="FFFFFF"/>
                </a:solidFill>
                <a:latin typeface="黑体" panose="02010609060101010101" charset="-122"/>
                <a:ea typeface="黑体" panose="02010609060101010101" charset="-122"/>
                <a:sym typeface="Arial" panose="020B0604020202020204" pitchFamily="34" charset="0"/>
              </a:endParaRPr>
            </a:p>
          </p:txBody>
        </p:sp>
        <p:sp>
          <p:nvSpPr>
            <p:cNvPr id="11" name="TextBox 7"/>
            <p:cNvSpPr>
              <a:spLocks noChangeArrowheads="1"/>
            </p:cNvSpPr>
            <p:nvPr/>
          </p:nvSpPr>
          <p:spPr bwMode="auto">
            <a:xfrm>
              <a:off x="1390650" y="1309688"/>
              <a:ext cx="437018" cy="245099"/>
            </a:xfrm>
            <a:prstGeom prst="rect">
              <a:avLst/>
            </a:prstGeom>
            <a:noFill/>
            <a:ln w="9525">
              <a:noFill/>
              <a:miter lim="800000"/>
            </a:ln>
          </p:spPr>
          <p:txBody>
            <a:bodyPr wrap="none">
              <a:spAutoFit/>
            </a:bodyPr>
            <a:lstStyle/>
            <a:p>
              <a:r>
                <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rPr>
                <a:t>投资</a:t>
              </a:r>
              <a:endPar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endParaRPr>
            </a:p>
          </p:txBody>
        </p:sp>
        <p:sp>
          <p:nvSpPr>
            <p:cNvPr id="12" name="TextBox 9"/>
            <p:cNvSpPr>
              <a:spLocks noChangeArrowheads="1"/>
            </p:cNvSpPr>
            <p:nvPr/>
          </p:nvSpPr>
          <p:spPr bwMode="auto">
            <a:xfrm>
              <a:off x="1668463" y="1835150"/>
              <a:ext cx="564058" cy="245099"/>
            </a:xfrm>
            <a:prstGeom prst="rect">
              <a:avLst/>
            </a:prstGeom>
            <a:noFill/>
            <a:ln w="9525">
              <a:noFill/>
              <a:miter lim="800000"/>
            </a:ln>
          </p:spPr>
          <p:txBody>
            <a:bodyPr wrap="none">
              <a:spAutoFit/>
            </a:bodyPr>
            <a:lstStyle/>
            <a:p>
              <a:r>
                <a:rPr kumimoji="1" lang="zh-CN" altLang="en-US" sz="1000" dirty="0">
                  <a:solidFill>
                    <a:schemeClr val="tx2"/>
                  </a:solidFill>
                  <a:latin typeface="微软雅黑" panose="020B0503020204020204" pitchFamily="34" charset="-122"/>
                  <a:ea typeface="微软雅黑" panose="020B0503020204020204" pitchFamily="34" charset="-122"/>
                  <a:sym typeface="Kozuka Gothic Pr6N L" pitchFamily="34" charset="-128"/>
                </a:rPr>
                <a:t>投资人</a:t>
              </a:r>
              <a:endParaRPr kumimoji="1" lang="zh-CN" altLang="en-US" sz="1000" dirty="0">
                <a:solidFill>
                  <a:schemeClr val="tx2"/>
                </a:solidFill>
                <a:latin typeface="微软雅黑" panose="020B0503020204020204" pitchFamily="34" charset="-122"/>
                <a:ea typeface="微软雅黑" panose="020B0503020204020204" pitchFamily="34" charset="-122"/>
                <a:sym typeface="Kozuka Gothic Pr6N L" pitchFamily="34" charset="-128"/>
              </a:endParaRPr>
            </a:p>
          </p:txBody>
        </p:sp>
        <p:sp>
          <p:nvSpPr>
            <p:cNvPr id="13" name="圆角矩形 10"/>
            <p:cNvSpPr>
              <a:spLocks noChangeArrowheads="1"/>
            </p:cNvSpPr>
            <p:nvPr/>
          </p:nvSpPr>
          <p:spPr bwMode="auto">
            <a:xfrm>
              <a:off x="2206625" y="1260475"/>
              <a:ext cx="661988" cy="217488"/>
            </a:xfrm>
            <a:prstGeom prst="roundRect">
              <a:avLst>
                <a:gd name="adj" fmla="val 16667"/>
              </a:avLst>
            </a:prstGeom>
            <a:solidFill>
              <a:srgbClr val="FFC000"/>
            </a:solidFill>
            <a:ln w="9525">
              <a:noFill/>
              <a:round/>
            </a:ln>
          </p:spPr>
          <p:txBody>
            <a:bodyPr lIns="0" tIns="0" rIns="0" bIns="0" anchor="ctr"/>
            <a:lstStyle/>
            <a:p>
              <a:pPr algn="ctr"/>
              <a:r>
                <a:rPr kumimoji="1" lang="zh-CN" altLang="en-US" sz="1000" b="1">
                  <a:solidFill>
                    <a:srgbClr val="FFFFFF"/>
                  </a:solidFill>
                  <a:latin typeface="黑体" panose="02010609060101010101" charset="-122"/>
                  <a:ea typeface="黑体" panose="02010609060101010101" charset="-122"/>
                  <a:sym typeface="Arial" panose="020B0604020202020204" pitchFamily="34" charset="0"/>
                </a:rPr>
                <a:t>企业</a:t>
              </a:r>
              <a:r>
                <a:rPr kumimoji="1" lang="en-US" altLang="zh-CN" sz="1000" b="1">
                  <a:solidFill>
                    <a:srgbClr val="FFFFFF"/>
                  </a:solidFill>
                  <a:latin typeface="黑体" panose="02010609060101010101" charset="-122"/>
                  <a:ea typeface="黑体" panose="02010609060101010101" charset="-122"/>
                  <a:sym typeface="Arial" panose="020B0604020202020204" pitchFamily="34" charset="0"/>
                </a:rPr>
                <a:t>C</a:t>
              </a:r>
              <a:endParaRPr kumimoji="1" lang="zh-CN" altLang="en-US" sz="1000" b="1">
                <a:solidFill>
                  <a:srgbClr val="FFFFFF"/>
                </a:solidFill>
                <a:latin typeface="黑体" panose="02010609060101010101" charset="-122"/>
                <a:ea typeface="黑体" panose="02010609060101010101" charset="-122"/>
                <a:sym typeface="Arial" panose="020B0604020202020204" pitchFamily="34" charset="0"/>
              </a:endParaRPr>
            </a:p>
          </p:txBody>
        </p:sp>
        <p:sp>
          <p:nvSpPr>
            <p:cNvPr id="14" name="圆角矩形 11"/>
            <p:cNvSpPr>
              <a:spLocks noChangeArrowheads="1"/>
            </p:cNvSpPr>
            <p:nvPr/>
          </p:nvSpPr>
          <p:spPr bwMode="auto">
            <a:xfrm>
              <a:off x="954088" y="1593850"/>
              <a:ext cx="661987" cy="217488"/>
            </a:xfrm>
            <a:prstGeom prst="roundRect">
              <a:avLst>
                <a:gd name="adj" fmla="val 16667"/>
              </a:avLst>
            </a:prstGeom>
            <a:solidFill>
              <a:srgbClr val="FFC000"/>
            </a:solidFill>
            <a:ln w="9525">
              <a:noFill/>
              <a:round/>
            </a:ln>
          </p:spPr>
          <p:txBody>
            <a:bodyPr lIns="0" tIns="0" rIns="0" bIns="0" anchor="ctr"/>
            <a:lstStyle/>
            <a:p>
              <a:pPr algn="ctr"/>
              <a:r>
                <a:rPr kumimoji="1" lang="zh-CN" altLang="en-US" sz="1000" b="1" dirty="0">
                  <a:solidFill>
                    <a:srgbClr val="FFFFFF"/>
                  </a:solidFill>
                  <a:latin typeface="黑体" panose="02010609060101010101" charset="-122"/>
                  <a:ea typeface="黑体" panose="02010609060101010101" charset="-122"/>
                  <a:sym typeface="Arial" panose="020B0604020202020204" pitchFamily="34" charset="0"/>
                </a:rPr>
                <a:t>企业</a:t>
              </a:r>
              <a:r>
                <a:rPr kumimoji="1" lang="en-US" altLang="zh-CN" sz="1000" b="1" dirty="0">
                  <a:solidFill>
                    <a:srgbClr val="FFFFFF"/>
                  </a:solidFill>
                  <a:latin typeface="黑体" panose="02010609060101010101" charset="-122"/>
                  <a:ea typeface="黑体" panose="02010609060101010101" charset="-122"/>
                  <a:sym typeface="Arial" panose="020B0604020202020204" pitchFamily="34" charset="0"/>
                </a:rPr>
                <a:t>B</a:t>
              </a:r>
              <a:endParaRPr kumimoji="1" lang="zh-CN" altLang="en-US" sz="1000" b="1" dirty="0">
                <a:solidFill>
                  <a:srgbClr val="FFFFFF"/>
                </a:solidFill>
                <a:latin typeface="黑体" panose="02010609060101010101" charset="-122"/>
                <a:ea typeface="黑体" panose="02010609060101010101" charset="-122"/>
                <a:sym typeface="Arial" panose="020B0604020202020204" pitchFamily="34" charset="0"/>
              </a:endParaRPr>
            </a:p>
          </p:txBody>
        </p:sp>
        <p:sp>
          <p:nvSpPr>
            <p:cNvPr id="15" name="圆角矩形 12"/>
            <p:cNvSpPr>
              <a:spLocks noChangeArrowheads="1"/>
            </p:cNvSpPr>
            <p:nvPr/>
          </p:nvSpPr>
          <p:spPr bwMode="auto">
            <a:xfrm>
              <a:off x="663575" y="2439988"/>
              <a:ext cx="661988" cy="217487"/>
            </a:xfrm>
            <a:prstGeom prst="roundRect">
              <a:avLst>
                <a:gd name="adj" fmla="val 16667"/>
              </a:avLst>
            </a:prstGeom>
            <a:solidFill>
              <a:srgbClr val="FFC000"/>
            </a:solidFill>
            <a:ln w="9525">
              <a:noFill/>
              <a:round/>
            </a:ln>
          </p:spPr>
          <p:txBody>
            <a:bodyPr lIns="0" tIns="0" rIns="0" bIns="0" anchor="ctr"/>
            <a:lstStyle/>
            <a:p>
              <a:pPr algn="ctr"/>
              <a:r>
                <a:rPr kumimoji="1" lang="zh-CN" altLang="en-US" sz="1000" b="1">
                  <a:solidFill>
                    <a:srgbClr val="FFFFFF"/>
                  </a:solidFill>
                  <a:latin typeface="黑体" panose="02010609060101010101" charset="-122"/>
                  <a:ea typeface="黑体" panose="02010609060101010101" charset="-122"/>
                  <a:sym typeface="Arial" panose="020B0604020202020204" pitchFamily="34" charset="0"/>
                </a:rPr>
                <a:t>企业</a:t>
              </a:r>
              <a:r>
                <a:rPr kumimoji="1" lang="en-US" altLang="zh-CN" sz="1000" b="1">
                  <a:solidFill>
                    <a:srgbClr val="FFFFFF"/>
                  </a:solidFill>
                  <a:latin typeface="黑体" panose="02010609060101010101" charset="-122"/>
                  <a:ea typeface="黑体" panose="02010609060101010101" charset="-122"/>
                  <a:sym typeface="Arial" panose="020B0604020202020204" pitchFamily="34" charset="0"/>
                </a:rPr>
                <a:t>A</a:t>
              </a:r>
              <a:endParaRPr kumimoji="1" lang="zh-CN" altLang="en-US" sz="1000" b="1">
                <a:solidFill>
                  <a:srgbClr val="FFFFFF"/>
                </a:solidFill>
                <a:latin typeface="黑体" panose="02010609060101010101" charset="-122"/>
                <a:ea typeface="黑体" panose="02010609060101010101" charset="-122"/>
                <a:sym typeface="Arial" panose="020B0604020202020204" pitchFamily="34" charset="0"/>
              </a:endParaRPr>
            </a:p>
          </p:txBody>
        </p:sp>
        <p:sp>
          <p:nvSpPr>
            <p:cNvPr id="16" name="TextBox 16"/>
            <p:cNvSpPr>
              <a:spLocks noChangeArrowheads="1"/>
            </p:cNvSpPr>
            <p:nvPr/>
          </p:nvSpPr>
          <p:spPr bwMode="auto">
            <a:xfrm>
              <a:off x="619125" y="850900"/>
              <a:ext cx="564058" cy="245099"/>
            </a:xfrm>
            <a:prstGeom prst="rect">
              <a:avLst/>
            </a:prstGeom>
            <a:noFill/>
            <a:ln w="9525">
              <a:noFill/>
              <a:miter lim="800000"/>
            </a:ln>
          </p:spPr>
          <p:txBody>
            <a:bodyPr wrap="none">
              <a:spAutoFit/>
            </a:bodyPr>
            <a:lstStyle/>
            <a:p>
              <a:r>
                <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rPr>
                <a:t>担保圈</a:t>
              </a:r>
              <a:endPar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endParaRPr>
            </a:p>
          </p:txBody>
        </p:sp>
        <p:sp>
          <p:nvSpPr>
            <p:cNvPr id="17" name="TextBox 17"/>
            <p:cNvSpPr>
              <a:spLocks noChangeArrowheads="1"/>
            </p:cNvSpPr>
            <p:nvPr/>
          </p:nvSpPr>
          <p:spPr bwMode="auto">
            <a:xfrm>
              <a:off x="682625" y="2049463"/>
              <a:ext cx="564058" cy="245099"/>
            </a:xfrm>
            <a:prstGeom prst="rect">
              <a:avLst/>
            </a:prstGeom>
            <a:noFill/>
            <a:ln w="9525">
              <a:noFill/>
              <a:miter lim="800000"/>
            </a:ln>
          </p:spPr>
          <p:txBody>
            <a:bodyPr wrap="none">
              <a:spAutoFit/>
            </a:bodyPr>
            <a:lstStyle/>
            <a:p>
              <a:r>
                <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rPr>
                <a:t>供应商</a:t>
              </a:r>
              <a:endPar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endParaRPr>
            </a:p>
          </p:txBody>
        </p:sp>
        <p:sp>
          <p:nvSpPr>
            <p:cNvPr id="18" name="TextBox 18"/>
            <p:cNvSpPr>
              <a:spLocks noChangeArrowheads="1"/>
            </p:cNvSpPr>
            <p:nvPr/>
          </p:nvSpPr>
          <p:spPr bwMode="auto">
            <a:xfrm>
              <a:off x="1320800" y="2487613"/>
              <a:ext cx="564058" cy="245099"/>
            </a:xfrm>
            <a:prstGeom prst="rect">
              <a:avLst/>
            </a:prstGeom>
            <a:noFill/>
            <a:ln w="9525">
              <a:noFill/>
              <a:miter lim="800000"/>
            </a:ln>
          </p:spPr>
          <p:txBody>
            <a:bodyPr wrap="none">
              <a:spAutoFit/>
            </a:bodyPr>
            <a:lstStyle/>
            <a:p>
              <a:r>
                <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rPr>
                <a:t>投资人</a:t>
              </a:r>
              <a:endPar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endParaRPr>
            </a:p>
          </p:txBody>
        </p:sp>
        <p:sp>
          <p:nvSpPr>
            <p:cNvPr id="19" name="圆角矩形 19"/>
            <p:cNvSpPr>
              <a:spLocks noChangeArrowheads="1"/>
            </p:cNvSpPr>
            <p:nvPr/>
          </p:nvSpPr>
          <p:spPr bwMode="auto">
            <a:xfrm>
              <a:off x="2935288" y="2925763"/>
              <a:ext cx="661987" cy="217487"/>
            </a:xfrm>
            <a:prstGeom prst="roundRect">
              <a:avLst>
                <a:gd name="adj" fmla="val 16667"/>
              </a:avLst>
            </a:prstGeom>
            <a:solidFill>
              <a:srgbClr val="FFC000"/>
            </a:solidFill>
            <a:ln w="9525">
              <a:noFill/>
              <a:round/>
            </a:ln>
          </p:spPr>
          <p:txBody>
            <a:bodyPr lIns="0" tIns="0" rIns="0" bIns="0" anchor="ctr"/>
            <a:lstStyle/>
            <a:p>
              <a:pPr algn="ctr"/>
              <a:r>
                <a:rPr kumimoji="1" lang="zh-CN" altLang="en-US" sz="1000" b="1">
                  <a:solidFill>
                    <a:srgbClr val="FFFFFF"/>
                  </a:solidFill>
                  <a:latin typeface="黑体" panose="02010609060101010101" charset="-122"/>
                  <a:ea typeface="黑体" panose="02010609060101010101" charset="-122"/>
                  <a:sym typeface="Arial" panose="020B0604020202020204" pitchFamily="34" charset="0"/>
                </a:rPr>
                <a:t>企业</a:t>
              </a:r>
              <a:r>
                <a:rPr kumimoji="1" lang="en-US" altLang="zh-CN" sz="1000" b="1">
                  <a:solidFill>
                    <a:srgbClr val="FFFFFF"/>
                  </a:solidFill>
                  <a:latin typeface="黑体" panose="02010609060101010101" charset="-122"/>
                  <a:ea typeface="黑体" panose="02010609060101010101" charset="-122"/>
                  <a:sym typeface="Arial" panose="020B0604020202020204" pitchFamily="34" charset="0"/>
                </a:rPr>
                <a:t>D</a:t>
              </a:r>
              <a:endParaRPr kumimoji="1" lang="zh-CN" altLang="en-US" sz="1000" b="1">
                <a:solidFill>
                  <a:srgbClr val="FFFFFF"/>
                </a:solidFill>
                <a:latin typeface="黑体" panose="02010609060101010101" charset="-122"/>
                <a:ea typeface="黑体" panose="02010609060101010101" charset="-122"/>
                <a:sym typeface="Arial" panose="020B0604020202020204" pitchFamily="34" charset="0"/>
              </a:endParaRPr>
            </a:p>
          </p:txBody>
        </p:sp>
        <p:sp>
          <p:nvSpPr>
            <p:cNvPr id="20" name="椭圆 20"/>
            <p:cNvSpPr>
              <a:spLocks noChangeArrowheads="1"/>
            </p:cNvSpPr>
            <p:nvPr/>
          </p:nvSpPr>
          <p:spPr bwMode="auto">
            <a:xfrm>
              <a:off x="2890838" y="2203450"/>
              <a:ext cx="747712" cy="269875"/>
            </a:xfrm>
            <a:prstGeom prst="ellipse">
              <a:avLst/>
            </a:prstGeom>
            <a:solidFill>
              <a:srgbClr val="FFC000"/>
            </a:solidFill>
            <a:ln w="9525">
              <a:noFill/>
              <a:round/>
            </a:ln>
          </p:spPr>
          <p:txBody>
            <a:bodyPr lIns="0" tIns="0" rIns="0" bIns="0" anchor="ctr"/>
            <a:lstStyle/>
            <a:p>
              <a:pPr algn="ctr"/>
              <a:r>
                <a:rPr kumimoji="1" lang="zh-CN" altLang="en-US" sz="1000" b="1">
                  <a:solidFill>
                    <a:srgbClr val="FFFFFF"/>
                  </a:solidFill>
                  <a:latin typeface="黑体" panose="02010609060101010101" charset="-122"/>
                  <a:ea typeface="黑体" panose="02010609060101010101" charset="-122"/>
                  <a:sym typeface="Arial" panose="020B0604020202020204" pitchFamily="34" charset="0"/>
                </a:rPr>
                <a:t>自然人</a:t>
              </a:r>
              <a:r>
                <a:rPr kumimoji="1" lang="en-US" altLang="zh-CN" sz="1000" b="1">
                  <a:solidFill>
                    <a:srgbClr val="FFFFFF"/>
                  </a:solidFill>
                  <a:latin typeface="黑体" panose="02010609060101010101" charset="-122"/>
                  <a:ea typeface="黑体" panose="02010609060101010101" charset="-122"/>
                  <a:sym typeface="Arial" panose="020B0604020202020204" pitchFamily="34" charset="0"/>
                </a:rPr>
                <a:t>F</a:t>
              </a:r>
              <a:endParaRPr kumimoji="1" lang="zh-CN" altLang="en-US" sz="1000">
                <a:latin typeface="黑体" panose="02010609060101010101" charset="-122"/>
                <a:ea typeface="黑体" panose="02010609060101010101" charset="-122"/>
              </a:endParaRPr>
            </a:p>
          </p:txBody>
        </p:sp>
        <p:sp>
          <p:nvSpPr>
            <p:cNvPr id="21" name="椭圆 23"/>
            <p:cNvSpPr>
              <a:spLocks noChangeArrowheads="1"/>
            </p:cNvSpPr>
            <p:nvPr/>
          </p:nvSpPr>
          <p:spPr bwMode="auto">
            <a:xfrm>
              <a:off x="1789113" y="2903538"/>
              <a:ext cx="747712" cy="271462"/>
            </a:xfrm>
            <a:prstGeom prst="ellipse">
              <a:avLst/>
            </a:prstGeom>
            <a:solidFill>
              <a:srgbClr val="FFC000"/>
            </a:solidFill>
            <a:ln w="9525">
              <a:noFill/>
              <a:round/>
            </a:ln>
          </p:spPr>
          <p:txBody>
            <a:bodyPr lIns="0" tIns="0" rIns="0" bIns="0" anchor="ctr"/>
            <a:lstStyle/>
            <a:p>
              <a:pPr algn="ctr"/>
              <a:r>
                <a:rPr kumimoji="1" lang="zh-CN" altLang="en-US" sz="1000" b="1">
                  <a:solidFill>
                    <a:srgbClr val="FFFFFF"/>
                  </a:solidFill>
                  <a:latin typeface="黑体" panose="02010609060101010101" charset="-122"/>
                  <a:ea typeface="黑体" panose="02010609060101010101" charset="-122"/>
                  <a:sym typeface="Arial" panose="020B0604020202020204" pitchFamily="34" charset="0"/>
                </a:rPr>
                <a:t>个体户</a:t>
              </a:r>
              <a:r>
                <a:rPr kumimoji="1" lang="en-US" altLang="zh-CN" sz="1000" b="1">
                  <a:solidFill>
                    <a:srgbClr val="FFFFFF"/>
                  </a:solidFill>
                  <a:latin typeface="黑体" panose="02010609060101010101" charset="-122"/>
                  <a:ea typeface="黑体" panose="02010609060101010101" charset="-122"/>
                  <a:sym typeface="Arial" panose="020B0604020202020204" pitchFamily="34" charset="0"/>
                </a:rPr>
                <a:t>G</a:t>
              </a:r>
              <a:endParaRPr kumimoji="1" lang="en-US" altLang="zh-CN" sz="1000" b="1">
                <a:solidFill>
                  <a:srgbClr val="FFFFFF"/>
                </a:solidFill>
                <a:latin typeface="黑体" panose="02010609060101010101" charset="-122"/>
                <a:ea typeface="黑体" panose="02010609060101010101" charset="-122"/>
                <a:sym typeface="Arial" panose="020B0604020202020204" pitchFamily="34" charset="0"/>
              </a:endParaRPr>
            </a:p>
          </p:txBody>
        </p:sp>
        <p:sp>
          <p:nvSpPr>
            <p:cNvPr id="22" name="TextBox 25"/>
            <p:cNvSpPr>
              <a:spLocks noChangeArrowheads="1"/>
            </p:cNvSpPr>
            <p:nvPr/>
          </p:nvSpPr>
          <p:spPr bwMode="auto">
            <a:xfrm>
              <a:off x="2503488" y="2044700"/>
              <a:ext cx="437018" cy="245099"/>
            </a:xfrm>
            <a:prstGeom prst="rect">
              <a:avLst/>
            </a:prstGeom>
            <a:noFill/>
            <a:ln w="9525">
              <a:noFill/>
              <a:miter lim="800000"/>
            </a:ln>
          </p:spPr>
          <p:txBody>
            <a:bodyPr wrap="none">
              <a:spAutoFit/>
            </a:bodyPr>
            <a:lstStyle/>
            <a:p>
              <a:r>
                <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rPr>
                <a:t>配偶</a:t>
              </a:r>
              <a:endPar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endParaRPr>
            </a:p>
          </p:txBody>
        </p:sp>
        <p:sp>
          <p:nvSpPr>
            <p:cNvPr id="23" name="TextBox 26"/>
            <p:cNvSpPr>
              <a:spLocks noChangeArrowheads="1"/>
            </p:cNvSpPr>
            <p:nvPr/>
          </p:nvSpPr>
          <p:spPr bwMode="auto">
            <a:xfrm>
              <a:off x="2139950" y="2555875"/>
              <a:ext cx="437018" cy="245099"/>
            </a:xfrm>
            <a:prstGeom prst="rect">
              <a:avLst/>
            </a:prstGeom>
            <a:noFill/>
            <a:ln w="9525">
              <a:noFill/>
              <a:miter lim="800000"/>
            </a:ln>
          </p:spPr>
          <p:txBody>
            <a:bodyPr wrap="none">
              <a:spAutoFit/>
            </a:bodyPr>
            <a:lstStyle/>
            <a:p>
              <a:r>
                <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rPr>
                <a:t>亲属</a:t>
              </a:r>
              <a:endParaRPr kumimoji="1" lang="zh-CN" altLang="en-US" sz="1000">
                <a:solidFill>
                  <a:schemeClr val="tx2"/>
                </a:solidFill>
                <a:latin typeface="微软雅黑" panose="020B0503020204020204" pitchFamily="34" charset="-122"/>
                <a:ea typeface="微软雅黑" panose="020B0503020204020204" pitchFamily="34" charset="-122"/>
                <a:sym typeface="Kozuka Gothic Pr6N L" pitchFamily="34" charset="-128"/>
              </a:endParaRPr>
            </a:p>
          </p:txBody>
        </p:sp>
        <p:sp>
          <p:nvSpPr>
            <p:cNvPr id="24" name="流程图: 多文档 29"/>
            <p:cNvSpPr>
              <a:spLocks noChangeArrowheads="1"/>
            </p:cNvSpPr>
            <p:nvPr/>
          </p:nvSpPr>
          <p:spPr bwMode="auto">
            <a:xfrm>
              <a:off x="2341562" y="1643063"/>
              <a:ext cx="619125" cy="307975"/>
            </a:xfrm>
            <a:prstGeom prst="flowChartMultidocument">
              <a:avLst/>
            </a:prstGeom>
            <a:solidFill>
              <a:srgbClr val="F79646"/>
            </a:solidFill>
            <a:ln w="3175" cmpd="sng">
              <a:solidFill>
                <a:schemeClr val="tx1">
                  <a:lumMod val="75000"/>
                  <a:lumOff val="25000"/>
                </a:schemeClr>
              </a:solidFill>
              <a:miter lim="800000"/>
            </a:ln>
          </p:spPr>
          <p:txBody>
            <a:bodyPr lIns="0" tIns="0" rIns="0" bIns="0" anchor="ctr"/>
            <a:lstStyle/>
            <a:p>
              <a:pPr algn="ctr">
                <a:defRPr/>
              </a:pPr>
              <a:r>
                <a:rPr lang="zh-CN" altLang="en-US" sz="1000" b="1" dirty="0">
                  <a:solidFill>
                    <a:schemeClr val="bg1"/>
                  </a:solidFill>
                  <a:latin typeface="黑体" panose="02010609060101010101" charset="-122"/>
                  <a:ea typeface="黑体" panose="02010609060101010101" charset="-122"/>
                  <a:sym typeface="Arial" panose="020B0604020202020204" pitchFamily="34" charset="0"/>
                </a:rPr>
                <a:t>财报</a:t>
              </a:r>
              <a:endParaRPr lang="zh-CN" altLang="en-US" sz="1000" b="1" dirty="0">
                <a:solidFill>
                  <a:schemeClr val="bg1"/>
                </a:solidFill>
                <a:latin typeface="黑体" panose="02010609060101010101" charset="-122"/>
                <a:ea typeface="黑体" panose="02010609060101010101" charset="-122"/>
                <a:sym typeface="Arial" panose="020B0604020202020204" pitchFamily="34" charset="0"/>
              </a:endParaRPr>
            </a:p>
          </p:txBody>
        </p:sp>
        <p:grpSp>
          <p:nvGrpSpPr>
            <p:cNvPr id="5" name="组合 56"/>
            <p:cNvGrpSpPr/>
            <p:nvPr/>
          </p:nvGrpSpPr>
          <p:grpSpPr bwMode="auto">
            <a:xfrm>
              <a:off x="442911" y="1063624"/>
              <a:ext cx="2162167" cy="1541463"/>
              <a:chOff x="442584" y="1063122"/>
              <a:chExt cx="2162830" cy="1542293"/>
            </a:xfrm>
          </p:grpSpPr>
          <p:sp>
            <p:nvSpPr>
              <p:cNvPr id="34" name="下箭头 61"/>
              <p:cNvSpPr>
                <a:spLocks noChangeArrowheads="1"/>
              </p:cNvSpPr>
              <p:nvPr/>
            </p:nvSpPr>
            <p:spPr bwMode="auto">
              <a:xfrm>
                <a:off x="2501032" y="1064712"/>
                <a:ext cx="104382" cy="152399"/>
              </a:xfrm>
              <a:prstGeom prst="downArrow">
                <a:avLst>
                  <a:gd name="adj1" fmla="val 50000"/>
                  <a:gd name="adj2" fmla="val 50147"/>
                </a:avLst>
              </a:prstGeom>
              <a:solidFill>
                <a:srgbClr val="34BDE8"/>
              </a:solidFill>
              <a:ln w="9525">
                <a:noFill/>
                <a:miter lim="800000"/>
              </a:ln>
            </p:spPr>
            <p:txBody>
              <a:bodyPr/>
              <a:lstStyle/>
              <a:p>
                <a:endParaRPr kumimoji="1" lang="zh-CN" altLang="en-US"/>
              </a:p>
            </p:txBody>
          </p:sp>
          <p:grpSp>
            <p:nvGrpSpPr>
              <p:cNvPr id="25" name="组合 46"/>
              <p:cNvGrpSpPr/>
              <p:nvPr/>
            </p:nvGrpSpPr>
            <p:grpSpPr>
              <a:xfrm>
                <a:off x="442584" y="1063122"/>
                <a:ext cx="2118989" cy="1542293"/>
                <a:chOff x="423795" y="1019281"/>
                <a:chExt cx="2118989" cy="1542293"/>
              </a:xfrm>
              <a:solidFill>
                <a:srgbClr val="34BDE8"/>
              </a:solidFill>
            </p:grpSpPr>
            <p:sp>
              <p:nvSpPr>
                <p:cNvPr id="36" name="长方形 761"/>
                <p:cNvSpPr>
                  <a:spLocks noChangeArrowheads="1"/>
                </p:cNvSpPr>
                <p:nvPr/>
              </p:nvSpPr>
              <p:spPr bwMode="auto">
                <a:xfrm rot="5400000" flipH="1">
                  <a:off x="-279855" y="1780887"/>
                  <a:ext cx="1453019" cy="45719"/>
                </a:xfrm>
                <a:prstGeom prst="rect">
                  <a:avLst/>
                </a:prstGeom>
                <a:solidFill>
                  <a:srgbClr val="4F81BD"/>
                </a:solidFill>
                <a:ln w="9525">
                  <a:noFill/>
                  <a:miter lim="800000"/>
                </a:ln>
              </p:spPr>
              <p:txBody>
                <a:bodyPr lIns="90153" tIns="46981" rIns="90153" bIns="46981" anchor="ctr"/>
                <a:lstStyle/>
                <a:p>
                  <a:pPr>
                    <a:defRPr/>
                  </a:pPr>
                  <a:endParaRPr lang="zh-CN" altLang="zh-CN"/>
                </a:p>
              </p:txBody>
            </p:sp>
            <p:sp>
              <p:nvSpPr>
                <p:cNvPr id="37" name="长方形 761"/>
                <p:cNvSpPr>
                  <a:spLocks noChangeArrowheads="1"/>
                </p:cNvSpPr>
                <p:nvPr/>
              </p:nvSpPr>
              <p:spPr bwMode="auto">
                <a:xfrm rot="10800000" flipH="1">
                  <a:off x="423795" y="1019281"/>
                  <a:ext cx="2118989" cy="57956"/>
                </a:xfrm>
                <a:prstGeom prst="rect">
                  <a:avLst/>
                </a:prstGeom>
                <a:solidFill>
                  <a:srgbClr val="4F81BD"/>
                </a:solidFill>
                <a:ln w="9525">
                  <a:noFill/>
                  <a:miter lim="800000"/>
                </a:ln>
              </p:spPr>
              <p:txBody>
                <a:bodyPr lIns="90153" tIns="46981" rIns="90153" bIns="46981" anchor="ctr"/>
                <a:lstStyle/>
                <a:p>
                  <a:pPr>
                    <a:defRPr/>
                  </a:pPr>
                  <a:endParaRPr lang="zh-CN" altLang="zh-CN"/>
                </a:p>
              </p:txBody>
            </p:sp>
            <p:sp>
              <p:nvSpPr>
                <p:cNvPr id="38" name="下箭头 61"/>
                <p:cNvSpPr>
                  <a:spLocks noChangeArrowheads="1"/>
                </p:cNvSpPr>
                <p:nvPr/>
              </p:nvSpPr>
              <p:spPr bwMode="auto">
                <a:xfrm rot="16200000">
                  <a:off x="472859" y="2408130"/>
                  <a:ext cx="118996" cy="187892"/>
                </a:xfrm>
                <a:prstGeom prst="downArrow">
                  <a:avLst>
                    <a:gd name="adj1" fmla="val 50000"/>
                    <a:gd name="adj2" fmla="val 50146"/>
                  </a:avLst>
                </a:prstGeom>
                <a:solidFill>
                  <a:srgbClr val="4F81BD"/>
                </a:solidFill>
                <a:ln w="9525" algn="ctr">
                  <a:noFill/>
                  <a:round/>
                </a:ln>
              </p:spPr>
              <p:txBody>
                <a:bodyPr/>
                <a:lstStyle/>
                <a:p>
                  <a:pPr>
                    <a:defRPr/>
                  </a:pPr>
                  <a:endParaRPr lang="zh-CN" altLang="en-US"/>
                </a:p>
              </p:txBody>
            </p:sp>
          </p:grpSp>
        </p:grpSp>
        <p:sp>
          <p:nvSpPr>
            <p:cNvPr id="26" name="下箭头 61"/>
            <p:cNvSpPr>
              <a:spLocks noChangeArrowheads="1"/>
            </p:cNvSpPr>
            <p:nvPr/>
          </p:nvSpPr>
          <p:spPr bwMode="auto">
            <a:xfrm>
              <a:off x="3187700" y="2473325"/>
              <a:ext cx="120650" cy="403225"/>
            </a:xfrm>
            <a:prstGeom prst="downArrow">
              <a:avLst>
                <a:gd name="adj1" fmla="val 50000"/>
                <a:gd name="adj2" fmla="val 50364"/>
              </a:avLst>
            </a:prstGeom>
            <a:solidFill>
              <a:srgbClr val="4F81BD"/>
            </a:solidFill>
            <a:ln w="9525">
              <a:noFill/>
              <a:miter lim="800000"/>
            </a:ln>
          </p:spPr>
          <p:txBody>
            <a:bodyPr/>
            <a:lstStyle/>
            <a:p>
              <a:endParaRPr kumimoji="1" lang="zh-CN" altLang="en-US"/>
            </a:p>
          </p:txBody>
        </p:sp>
        <p:grpSp>
          <p:nvGrpSpPr>
            <p:cNvPr id="27" name="组合 54"/>
            <p:cNvGrpSpPr/>
            <p:nvPr/>
          </p:nvGrpSpPr>
          <p:grpSpPr>
            <a:xfrm>
              <a:off x="2576132" y="2285466"/>
              <a:ext cx="300718" cy="132057"/>
              <a:chOff x="3916417" y="3068343"/>
              <a:chExt cx="329242" cy="144583"/>
            </a:xfrm>
            <a:solidFill>
              <a:srgbClr val="34BDE8"/>
            </a:solidFill>
          </p:grpSpPr>
          <p:sp>
            <p:nvSpPr>
              <p:cNvPr id="32" name="上箭头 107"/>
              <p:cNvSpPr>
                <a:spLocks noChangeArrowheads="1"/>
              </p:cNvSpPr>
              <p:nvPr/>
            </p:nvSpPr>
            <p:spPr bwMode="auto">
              <a:xfrm rot="5400000">
                <a:off x="4076623" y="3043891"/>
                <a:ext cx="144581" cy="193490"/>
              </a:xfrm>
              <a:prstGeom prst="upArrow">
                <a:avLst>
                  <a:gd name="adj1" fmla="val 50000"/>
                  <a:gd name="adj2" fmla="val 49789"/>
                </a:avLst>
              </a:prstGeom>
              <a:solidFill>
                <a:srgbClr val="4F81BD"/>
              </a:solidFill>
              <a:ln w="9525" algn="ctr">
                <a:noFill/>
                <a:round/>
              </a:ln>
            </p:spPr>
            <p:txBody>
              <a:bodyPr/>
              <a:lstStyle/>
              <a:p>
                <a:pPr>
                  <a:defRPr/>
                </a:pPr>
                <a:endParaRPr lang="zh-CN" altLang="en-US">
                  <a:sym typeface="Calibri" panose="020F0502020204030204" pitchFamily="34" charset="0"/>
                </a:endParaRPr>
              </a:p>
            </p:txBody>
          </p:sp>
          <p:sp>
            <p:nvSpPr>
              <p:cNvPr id="33" name="上箭头 107"/>
              <p:cNvSpPr>
                <a:spLocks noChangeArrowheads="1"/>
              </p:cNvSpPr>
              <p:nvPr/>
            </p:nvSpPr>
            <p:spPr bwMode="auto">
              <a:xfrm rot="16200000">
                <a:off x="3963056" y="3021704"/>
                <a:ext cx="144581" cy="237860"/>
              </a:xfrm>
              <a:prstGeom prst="upArrow">
                <a:avLst>
                  <a:gd name="adj1" fmla="val 50000"/>
                  <a:gd name="adj2" fmla="val 49789"/>
                </a:avLst>
              </a:prstGeom>
              <a:solidFill>
                <a:srgbClr val="4F81BD"/>
              </a:solidFill>
              <a:ln w="9525" algn="ctr">
                <a:noFill/>
                <a:round/>
              </a:ln>
            </p:spPr>
            <p:txBody>
              <a:bodyPr/>
              <a:lstStyle/>
              <a:p>
                <a:pPr>
                  <a:defRPr/>
                </a:pPr>
                <a:endParaRPr lang="zh-CN" altLang="en-US">
                  <a:sym typeface="Calibri" panose="020F0502020204030204" pitchFamily="34" charset="0"/>
                </a:endParaRPr>
              </a:p>
            </p:txBody>
          </p:sp>
        </p:grpSp>
        <p:sp>
          <p:nvSpPr>
            <p:cNvPr id="28" name="下箭头 61"/>
            <p:cNvSpPr>
              <a:spLocks noChangeArrowheads="1"/>
            </p:cNvSpPr>
            <p:nvPr/>
          </p:nvSpPr>
          <p:spPr bwMode="auto">
            <a:xfrm>
              <a:off x="2570162" y="1477963"/>
              <a:ext cx="115888" cy="144462"/>
            </a:xfrm>
            <a:prstGeom prst="downArrow">
              <a:avLst>
                <a:gd name="adj1" fmla="val 50000"/>
                <a:gd name="adj2" fmla="val 50146"/>
              </a:avLst>
            </a:prstGeom>
            <a:solidFill>
              <a:schemeClr val="accent1">
                <a:lumMod val="20000"/>
                <a:lumOff val="80000"/>
              </a:schemeClr>
            </a:solidFill>
            <a:ln w="9525" algn="ctr">
              <a:noFill/>
              <a:round/>
            </a:ln>
          </p:spPr>
          <p:txBody>
            <a:bodyPr/>
            <a:lstStyle/>
            <a:p>
              <a:pPr>
                <a:defRPr/>
              </a:pPr>
              <a:endParaRPr lang="zh-CN" altLang="en-US"/>
            </a:p>
          </p:txBody>
        </p:sp>
        <p:grpSp>
          <p:nvGrpSpPr>
            <p:cNvPr id="29" name="组合 55"/>
            <p:cNvGrpSpPr/>
            <p:nvPr/>
          </p:nvGrpSpPr>
          <p:grpSpPr bwMode="auto">
            <a:xfrm>
              <a:off x="2111375" y="2486025"/>
              <a:ext cx="117475" cy="411163"/>
              <a:chOff x="2110635" y="2486415"/>
              <a:chExt cx="118999" cy="411272"/>
            </a:xfrm>
          </p:grpSpPr>
          <p:sp>
            <p:nvSpPr>
              <p:cNvPr id="30" name="下箭头 61"/>
              <p:cNvSpPr>
                <a:spLocks noChangeArrowheads="1"/>
              </p:cNvSpPr>
              <p:nvPr/>
            </p:nvSpPr>
            <p:spPr bwMode="auto">
              <a:xfrm rot="10800000">
                <a:off x="2110635" y="2486415"/>
                <a:ext cx="113825" cy="325677"/>
              </a:xfrm>
              <a:prstGeom prst="downArrow">
                <a:avLst>
                  <a:gd name="adj1" fmla="val 50000"/>
                  <a:gd name="adj2" fmla="val 50151"/>
                </a:avLst>
              </a:prstGeom>
              <a:solidFill>
                <a:srgbClr val="34BDE8"/>
              </a:solidFill>
              <a:ln w="9525">
                <a:noFill/>
                <a:miter lim="800000"/>
              </a:ln>
            </p:spPr>
            <p:txBody>
              <a:bodyPr/>
              <a:lstStyle/>
              <a:p>
                <a:endParaRPr kumimoji="1" lang="zh-CN" altLang="en-US"/>
              </a:p>
            </p:txBody>
          </p:sp>
          <p:sp>
            <p:nvSpPr>
              <p:cNvPr id="31" name="下箭头 61"/>
              <p:cNvSpPr>
                <a:spLocks noChangeArrowheads="1"/>
              </p:cNvSpPr>
              <p:nvPr/>
            </p:nvSpPr>
            <p:spPr bwMode="auto">
              <a:xfrm>
                <a:off x="2110636" y="2549047"/>
                <a:ext cx="118998" cy="348640"/>
              </a:xfrm>
              <a:prstGeom prst="downArrow">
                <a:avLst>
                  <a:gd name="adj1" fmla="val 50000"/>
                  <a:gd name="adj2" fmla="val 50146"/>
                </a:avLst>
              </a:prstGeom>
              <a:solidFill>
                <a:srgbClr val="4F81BD"/>
              </a:solidFill>
              <a:ln w="9525">
                <a:noFill/>
                <a:miter lim="800000"/>
              </a:ln>
            </p:spPr>
            <p:txBody>
              <a:bodyPr/>
              <a:lstStyle/>
              <a:p>
                <a:endParaRPr kumimoji="1" lang="zh-CN" altLang="en-US"/>
              </a:p>
            </p:txBody>
          </p:sp>
        </p:grpSp>
      </p:grpSp>
      <p:sp>
        <p:nvSpPr>
          <p:cNvPr id="39" name="TextBox 38"/>
          <p:cNvSpPr txBox="1"/>
          <p:nvPr/>
        </p:nvSpPr>
        <p:spPr>
          <a:xfrm>
            <a:off x="621116" y="328396"/>
            <a:ext cx="7274909" cy="506730"/>
          </a:xfrm>
          <a:prstGeom prst="rect">
            <a:avLst/>
          </a:prstGeom>
          <a:noFill/>
        </p:spPr>
        <p:txBody>
          <a:bodyPr wrap="square" rtlCol="0">
            <a:spAutoFit/>
          </a:bodyPr>
          <a:lstStyle/>
          <a:p>
            <a:pPr>
              <a:lnSpc>
                <a:spcPct val="15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担保圈分析</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ache_-4d38cbcf0b06a7d9..jpg"/>
          <p:cNvPicPr>
            <a:picLocks noChangeAspect="1"/>
          </p:cNvPicPr>
          <p:nvPr/>
        </p:nvPicPr>
        <p:blipFill>
          <a:blip r:embed="rId1"/>
          <a:stretch>
            <a:fillRect/>
          </a:stretch>
        </p:blipFill>
        <p:spPr>
          <a:xfrm>
            <a:off x="912542" y="1701287"/>
            <a:ext cx="8497679" cy="4536993"/>
          </a:xfrm>
          <a:prstGeom prst="rect">
            <a:avLst/>
          </a:prstGeom>
        </p:spPr>
      </p:pic>
      <p:pic>
        <p:nvPicPr>
          <p:cNvPr id="5" name="图片 4" descr="Cache_-54e8172b069de9df..jpg"/>
          <p:cNvPicPr>
            <a:picLocks noChangeAspect="1"/>
          </p:cNvPicPr>
          <p:nvPr/>
        </p:nvPicPr>
        <p:blipFill>
          <a:blip r:embed="rId2"/>
          <a:stretch>
            <a:fillRect/>
          </a:stretch>
        </p:blipFill>
        <p:spPr>
          <a:xfrm>
            <a:off x="1664761" y="1184338"/>
            <a:ext cx="9204499" cy="4721718"/>
          </a:xfrm>
          <a:prstGeom prst="rect">
            <a:avLst/>
          </a:prstGeom>
        </p:spPr>
      </p:pic>
      <p:sp>
        <p:nvSpPr>
          <p:cNvPr id="6" name="TextBox 5"/>
          <p:cNvSpPr txBox="1"/>
          <p:nvPr/>
        </p:nvSpPr>
        <p:spPr>
          <a:xfrm>
            <a:off x="621116" y="328396"/>
            <a:ext cx="7274909" cy="506730"/>
          </a:xfrm>
          <a:prstGeom prst="rect">
            <a:avLst/>
          </a:prstGeom>
          <a:noFill/>
        </p:spPr>
        <p:txBody>
          <a:bodyPr wrap="square" rtlCol="0">
            <a:spAutoFit/>
          </a:bodyPr>
          <a:lstStyle/>
          <a:p>
            <a:pPr>
              <a:lnSpc>
                <a:spcPct val="15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风险实时画像</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48473" y="2673215"/>
            <a:ext cx="791941" cy="5039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848473" y="1989266"/>
            <a:ext cx="791941" cy="5039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752036" y="4797058"/>
            <a:ext cx="2159840" cy="3053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7752036" y="4203733"/>
            <a:ext cx="2159840" cy="3053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752036" y="3645143"/>
            <a:ext cx="2159840" cy="3053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621116" y="447766"/>
            <a:ext cx="6698950" cy="368300"/>
          </a:xfrm>
          <a:prstGeom prst="rect">
            <a:avLst/>
          </a:prstGeom>
          <a:noFill/>
        </p:spPr>
        <p:txBody>
          <a:bodyPr wrap="squar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风控模型体系</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39" name="组合 138"/>
          <p:cNvGrpSpPr/>
          <p:nvPr/>
        </p:nvGrpSpPr>
        <p:grpSpPr>
          <a:xfrm>
            <a:off x="2640414" y="1989266"/>
            <a:ext cx="3024483" cy="1151915"/>
            <a:chOff x="2350790" y="1629594"/>
            <a:chExt cx="3025043" cy="1152128"/>
          </a:xfrm>
        </p:grpSpPr>
        <p:pic>
          <p:nvPicPr>
            <p:cNvPr id="86" name="Picture 3"/>
            <p:cNvPicPr>
              <a:picLocks noChangeAspect="1" noChangeArrowheads="1"/>
            </p:cNvPicPr>
            <p:nvPr/>
          </p:nvPicPr>
          <p:blipFill>
            <a:blip r:embed="rId1" cstate="print"/>
            <a:srcRect/>
            <a:stretch>
              <a:fillRect/>
            </a:stretch>
          </p:blipFill>
          <p:spPr bwMode="auto">
            <a:xfrm>
              <a:off x="3358902" y="1629594"/>
              <a:ext cx="1656184" cy="1152128"/>
            </a:xfrm>
            <a:prstGeom prst="rect">
              <a:avLst/>
            </a:prstGeom>
            <a:noFill/>
            <a:ln w="9525">
              <a:noFill/>
              <a:miter lim="800000"/>
              <a:headEnd/>
              <a:tailEnd/>
            </a:ln>
          </p:spPr>
        </p:pic>
        <p:sp>
          <p:nvSpPr>
            <p:cNvPr id="87" name="TextBox 86"/>
            <p:cNvSpPr txBox="1"/>
            <p:nvPr/>
          </p:nvSpPr>
          <p:spPr>
            <a:xfrm>
              <a:off x="3574926" y="1681857"/>
              <a:ext cx="648072" cy="52206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信用模型 </a:t>
              </a:r>
              <a:endParaRPr lang="en-US" altLang="zh-CN" sz="1400" dirty="0" smtClean="0">
                <a:latin typeface="微软雅黑" panose="020B0503020204020204" pitchFamily="34" charset="-122"/>
                <a:ea typeface="微软雅黑" panose="020B0503020204020204" pitchFamily="34" charset="-122"/>
              </a:endParaRPr>
            </a:p>
          </p:txBody>
        </p:sp>
        <p:sp>
          <p:nvSpPr>
            <p:cNvPr id="88" name="TextBox 87"/>
            <p:cNvSpPr txBox="1"/>
            <p:nvPr/>
          </p:nvSpPr>
          <p:spPr>
            <a:xfrm>
              <a:off x="3574926" y="2257921"/>
              <a:ext cx="648072" cy="52206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欺诈</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模型</a:t>
              </a:r>
              <a:endParaRPr lang="zh-CN" altLang="en-US" sz="1400" dirty="0">
                <a:latin typeface="微软雅黑" panose="020B0503020204020204" pitchFamily="34" charset="-122"/>
                <a:ea typeface="微软雅黑" panose="020B0503020204020204" pitchFamily="34" charset="-122"/>
              </a:endParaRPr>
            </a:p>
          </p:txBody>
        </p:sp>
        <p:sp>
          <p:nvSpPr>
            <p:cNvPr id="108" name="TextBox 107"/>
            <p:cNvSpPr txBox="1"/>
            <p:nvPr/>
          </p:nvSpPr>
          <p:spPr>
            <a:xfrm>
              <a:off x="4367014" y="1681857"/>
              <a:ext cx="648072" cy="52206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信用</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规则</a:t>
              </a:r>
              <a:endParaRPr lang="en-US" altLang="zh-CN" sz="1400" dirty="0" smtClean="0">
                <a:latin typeface="微软雅黑" panose="020B0503020204020204" pitchFamily="34" charset="-122"/>
                <a:ea typeface="微软雅黑" panose="020B0503020204020204" pitchFamily="34" charset="-122"/>
              </a:endParaRPr>
            </a:p>
          </p:txBody>
        </p:sp>
        <p:sp>
          <p:nvSpPr>
            <p:cNvPr id="109" name="TextBox 108"/>
            <p:cNvSpPr txBox="1"/>
            <p:nvPr/>
          </p:nvSpPr>
          <p:spPr>
            <a:xfrm>
              <a:off x="4367014" y="2257921"/>
              <a:ext cx="648072" cy="52206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欺诈</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规则</a:t>
              </a:r>
              <a:endParaRPr lang="zh-CN" altLang="en-US" sz="1400" dirty="0">
                <a:latin typeface="微软雅黑" panose="020B0503020204020204" pitchFamily="34" charset="-122"/>
                <a:ea typeface="微软雅黑" panose="020B0503020204020204" pitchFamily="34" charset="-122"/>
              </a:endParaRPr>
            </a:p>
          </p:txBody>
        </p:sp>
        <p:sp>
          <p:nvSpPr>
            <p:cNvPr id="110" name="矩形 109"/>
            <p:cNvSpPr/>
            <p:nvPr/>
          </p:nvSpPr>
          <p:spPr>
            <a:xfrm>
              <a:off x="4078982" y="1773610"/>
              <a:ext cx="360747" cy="306762"/>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a:t>
              </a:r>
              <a:endParaRPr lang="zh-CN" altLang="en-US" sz="1400" dirty="0"/>
            </a:p>
          </p:txBody>
        </p:sp>
        <p:sp>
          <p:nvSpPr>
            <p:cNvPr id="111" name="矩形 110"/>
            <p:cNvSpPr/>
            <p:nvPr/>
          </p:nvSpPr>
          <p:spPr>
            <a:xfrm>
              <a:off x="4078982" y="2401937"/>
              <a:ext cx="360747" cy="306762"/>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a:t>
              </a:r>
              <a:endParaRPr lang="zh-CN" altLang="en-US" sz="1400" dirty="0"/>
            </a:p>
          </p:txBody>
        </p:sp>
        <p:sp>
          <p:nvSpPr>
            <p:cNvPr id="160" name="矩形 159"/>
            <p:cNvSpPr/>
            <p:nvPr/>
          </p:nvSpPr>
          <p:spPr>
            <a:xfrm>
              <a:off x="5015086" y="1773610"/>
              <a:ext cx="360747" cy="306762"/>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a:t>
              </a:r>
              <a:endParaRPr lang="zh-CN" altLang="en-US" sz="1400" dirty="0"/>
            </a:p>
          </p:txBody>
        </p:sp>
        <p:sp>
          <p:nvSpPr>
            <p:cNvPr id="161" name="矩形 160"/>
            <p:cNvSpPr/>
            <p:nvPr/>
          </p:nvSpPr>
          <p:spPr>
            <a:xfrm>
              <a:off x="5015086" y="2401937"/>
              <a:ext cx="360747" cy="306762"/>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a:t>
              </a:r>
              <a:endParaRPr lang="zh-CN" altLang="en-US" sz="1400" dirty="0"/>
            </a:p>
          </p:txBody>
        </p:sp>
        <p:sp>
          <p:nvSpPr>
            <p:cNvPr id="162" name="矩形 161"/>
            <p:cNvSpPr/>
            <p:nvPr/>
          </p:nvSpPr>
          <p:spPr>
            <a:xfrm>
              <a:off x="2350790" y="1773610"/>
              <a:ext cx="360747" cy="306762"/>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a:t>
              </a:r>
              <a:endParaRPr lang="zh-CN" altLang="en-US" sz="1400" dirty="0"/>
            </a:p>
          </p:txBody>
        </p:sp>
        <p:sp>
          <p:nvSpPr>
            <p:cNvPr id="163" name="矩形 162"/>
            <p:cNvSpPr/>
            <p:nvPr/>
          </p:nvSpPr>
          <p:spPr>
            <a:xfrm>
              <a:off x="2350790" y="2401937"/>
              <a:ext cx="360747" cy="306762"/>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a:t>
              </a:r>
              <a:endParaRPr lang="zh-CN" altLang="en-US" sz="1400" dirty="0"/>
            </a:p>
          </p:txBody>
        </p:sp>
      </p:grpSp>
      <p:grpSp>
        <p:nvGrpSpPr>
          <p:cNvPr id="125" name="组合 124"/>
          <p:cNvGrpSpPr/>
          <p:nvPr/>
        </p:nvGrpSpPr>
        <p:grpSpPr>
          <a:xfrm>
            <a:off x="6312142" y="1989266"/>
            <a:ext cx="3671728" cy="1151915"/>
            <a:chOff x="5879182" y="1629594"/>
            <a:chExt cx="3672408" cy="1152128"/>
          </a:xfrm>
        </p:grpSpPr>
        <p:pic>
          <p:nvPicPr>
            <p:cNvPr id="126" name="Picture 3"/>
            <p:cNvPicPr>
              <a:picLocks noChangeAspect="1" noChangeArrowheads="1"/>
            </p:cNvPicPr>
            <p:nvPr/>
          </p:nvPicPr>
          <p:blipFill>
            <a:blip r:embed="rId1" cstate="print"/>
            <a:srcRect/>
            <a:stretch>
              <a:fillRect/>
            </a:stretch>
          </p:blipFill>
          <p:spPr bwMode="auto">
            <a:xfrm>
              <a:off x="5879182" y="1629594"/>
              <a:ext cx="3672408" cy="1152128"/>
            </a:xfrm>
            <a:prstGeom prst="rect">
              <a:avLst/>
            </a:prstGeom>
            <a:noFill/>
            <a:ln w="9525">
              <a:noFill/>
              <a:miter lim="800000"/>
              <a:headEnd/>
              <a:tailEnd/>
            </a:ln>
          </p:spPr>
        </p:pic>
        <p:sp>
          <p:nvSpPr>
            <p:cNvPr id="127" name="TextBox 126"/>
            <p:cNvSpPr txBox="1"/>
            <p:nvPr/>
          </p:nvSpPr>
          <p:spPr>
            <a:xfrm>
              <a:off x="6023198" y="1681857"/>
              <a:ext cx="792088" cy="522067"/>
            </a:xfrm>
            <a:prstGeom prst="rect">
              <a:avLst/>
            </a:prstGeom>
            <a:noFill/>
          </p:spPr>
          <p:txBody>
            <a:bodyPr wrap="square" rtlCol="0">
              <a:spAutoFit/>
            </a:bodyPr>
            <a:lstStyle/>
            <a:p>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rPr>
                <a:t>授信评</a:t>
              </a:r>
              <a:endParaRPr lang="en-US" altLang="zh-CN"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rPr>
                <a:t>分决策</a:t>
              </a:r>
              <a:endParaRPr lang="en-US" altLang="zh-CN" sz="1400" dirty="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TextBox 127"/>
            <p:cNvSpPr txBox="1"/>
            <p:nvPr/>
          </p:nvSpPr>
          <p:spPr>
            <a:xfrm>
              <a:off x="6023198" y="2205658"/>
              <a:ext cx="1944216" cy="522067"/>
            </a:xfrm>
            <a:prstGeom prst="rect">
              <a:avLst/>
            </a:prstGeom>
            <a:noFill/>
          </p:spPr>
          <p:txBody>
            <a:bodyPr wrap="square" rtlCol="0">
              <a:spAutoFit/>
            </a:bodyPr>
            <a:lstStyle/>
            <a:p>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rPr>
                <a:t>欺诈</a:t>
              </a:r>
              <a:endParaRPr lang="en-US" altLang="zh-CN"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rPr>
                <a:t>决策</a:t>
              </a:r>
              <a:endParaRPr lang="en-US" altLang="zh-CN" sz="1400" dirty="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29" name="直接连接符 128"/>
            <p:cNvCxnSpPr/>
            <p:nvPr/>
          </p:nvCxnSpPr>
          <p:spPr>
            <a:xfrm>
              <a:off x="6739116" y="1917626"/>
              <a:ext cx="28803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6739116" y="2493690"/>
              <a:ext cx="28803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7027148" y="1917626"/>
              <a:ext cx="0" cy="57606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7027148" y="2061642"/>
              <a:ext cx="360747" cy="306762"/>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a:t>
              </a:r>
              <a:endParaRPr lang="zh-CN" altLang="en-US" sz="1400" dirty="0"/>
            </a:p>
          </p:txBody>
        </p:sp>
        <p:sp>
          <p:nvSpPr>
            <p:cNvPr id="133" name="TextBox 132"/>
            <p:cNvSpPr txBox="1"/>
            <p:nvPr/>
          </p:nvSpPr>
          <p:spPr>
            <a:xfrm>
              <a:off x="7247334" y="1827034"/>
              <a:ext cx="576064" cy="737372"/>
            </a:xfrm>
            <a:prstGeom prst="rect">
              <a:avLst/>
            </a:prstGeom>
            <a:noFill/>
          </p:spPr>
          <p:txBody>
            <a:bodyPr wrap="square" rtlCol="0">
              <a:spAutoFit/>
            </a:bodyPr>
            <a:lstStyle/>
            <a:p>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rPr>
                <a:t>决策</a:t>
              </a:r>
              <a:endParaRPr lang="en-US" altLang="zh-CN"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rPr>
                <a:t>方案</a:t>
              </a:r>
              <a:endParaRPr lang="en-US" altLang="zh-CN"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rPr>
                <a:t>制定</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4" name="矩形 133"/>
            <p:cNvSpPr/>
            <p:nvPr/>
          </p:nvSpPr>
          <p:spPr>
            <a:xfrm>
              <a:off x="7751390" y="2061642"/>
              <a:ext cx="360747" cy="306762"/>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a:t>
              </a:r>
              <a:endParaRPr lang="zh-CN" altLang="en-US" sz="1400" dirty="0"/>
            </a:p>
          </p:txBody>
        </p:sp>
        <p:sp>
          <p:nvSpPr>
            <p:cNvPr id="135" name="TextBox 134"/>
            <p:cNvSpPr txBox="1"/>
            <p:nvPr/>
          </p:nvSpPr>
          <p:spPr>
            <a:xfrm>
              <a:off x="7971576" y="1827034"/>
              <a:ext cx="576064" cy="737372"/>
            </a:xfrm>
            <a:prstGeom prst="rect">
              <a:avLst/>
            </a:prstGeom>
            <a:noFill/>
          </p:spPr>
          <p:txBody>
            <a:bodyPr wrap="square" rtlCol="0">
              <a:spAutoFit/>
            </a:bodyPr>
            <a:lstStyle/>
            <a:p>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rPr>
                <a:t>决策</a:t>
              </a:r>
              <a:endParaRPr lang="en-US" altLang="zh-CN"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rPr>
                <a:t>策略部署</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6" name="矩形 135"/>
            <p:cNvSpPr/>
            <p:nvPr/>
          </p:nvSpPr>
          <p:spPr>
            <a:xfrm>
              <a:off x="8471470" y="2061642"/>
              <a:ext cx="360747" cy="306762"/>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a:t>
              </a:r>
              <a:endParaRPr lang="zh-CN" altLang="en-US" sz="1400" dirty="0"/>
            </a:p>
          </p:txBody>
        </p:sp>
        <p:sp>
          <p:nvSpPr>
            <p:cNvPr id="137" name="TextBox 136"/>
            <p:cNvSpPr txBox="1"/>
            <p:nvPr/>
          </p:nvSpPr>
          <p:spPr>
            <a:xfrm>
              <a:off x="8691656" y="1827034"/>
              <a:ext cx="787926" cy="953312"/>
            </a:xfrm>
            <a:prstGeom prst="rect">
              <a:avLst/>
            </a:prstGeom>
            <a:noFill/>
          </p:spPr>
          <p:txBody>
            <a:bodyPr wrap="square" rtlCol="0">
              <a:spAutoFit/>
            </a:bodyPr>
            <a:lstStyle/>
            <a:p>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rPr>
                <a:t>业务系统调用和监测</a:t>
              </a:r>
              <a:endParaRPr lang="zh-CN" altLang="en-US" sz="1400" dirty="0" smtClean="0">
                <a:solidFill>
                  <a:schemeClr val="bg2">
                    <a:lumMod val="10000"/>
                  </a:schemeClr>
                </a:solidFill>
                <a:latin typeface="微软雅黑" panose="020B0503020204020204" pitchFamily="34" charset="-122"/>
                <a:ea typeface="微软雅黑" panose="020B0503020204020204" pitchFamily="34" charset="-122"/>
              </a:endParaRPr>
            </a:p>
            <a:p>
              <a:endParaRPr lang="zh-CN" altLang="en-US" sz="1400" dirty="0" smtClean="0">
                <a:solidFill>
                  <a:schemeClr val="bg2">
                    <a:lumMod val="1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3" name="矩形 142"/>
          <p:cNvSpPr/>
          <p:nvPr/>
        </p:nvSpPr>
        <p:spPr>
          <a:xfrm>
            <a:off x="1952786" y="1989266"/>
            <a:ext cx="538480" cy="1168400"/>
          </a:xfrm>
          <a:prstGeom prst="rect">
            <a:avLst/>
          </a:prstGeom>
        </p:spPr>
        <p:txBody>
          <a:bodyPr wrap="none">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模型</a:t>
            </a:r>
            <a:endParaRPr lang="en-US" altLang="zh-CN"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制定</a:t>
            </a:r>
            <a:endParaRPr lang="en-US" altLang="zh-CN"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en-US" altLang="zh-CN"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规则</a:t>
            </a:r>
            <a:endParaRPr lang="en-US" altLang="zh-CN"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定制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44" name="矩形 143"/>
          <p:cNvSpPr/>
          <p:nvPr/>
        </p:nvSpPr>
        <p:spPr>
          <a:xfrm>
            <a:off x="3000388" y="1989266"/>
            <a:ext cx="647952" cy="1151915"/>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模型规则配置</a:t>
            </a:r>
            <a:endParaRPr lang="zh-CN" altLang="en-US" sz="16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5" name="矩形 144"/>
          <p:cNvSpPr/>
          <p:nvPr/>
        </p:nvSpPr>
        <p:spPr>
          <a:xfrm>
            <a:off x="5664190" y="1989266"/>
            <a:ext cx="647952" cy="1151915"/>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决策流引擎处理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177" name="Picture 3"/>
          <p:cNvPicPr>
            <a:picLocks noChangeAspect="1" noChangeArrowheads="1"/>
          </p:cNvPicPr>
          <p:nvPr/>
        </p:nvPicPr>
        <p:blipFill>
          <a:blip r:embed="rId1" cstate="print"/>
          <a:srcRect/>
          <a:stretch>
            <a:fillRect/>
          </a:stretch>
        </p:blipFill>
        <p:spPr bwMode="auto">
          <a:xfrm>
            <a:off x="2208446" y="3880868"/>
            <a:ext cx="3311755" cy="287979"/>
          </a:xfrm>
          <a:prstGeom prst="rect">
            <a:avLst/>
          </a:prstGeom>
          <a:noFill/>
          <a:ln w="9525">
            <a:noFill/>
            <a:miter lim="800000"/>
            <a:headEnd/>
            <a:tailEnd/>
          </a:ln>
        </p:spPr>
      </p:pic>
      <p:sp>
        <p:nvSpPr>
          <p:cNvPr id="179" name="矩形 178"/>
          <p:cNvSpPr/>
          <p:nvPr/>
        </p:nvSpPr>
        <p:spPr>
          <a:xfrm>
            <a:off x="3222357" y="3861127"/>
            <a:ext cx="1249680" cy="306705"/>
          </a:xfrm>
          <a:prstGeom prst="rect">
            <a:avLst/>
          </a:prstGeom>
        </p:spPr>
        <p:txBody>
          <a:bodyPr wrap="none">
            <a:spAutoFit/>
          </a:bodyPr>
          <a:lstStyle/>
          <a:p>
            <a:pPr algn="ct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数据清洗平台</a:t>
            </a:r>
            <a:endParaRPr lang="zh-CN" altLang="en-US" sz="1400" dirty="0">
              <a:latin typeface="微软雅黑" panose="020B0503020204020204" pitchFamily="34" charset="-122"/>
              <a:ea typeface="微软雅黑" panose="020B0503020204020204" pitchFamily="34" charset="-122"/>
            </a:endParaRPr>
          </a:p>
        </p:txBody>
      </p:sp>
      <p:sp>
        <p:nvSpPr>
          <p:cNvPr id="180" name="矩形 179"/>
          <p:cNvSpPr/>
          <p:nvPr/>
        </p:nvSpPr>
        <p:spPr>
          <a:xfrm>
            <a:off x="1632489" y="3645143"/>
            <a:ext cx="4319680" cy="1511888"/>
          </a:xfrm>
          <a:prstGeom prst="rect">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2" name="组合 181"/>
          <p:cNvGrpSpPr/>
          <p:nvPr/>
        </p:nvGrpSpPr>
        <p:grpSpPr>
          <a:xfrm>
            <a:off x="1992462" y="4509079"/>
            <a:ext cx="2159840" cy="503963"/>
            <a:chOff x="1126654" y="5157986"/>
            <a:chExt cx="1465877" cy="504056"/>
          </a:xfrm>
        </p:grpSpPr>
        <p:pic>
          <p:nvPicPr>
            <p:cNvPr id="183" name="Picture 5"/>
            <p:cNvPicPr>
              <a:picLocks noChangeAspect="1" noChangeArrowheads="1"/>
            </p:cNvPicPr>
            <p:nvPr/>
          </p:nvPicPr>
          <p:blipFill>
            <a:blip r:embed="rId2" cstate="print"/>
            <a:srcRect/>
            <a:stretch>
              <a:fillRect/>
            </a:stretch>
          </p:blipFill>
          <p:spPr bwMode="auto">
            <a:xfrm>
              <a:off x="1126654" y="5157986"/>
              <a:ext cx="1368152" cy="504056"/>
            </a:xfrm>
            <a:prstGeom prst="rect">
              <a:avLst/>
            </a:prstGeom>
            <a:noFill/>
            <a:ln w="9525">
              <a:noFill/>
              <a:miter lim="800000"/>
              <a:headEnd/>
              <a:tailEnd/>
            </a:ln>
          </p:spPr>
        </p:pic>
        <p:sp>
          <p:nvSpPr>
            <p:cNvPr id="184" name="矩形 183"/>
            <p:cNvSpPr/>
            <p:nvPr/>
          </p:nvSpPr>
          <p:spPr>
            <a:xfrm>
              <a:off x="1512411" y="5282257"/>
              <a:ext cx="1080120" cy="306762"/>
            </a:xfrm>
            <a:prstGeom prst="rect">
              <a:avLst/>
            </a:prstGeom>
          </p:spPr>
          <p:txBody>
            <a:bodyPr wrap="square">
              <a:spAutoFit/>
            </a:bodyPr>
            <a:lstStyle/>
            <a:p>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数据接入</a:t>
              </a:r>
              <a:endParaRPr lang="zh-CN" altLang="en-US" sz="1400" dirty="0">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3864324" y="4509079"/>
            <a:ext cx="2015851" cy="503963"/>
            <a:chOff x="1224379" y="5157986"/>
            <a:chExt cx="1368152" cy="504056"/>
          </a:xfrm>
        </p:grpSpPr>
        <p:pic>
          <p:nvPicPr>
            <p:cNvPr id="186" name="Picture 5"/>
            <p:cNvPicPr>
              <a:picLocks noChangeAspect="1" noChangeArrowheads="1"/>
            </p:cNvPicPr>
            <p:nvPr/>
          </p:nvPicPr>
          <p:blipFill>
            <a:blip r:embed="rId2" cstate="print"/>
            <a:srcRect l="7143"/>
            <a:stretch>
              <a:fillRect/>
            </a:stretch>
          </p:blipFill>
          <p:spPr bwMode="auto">
            <a:xfrm>
              <a:off x="1224379" y="5157986"/>
              <a:ext cx="1270427" cy="504056"/>
            </a:xfrm>
            <a:prstGeom prst="rect">
              <a:avLst/>
            </a:prstGeom>
            <a:noFill/>
            <a:ln w="9525">
              <a:noFill/>
              <a:miter lim="800000"/>
              <a:headEnd/>
              <a:tailEnd/>
            </a:ln>
          </p:spPr>
        </p:pic>
        <p:sp>
          <p:nvSpPr>
            <p:cNvPr id="187" name="矩形 186"/>
            <p:cNvSpPr/>
            <p:nvPr/>
          </p:nvSpPr>
          <p:spPr>
            <a:xfrm>
              <a:off x="1512411" y="5282257"/>
              <a:ext cx="1080120" cy="306762"/>
            </a:xfrm>
            <a:prstGeom prst="rect">
              <a:avLst/>
            </a:prstGeom>
          </p:spPr>
          <p:txBody>
            <a:bodyPr wrap="square">
              <a:spAutoFit/>
            </a:bodyPr>
            <a:lstStyle/>
            <a:p>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数据接入</a:t>
              </a:r>
              <a:endParaRPr lang="zh-CN" altLang="en-US" sz="1400" dirty="0">
                <a:latin typeface="微软雅黑" panose="020B0503020204020204" pitchFamily="34" charset="-122"/>
                <a:ea typeface="微软雅黑" panose="020B0503020204020204" pitchFamily="34" charset="-122"/>
              </a:endParaRPr>
            </a:p>
          </p:txBody>
        </p:sp>
      </p:grpSp>
      <p:cxnSp>
        <p:nvCxnSpPr>
          <p:cNvPr id="189" name="直接箭头连接符 188"/>
          <p:cNvCxnSpPr/>
          <p:nvPr/>
        </p:nvCxnSpPr>
        <p:spPr>
          <a:xfrm flipV="1">
            <a:off x="3000388" y="4293095"/>
            <a:ext cx="0" cy="2159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flipV="1">
            <a:off x="4728260" y="4293095"/>
            <a:ext cx="0" cy="2159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p:nvPr/>
        </p:nvCxnSpPr>
        <p:spPr>
          <a:xfrm flipV="1">
            <a:off x="3000388" y="3501154"/>
            <a:ext cx="0" cy="2159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flipV="1">
            <a:off x="4728260" y="3501154"/>
            <a:ext cx="0" cy="2159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6"/>
          <p:cNvSpPr>
            <a:spLocks noChangeArrowheads="1"/>
          </p:cNvSpPr>
          <p:nvPr/>
        </p:nvSpPr>
        <p:spPr bwMode="auto">
          <a:xfrm>
            <a:off x="8112009" y="3573148"/>
            <a:ext cx="1549966"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决策流产品实</a:t>
            </a:r>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现</a:t>
            </a:r>
            <a:endPar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 name="文本框 46"/>
          <p:cNvSpPr>
            <a:spLocks noChangeArrowheads="1"/>
          </p:cNvSpPr>
          <p:nvPr/>
        </p:nvSpPr>
        <p:spPr bwMode="auto">
          <a:xfrm>
            <a:off x="8112009" y="4149106"/>
            <a:ext cx="1549966"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a:t>
            </a:r>
            <a:r>
              <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据清洗加</a:t>
            </a:r>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a:t>
            </a:r>
            <a:endPar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5" name="文本框 46"/>
          <p:cNvSpPr>
            <a:spLocks noChangeArrowheads="1"/>
          </p:cNvSpPr>
          <p:nvPr/>
        </p:nvSpPr>
        <p:spPr bwMode="auto">
          <a:xfrm>
            <a:off x="8458932" y="4707695"/>
            <a:ext cx="1812917"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数据接</a:t>
            </a:r>
            <a:r>
              <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入</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198" name="直接箭头连接符 197"/>
          <p:cNvCxnSpPr/>
          <p:nvPr/>
        </p:nvCxnSpPr>
        <p:spPr>
          <a:xfrm flipV="1">
            <a:off x="8831956" y="4581074"/>
            <a:ext cx="0" cy="2159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p:nvPr/>
        </p:nvCxnSpPr>
        <p:spPr>
          <a:xfrm flipV="1">
            <a:off x="8831956" y="4005116"/>
            <a:ext cx="0" cy="2159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8" name="Picture 2"/>
          <p:cNvPicPr>
            <a:picLocks noChangeAspect="1" noChangeArrowheads="1"/>
          </p:cNvPicPr>
          <p:nvPr/>
        </p:nvPicPr>
        <p:blipFill>
          <a:blip r:embed="rId1"/>
          <a:srcRect/>
          <a:stretch>
            <a:fillRect/>
          </a:stretch>
        </p:blipFill>
        <p:spPr bwMode="auto">
          <a:xfrm>
            <a:off x="552569" y="2175685"/>
            <a:ext cx="2951781" cy="2793594"/>
          </a:xfrm>
          <a:prstGeom prst="rect">
            <a:avLst/>
          </a:prstGeom>
          <a:noFill/>
          <a:ln w="9525">
            <a:noFill/>
            <a:miter lim="800000"/>
            <a:headEnd/>
            <a:tailEnd/>
          </a:ln>
          <a:effectLst/>
        </p:spPr>
      </p:pic>
      <p:pic>
        <p:nvPicPr>
          <p:cNvPr id="454662" name="Picture 6"/>
          <p:cNvPicPr>
            <a:picLocks noChangeAspect="1" noChangeArrowheads="1"/>
          </p:cNvPicPr>
          <p:nvPr/>
        </p:nvPicPr>
        <p:blipFill>
          <a:blip r:embed="rId2"/>
          <a:srcRect/>
          <a:stretch>
            <a:fillRect/>
          </a:stretch>
        </p:blipFill>
        <p:spPr bwMode="auto">
          <a:xfrm>
            <a:off x="4008313" y="1629292"/>
            <a:ext cx="7568400" cy="1943190"/>
          </a:xfrm>
          <a:prstGeom prst="rect">
            <a:avLst/>
          </a:prstGeom>
          <a:noFill/>
          <a:ln w="9525">
            <a:noFill/>
            <a:miter lim="800000"/>
            <a:headEnd/>
            <a:tailEnd/>
          </a:ln>
          <a:effectLst/>
        </p:spPr>
      </p:pic>
      <p:sp>
        <p:nvSpPr>
          <p:cNvPr id="6" name="TextBox 5"/>
          <p:cNvSpPr txBox="1"/>
          <p:nvPr/>
        </p:nvSpPr>
        <p:spPr>
          <a:xfrm>
            <a:off x="621117" y="447766"/>
            <a:ext cx="3891159"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风控模型设计及自学习</a:t>
            </a:r>
            <a:endParaRPr lang="en-US" altLang="zh-CN" dirty="0">
              <a:latin typeface="微软雅黑" panose="020B0503020204020204" pitchFamily="34" charset="-122"/>
              <a:ea typeface="微软雅黑" panose="020B0503020204020204" pitchFamily="34" charset="-122"/>
            </a:endParaRPr>
          </a:p>
        </p:txBody>
      </p:sp>
      <p:sp>
        <p:nvSpPr>
          <p:cNvPr id="7" name="矩形 6"/>
          <p:cNvSpPr/>
          <p:nvPr/>
        </p:nvSpPr>
        <p:spPr>
          <a:xfrm>
            <a:off x="6756854" y="3789132"/>
            <a:ext cx="2071318" cy="2856991"/>
          </a:xfrm>
          <a:prstGeom prst="rect">
            <a:avLst/>
          </a:prstGeom>
          <a:solidFill>
            <a:srgbClr val="0066CC"/>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smtClean="0"/>
              <a:t>授信模型</a:t>
            </a:r>
            <a:endParaRPr lang="en-US" altLang="zh-CN" b="1" dirty="0" smtClean="0"/>
          </a:p>
          <a:p>
            <a:pPr algn="ctr">
              <a:lnSpc>
                <a:spcPct val="150000"/>
              </a:lnSpc>
            </a:pPr>
            <a:r>
              <a:rPr lang="zh-CN" altLang="en-US" b="1" dirty="0" smtClean="0"/>
              <a:t>信贷风控模型</a:t>
            </a:r>
            <a:endParaRPr lang="en-US" altLang="zh-CN" b="1" dirty="0" smtClean="0"/>
          </a:p>
          <a:p>
            <a:pPr algn="ctr">
              <a:lnSpc>
                <a:spcPct val="150000"/>
              </a:lnSpc>
            </a:pPr>
            <a:r>
              <a:rPr lang="zh-CN" altLang="en-US" b="1" dirty="0" smtClean="0"/>
              <a:t>风险预警模型</a:t>
            </a:r>
            <a:endParaRPr lang="en-US" altLang="zh-CN" b="1" dirty="0" smtClean="0"/>
          </a:p>
          <a:p>
            <a:pPr algn="ctr">
              <a:lnSpc>
                <a:spcPct val="150000"/>
              </a:lnSpc>
            </a:pPr>
            <a:r>
              <a:rPr lang="zh-CN" altLang="en-US" b="1" dirty="0" smtClean="0"/>
              <a:t>风险识别模型</a:t>
            </a:r>
            <a:endParaRPr lang="en-US" altLang="zh-CN" b="1" dirty="0" smtClean="0"/>
          </a:p>
          <a:p>
            <a:pPr algn="ctr">
              <a:lnSpc>
                <a:spcPct val="150000"/>
              </a:lnSpc>
            </a:pPr>
            <a:r>
              <a:rPr lang="zh-CN" altLang="en-US" b="1" dirty="0" smtClean="0"/>
              <a:t>差异化定价</a:t>
            </a:r>
            <a:endParaRPr lang="en-US" altLang="zh-CN" b="1" dirty="0" smtClean="0"/>
          </a:p>
          <a:p>
            <a:pPr algn="ctr">
              <a:lnSpc>
                <a:spcPct val="150000"/>
              </a:lnSpc>
            </a:pPr>
            <a:r>
              <a:rPr lang="zh-CN" altLang="en-US" b="1" dirty="0" smtClean="0"/>
              <a:t>深度学习</a:t>
            </a:r>
            <a:endParaRPr lang="en-US" altLang="zh-CN" b="1" dirty="0" smtClean="0"/>
          </a:p>
          <a:p>
            <a:pPr algn="ctr"/>
            <a:endParaRPr lang="zh-CN" alt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588" y="1214422"/>
            <a:ext cx="10757696" cy="4929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a:spLocks noChangeArrowheads="1"/>
          </p:cNvSpPr>
          <p:nvPr/>
        </p:nvSpPr>
        <p:spPr bwMode="auto">
          <a:xfrm>
            <a:off x="3505747" y="1"/>
            <a:ext cx="5182187" cy="529219"/>
          </a:xfrm>
          <a:prstGeom prst="rect">
            <a:avLst/>
          </a:prstGeom>
          <a:solidFill>
            <a:srgbClr val="CC0000"/>
          </a:solidFill>
          <a:ln w="25400">
            <a:solidFill>
              <a:srgbClr val="CC0000"/>
            </a:solidFill>
            <a:miter lim="800000"/>
          </a:ln>
        </p:spPr>
        <p:txBody>
          <a:bodyPr lIns="95418" tIns="49725" rIns="95418" bIns="49725" anchor="ctr"/>
          <a:lstStyle/>
          <a:p>
            <a:pPr algn="ctr" eaLnBrk="1" hangingPunct="1">
              <a:buFont typeface="Arial" panose="020B0604020202020204" pitchFamily="34" charset="0"/>
              <a:buNone/>
            </a:pPr>
            <a:r>
              <a:rPr lang="zh-CN" altLang="en-US" sz="1900" b="1" dirty="0" smtClean="0">
                <a:solidFill>
                  <a:schemeClr val="bg1"/>
                </a:solidFill>
                <a:latin typeface="微软雅黑" panose="020B0503020204020204" pitchFamily="34" charset="-122"/>
                <a:ea typeface="微软雅黑" panose="020B0503020204020204" pitchFamily="34" charset="-122"/>
              </a:rPr>
              <a:t>系统架构</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1023902" y="1643050"/>
            <a:ext cx="10215634" cy="4223466"/>
          </a:xfrm>
          <a:prstGeom prst="rect">
            <a:avLst/>
          </a:prstGeom>
          <a:noFill/>
          <a:ln w="9525">
            <a:noFill/>
            <a:miter lim="800000"/>
            <a:headEnd/>
            <a:tailEnd/>
          </a:ln>
          <a:effectLst/>
        </p:spPr>
      </p:pic>
      <p:sp>
        <p:nvSpPr>
          <p:cNvPr id="3" name="矩形 2"/>
          <p:cNvSpPr>
            <a:spLocks noChangeArrowheads="1"/>
          </p:cNvSpPr>
          <p:nvPr/>
        </p:nvSpPr>
        <p:spPr bwMode="auto">
          <a:xfrm>
            <a:off x="3505747" y="1"/>
            <a:ext cx="5182187" cy="529219"/>
          </a:xfrm>
          <a:prstGeom prst="rect">
            <a:avLst/>
          </a:prstGeom>
          <a:solidFill>
            <a:srgbClr val="CC0000"/>
          </a:solidFill>
          <a:ln w="25400">
            <a:solidFill>
              <a:srgbClr val="CC0000"/>
            </a:solidFill>
            <a:miter lim="800000"/>
          </a:ln>
        </p:spPr>
        <p:txBody>
          <a:bodyPr lIns="95418" tIns="49725" rIns="95418" bIns="49725" anchor="ctr"/>
          <a:lstStyle/>
          <a:p>
            <a:pPr algn="ctr" eaLnBrk="1" hangingPunct="1">
              <a:buFont typeface="Arial" panose="020B0604020202020204" pitchFamily="34" charset="0"/>
              <a:buNone/>
            </a:pPr>
            <a:r>
              <a:rPr lang="zh-CN" altLang="en-US" sz="1900" b="1" dirty="0" smtClean="0">
                <a:solidFill>
                  <a:schemeClr val="bg1"/>
                </a:solidFill>
                <a:latin typeface="微软雅黑" panose="020B0503020204020204" pitchFamily="34" charset="-122"/>
                <a:ea typeface="微软雅黑" panose="020B0503020204020204" pitchFamily="34" charset="-122"/>
              </a:rPr>
              <a:t>解决方案中涉及大数据组件</a:t>
            </a:r>
            <a:r>
              <a:rPr lang="en-US" altLang="zh-CN" sz="1900" b="1" dirty="0" smtClean="0">
                <a:solidFill>
                  <a:schemeClr val="bg1"/>
                </a:solidFill>
                <a:latin typeface="微软雅黑" panose="020B0503020204020204" pitchFamily="34" charset="-122"/>
                <a:ea typeface="微软雅黑" panose="020B0503020204020204" pitchFamily="34" charset="-122"/>
              </a:rPr>
              <a:t>-</a:t>
            </a:r>
            <a:r>
              <a:rPr lang="zh-CN" altLang="en-US" sz="1900" b="1" dirty="0" smtClean="0">
                <a:solidFill>
                  <a:schemeClr val="bg1"/>
                </a:solidFill>
                <a:latin typeface="微软雅黑" panose="020B0503020204020204" pitchFamily="34" charset="-122"/>
                <a:ea typeface="微软雅黑" panose="020B0503020204020204" pitchFamily="34" charset="-122"/>
              </a:rPr>
              <a:t>融合数据处理</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内容占位符 2"/>
          <p:cNvSpPr>
            <a:spLocks noGrp="1" noChangeArrowheads="1"/>
          </p:cNvSpPr>
          <p:nvPr>
            <p:ph idx="4294967295"/>
          </p:nvPr>
        </p:nvSpPr>
        <p:spPr>
          <a:xfrm>
            <a:off x="609600" y="1295400"/>
            <a:ext cx="11074400" cy="1447800"/>
          </a:xfrm>
        </p:spPr>
        <p:txBody>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基于内、外部数据的客户风险预警融合分析模型体系</a:t>
            </a:r>
            <a:endParaRPr lang="zh-CN" altLang="en-US" sz="2000" dirty="0" smtClean="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None/>
            </a:pPr>
            <a:endParaRPr lang="zh-CN" altLang="en-US" sz="2000" dirty="0" smtClean="0">
              <a:latin typeface="微软雅黑" panose="020B0503020204020204" pitchFamily="34" charset="-122"/>
              <a:ea typeface="微软雅黑" panose="020B0503020204020204" pitchFamily="34" charset="-122"/>
            </a:endParaRPr>
          </a:p>
          <a:p>
            <a:pPr>
              <a:lnSpc>
                <a:spcPct val="150000"/>
              </a:lnSpc>
            </a:pPr>
            <a:endParaRPr lang="zh-CN" altLang="en-US" sz="2000" dirty="0" smtClean="0">
              <a:latin typeface="微软雅黑" panose="020B0503020204020204" pitchFamily="34" charset="-122"/>
              <a:ea typeface="微软雅黑" panose="020B0503020204020204" pitchFamily="34" charset="-122"/>
            </a:endParaRPr>
          </a:p>
        </p:txBody>
      </p:sp>
      <p:sp>
        <p:nvSpPr>
          <p:cNvPr id="25" name="矩形 3"/>
          <p:cNvSpPr>
            <a:spLocks noChangeArrowheads="1"/>
          </p:cNvSpPr>
          <p:nvPr/>
        </p:nvSpPr>
        <p:spPr bwMode="auto">
          <a:xfrm>
            <a:off x="166646" y="214290"/>
            <a:ext cx="8501122" cy="529219"/>
          </a:xfrm>
          <a:prstGeom prst="rect">
            <a:avLst/>
          </a:prstGeom>
          <a:solidFill>
            <a:srgbClr val="CC0000"/>
          </a:solidFill>
          <a:ln w="25400">
            <a:solidFill>
              <a:srgbClr val="CC0000"/>
            </a:solidFill>
            <a:miter lim="800000"/>
          </a:ln>
        </p:spPr>
        <p:txBody>
          <a:bodyPr lIns="95418" tIns="49725" rIns="95418" bIns="49725" anchor="ctr"/>
          <a:lstStyle/>
          <a:p>
            <a:pPr algn="ctr">
              <a:lnSpc>
                <a:spcPct val="150000"/>
              </a:lnSpc>
              <a:buFont typeface="Arial" panose="020B0604020202020204" pitchFamily="34" charset="0"/>
              <a:buNone/>
            </a:pPr>
            <a:r>
              <a:rPr lang="zh-CN" altLang="en-US" sz="2000" b="1" dirty="0" smtClean="0">
                <a:solidFill>
                  <a:schemeClr val="bg1"/>
                </a:solidFill>
                <a:latin typeface="微软雅黑" panose="020B0503020204020204" pitchFamily="34" charset="-122"/>
                <a:ea typeface="微软雅黑" panose="020B0503020204020204" pitchFamily="34" charset="-122"/>
              </a:rPr>
              <a:t>解决方案中涉及大数据组件</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融合数据风险预警模型系</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2" name="Rectangle 57"/>
          <p:cNvSpPr/>
          <p:nvPr/>
        </p:nvSpPr>
        <p:spPr>
          <a:xfrm>
            <a:off x="2338055" y="3982927"/>
            <a:ext cx="1417236" cy="409913"/>
          </a:xfrm>
          <a:prstGeom prst="rect">
            <a:avLst/>
          </a:prstGeom>
          <a:solidFill>
            <a:srgbClr val="E7E6E6">
              <a:lumMod val="25000"/>
            </a:srgbClr>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违约风险信息</a:t>
            </a:r>
            <a:endParaRPr kumimoji="0" lang="en-GB"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3" name="Rectangle 57"/>
          <p:cNvSpPr/>
          <p:nvPr/>
        </p:nvSpPr>
        <p:spPr>
          <a:xfrm>
            <a:off x="3850223" y="3982927"/>
            <a:ext cx="1417236" cy="409913"/>
          </a:xfrm>
          <a:prstGeom prst="rect">
            <a:avLst/>
          </a:prstGeom>
          <a:solidFill>
            <a:srgbClr val="E7E6E6">
              <a:lumMod val="25000"/>
            </a:srgbClr>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财务风险信息</a:t>
            </a:r>
            <a:endParaRPr kumimoji="0" lang="en-GB"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4" name="Rectangle 57"/>
          <p:cNvSpPr/>
          <p:nvPr/>
        </p:nvSpPr>
        <p:spPr>
          <a:xfrm>
            <a:off x="2338055" y="4466583"/>
            <a:ext cx="1417236" cy="409912"/>
          </a:xfrm>
          <a:prstGeom prst="rect">
            <a:avLst/>
          </a:prstGeom>
          <a:solidFill>
            <a:srgbClr val="E7E6E6">
              <a:lumMod val="25000"/>
            </a:srgbClr>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担保风险信息</a:t>
            </a:r>
            <a:endParaRPr kumimoji="0" lang="en-GB"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5" name="Rectangle 57"/>
          <p:cNvSpPr/>
          <p:nvPr/>
        </p:nvSpPr>
        <p:spPr>
          <a:xfrm>
            <a:off x="3850223" y="4466583"/>
            <a:ext cx="1417236" cy="409912"/>
          </a:xfrm>
          <a:prstGeom prst="rect">
            <a:avLst/>
          </a:prstGeom>
          <a:solidFill>
            <a:srgbClr val="E7E6E6">
              <a:lumMod val="25000"/>
            </a:srgbClr>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多头借贷及逾期风险</a:t>
            </a:r>
            <a:endParaRPr kumimoji="0" lang="en-GB"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 name="矩形 209"/>
          <p:cNvSpPr>
            <a:spLocks noChangeArrowheads="1"/>
          </p:cNvSpPr>
          <p:nvPr/>
        </p:nvSpPr>
        <p:spPr bwMode="auto">
          <a:xfrm>
            <a:off x="2116103" y="3481293"/>
            <a:ext cx="3318296" cy="2085753"/>
          </a:xfrm>
          <a:prstGeom prst="rect">
            <a:avLst/>
          </a:prstGeom>
          <a:noFill/>
          <a:ln w="9525" algn="ctr">
            <a:solidFill>
              <a:sysClr val="windowText" lastClr="000000"/>
            </a:solidFill>
            <a:prstDash val="lgDash"/>
            <a:round/>
          </a:ln>
        </p:spPr>
        <p:txBody>
          <a:bodyPr lIns="91440" tIns="45720" rIns="91440" bIns="45720"/>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rgbClr val="E7E6E6">
                    <a:lumMod val="25000"/>
                  </a:srgbClr>
                </a:solidFill>
                <a:effectLst/>
                <a:uLnTx/>
                <a:uFillTx/>
                <a:latin typeface="微软雅黑" panose="020B0503020204020204" pitchFamily="34" charset="-122"/>
                <a:ea typeface="微软雅黑" panose="020B0503020204020204" pitchFamily="34" charset="-122"/>
              </a:rPr>
              <a:t>模型识别 </a:t>
            </a:r>
            <a:endParaRPr kumimoji="0" lang="zh-CN" altLang="en-US" sz="1400" b="0" i="0" u="none" strike="noStrike" kern="0" cap="none" spc="0" normalizeH="0" baseline="0" noProof="0" dirty="0" smtClean="0">
              <a:ln>
                <a:noFill/>
              </a:ln>
              <a:solidFill>
                <a:srgbClr val="E7E6E6">
                  <a:lumMod val="25000"/>
                </a:srgbClr>
              </a:solidFill>
              <a:effectLst/>
              <a:uLnTx/>
              <a:uFillTx/>
              <a:latin typeface="微软雅黑" panose="020B0503020204020204" pitchFamily="34" charset="-122"/>
              <a:ea typeface="微软雅黑" panose="020B0503020204020204" pitchFamily="34" charset="-122"/>
            </a:endParaRPr>
          </a:p>
        </p:txBody>
      </p:sp>
      <p:sp>
        <p:nvSpPr>
          <p:cNvPr id="37" name="Rectangle 57"/>
          <p:cNvSpPr/>
          <p:nvPr/>
        </p:nvSpPr>
        <p:spPr>
          <a:xfrm>
            <a:off x="2342968" y="4944870"/>
            <a:ext cx="1417236" cy="409912"/>
          </a:xfrm>
          <a:prstGeom prst="rect">
            <a:avLst/>
          </a:prstGeom>
          <a:solidFill>
            <a:srgbClr val="E7E6E6">
              <a:lumMod val="25000"/>
            </a:srgbClr>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关联风险</a:t>
            </a:r>
            <a:endParaRPr kumimoji="0" lang="en-GB"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8" name="Rectangle 57"/>
          <p:cNvSpPr/>
          <p:nvPr/>
        </p:nvSpPr>
        <p:spPr>
          <a:xfrm>
            <a:off x="3855136" y="4944870"/>
            <a:ext cx="1417236" cy="409912"/>
          </a:xfrm>
          <a:prstGeom prst="rect">
            <a:avLst/>
          </a:prstGeom>
          <a:solidFill>
            <a:srgbClr val="E7E6E6">
              <a:lumMod val="25000"/>
            </a:srgbClr>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en-GB"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9" name="Rectangle 57"/>
          <p:cNvSpPr/>
          <p:nvPr/>
        </p:nvSpPr>
        <p:spPr>
          <a:xfrm>
            <a:off x="6744072" y="3982927"/>
            <a:ext cx="1417236" cy="409913"/>
          </a:xfrm>
          <a:prstGeom prst="rect">
            <a:avLst/>
          </a:prstGeom>
          <a:solidFill>
            <a:srgbClr val="BFBFBF"/>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违约风险信息</a:t>
            </a:r>
            <a:endParaRPr kumimoji="0" lang="en-GB"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0" name="Rectangle 57"/>
          <p:cNvSpPr/>
          <p:nvPr/>
        </p:nvSpPr>
        <p:spPr>
          <a:xfrm>
            <a:off x="8256240" y="3982927"/>
            <a:ext cx="1417236" cy="409913"/>
          </a:xfrm>
          <a:prstGeom prst="rect">
            <a:avLst/>
          </a:prstGeom>
          <a:solidFill>
            <a:srgbClr val="BFBFBF"/>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财务风险信息</a:t>
            </a:r>
            <a:endParaRPr kumimoji="0" lang="en-GB"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1" name="Rectangle 57"/>
          <p:cNvSpPr/>
          <p:nvPr/>
        </p:nvSpPr>
        <p:spPr>
          <a:xfrm>
            <a:off x="6744072" y="4466583"/>
            <a:ext cx="1417236" cy="409912"/>
          </a:xfrm>
          <a:prstGeom prst="rect">
            <a:avLst/>
          </a:prstGeom>
          <a:solidFill>
            <a:srgbClr val="BFBFBF"/>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担保风险信息</a:t>
            </a:r>
            <a:endParaRPr kumimoji="0" lang="en-GB"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2" name="Rectangle 57"/>
          <p:cNvSpPr/>
          <p:nvPr/>
        </p:nvSpPr>
        <p:spPr>
          <a:xfrm>
            <a:off x="8256240" y="4466583"/>
            <a:ext cx="1417236" cy="409912"/>
          </a:xfrm>
          <a:prstGeom prst="rect">
            <a:avLst/>
          </a:prstGeom>
          <a:solidFill>
            <a:srgbClr val="BFBFBF"/>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经营管理风险</a:t>
            </a:r>
            <a:endParaRPr kumimoji="0" lang="en-GB"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3" name="矩形 209"/>
          <p:cNvSpPr>
            <a:spLocks noChangeArrowheads="1"/>
          </p:cNvSpPr>
          <p:nvPr/>
        </p:nvSpPr>
        <p:spPr bwMode="auto">
          <a:xfrm>
            <a:off x="6522120" y="3481293"/>
            <a:ext cx="3318296" cy="2085753"/>
          </a:xfrm>
          <a:prstGeom prst="rect">
            <a:avLst/>
          </a:prstGeom>
          <a:noFill/>
          <a:ln w="9525" algn="ctr">
            <a:solidFill>
              <a:sysClr val="windowText" lastClr="000000"/>
            </a:solidFill>
            <a:prstDash val="lgDash"/>
            <a:round/>
          </a:ln>
        </p:spPr>
        <p:txBody>
          <a:bodyPr lIns="91440" tIns="45720" rIns="91440" bIns="45720"/>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kern="0" dirty="0">
                <a:solidFill>
                  <a:srgbClr val="E7E6E6">
                    <a:lumMod val="25000"/>
                  </a:srgbClr>
                </a:solidFill>
                <a:latin typeface="微软雅黑" panose="020B0503020204020204" pitchFamily="34" charset="-122"/>
                <a:ea typeface="微软雅黑" panose="020B0503020204020204" pitchFamily="34" charset="-122"/>
              </a:rPr>
              <a:t>人工</a:t>
            </a:r>
            <a:r>
              <a:rPr kumimoji="0" lang="zh-CN" altLang="en-US" sz="1400" b="0" i="0" u="none" strike="noStrike" kern="0" cap="none" spc="0" normalizeH="0" baseline="0" noProof="0" dirty="0" smtClean="0">
                <a:ln>
                  <a:noFill/>
                </a:ln>
                <a:solidFill>
                  <a:srgbClr val="E7E6E6">
                    <a:lumMod val="25000"/>
                  </a:srgbClr>
                </a:solidFill>
                <a:effectLst/>
                <a:uLnTx/>
                <a:uFillTx/>
                <a:latin typeface="微软雅黑" panose="020B0503020204020204" pitchFamily="34" charset="-122"/>
                <a:ea typeface="微软雅黑" panose="020B0503020204020204" pitchFamily="34" charset="-122"/>
              </a:rPr>
              <a:t>识别 </a:t>
            </a:r>
            <a:endParaRPr kumimoji="0" lang="zh-CN" altLang="en-US" sz="1400" b="0" i="0" u="none" strike="noStrike" kern="0" cap="none" spc="0" normalizeH="0" baseline="0" noProof="0" dirty="0" smtClean="0">
              <a:ln>
                <a:noFill/>
              </a:ln>
              <a:solidFill>
                <a:srgbClr val="E7E6E6">
                  <a:lumMod val="25000"/>
                </a:srgbClr>
              </a:solidFill>
              <a:effectLst/>
              <a:uLnTx/>
              <a:uFillTx/>
              <a:latin typeface="微软雅黑" panose="020B0503020204020204" pitchFamily="34" charset="-122"/>
              <a:ea typeface="微软雅黑" panose="020B0503020204020204" pitchFamily="34" charset="-122"/>
            </a:endParaRPr>
          </a:p>
        </p:txBody>
      </p:sp>
      <p:sp>
        <p:nvSpPr>
          <p:cNvPr id="44" name="Rectangle 57"/>
          <p:cNvSpPr/>
          <p:nvPr/>
        </p:nvSpPr>
        <p:spPr>
          <a:xfrm>
            <a:off x="6748985" y="4944870"/>
            <a:ext cx="1417236" cy="409912"/>
          </a:xfrm>
          <a:prstGeom prst="rect">
            <a:avLst/>
          </a:prstGeom>
          <a:solidFill>
            <a:srgbClr val="BFBFBF"/>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关联风险</a:t>
            </a:r>
            <a:endParaRPr kumimoji="0" lang="en-GB"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5" name="Rectangle 57"/>
          <p:cNvSpPr/>
          <p:nvPr/>
        </p:nvSpPr>
        <p:spPr>
          <a:xfrm>
            <a:off x="8261153" y="4944870"/>
            <a:ext cx="1417236" cy="409912"/>
          </a:xfrm>
          <a:prstGeom prst="rect">
            <a:avLst/>
          </a:prstGeom>
          <a:solidFill>
            <a:srgbClr val="BFBFBF"/>
          </a:solidFill>
          <a:ln w="12700" cap="flat" cmpd="sng" algn="ctr">
            <a:noFill/>
            <a:prstDash val="solid"/>
            <a:miter lim="800000"/>
          </a:ln>
          <a:effectLst/>
        </p:spPr>
        <p:txBody>
          <a:bodyPr lIns="91428" tIns="45714" rIns="91428" bIns="45714"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GB"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8" name="Rectangle 57"/>
          <p:cNvSpPr/>
          <p:nvPr/>
        </p:nvSpPr>
        <p:spPr>
          <a:xfrm>
            <a:off x="4906945" y="2796656"/>
            <a:ext cx="2235200" cy="542598"/>
          </a:xfrm>
          <a:prstGeom prst="rect">
            <a:avLst/>
          </a:prstGeom>
          <a:solidFill>
            <a:srgbClr val="FFC0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p>
            <a:pPr algn="ctr">
              <a:defRPr/>
            </a:pPr>
            <a:r>
              <a:rPr lang="zh-CN" altLang="en-US" sz="1600" b="1" dirty="0" smtClean="0">
                <a:solidFill>
                  <a:schemeClr val="bg1"/>
                </a:solidFill>
                <a:latin typeface="微软雅黑" panose="020B0503020204020204" pitchFamily="34" charset="-122"/>
                <a:ea typeface="微软雅黑" panose="020B0503020204020204" pitchFamily="34" charset="-122"/>
              </a:rPr>
              <a:t>风险预警指标体系</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49" name="Rectangle 53"/>
          <p:cNvSpPr/>
          <p:nvPr/>
        </p:nvSpPr>
        <p:spPr>
          <a:xfrm>
            <a:off x="3697867" y="2143928"/>
            <a:ext cx="1720524" cy="539299"/>
          </a:xfrm>
          <a:prstGeom prst="rect">
            <a:avLst/>
          </a:prstGeom>
          <a:solidFill>
            <a:schemeClr val="bg1">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91428" tIns="45714" rIns="91428" bIns="45714" anchor="ctr"/>
          <a:lstStyle/>
          <a:p>
            <a:pPr algn="ctr">
              <a:defRPr/>
            </a:pPr>
            <a:r>
              <a:rPr lang="zh-CN" altLang="en-US" b="1" dirty="0" smtClean="0">
                <a:solidFill>
                  <a:schemeClr val="bg1"/>
                </a:solidFill>
                <a:latin typeface="微软雅黑" panose="020B0503020204020204" pitchFamily="34" charset="-122"/>
                <a:ea typeface="微软雅黑" panose="020B0503020204020204" pitchFamily="34" charset="-122"/>
              </a:rPr>
              <a:t>内部数据</a:t>
            </a:r>
            <a:endParaRPr lang="en-GB" b="1" dirty="0">
              <a:solidFill>
                <a:schemeClr val="bg1"/>
              </a:solidFill>
              <a:latin typeface="微软雅黑" panose="020B0503020204020204" pitchFamily="34" charset="-122"/>
              <a:ea typeface="微软雅黑" panose="020B0503020204020204" pitchFamily="34" charset="-122"/>
            </a:endParaRPr>
          </a:p>
        </p:txBody>
      </p:sp>
      <p:sp>
        <p:nvSpPr>
          <p:cNvPr id="50" name="Rectangle 53"/>
          <p:cNvSpPr/>
          <p:nvPr/>
        </p:nvSpPr>
        <p:spPr>
          <a:xfrm>
            <a:off x="6592428" y="2132856"/>
            <a:ext cx="1720524" cy="539299"/>
          </a:xfrm>
          <a:prstGeom prst="rect">
            <a:avLst/>
          </a:prstGeom>
          <a:solidFill>
            <a:schemeClr val="bg1">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91428" tIns="45714" rIns="91428" bIns="45714" anchor="ctr"/>
          <a:lstStyle/>
          <a:p>
            <a:pPr algn="ctr">
              <a:defRPr/>
            </a:pPr>
            <a:r>
              <a:rPr lang="zh-CN" altLang="en-US" b="1" dirty="0">
                <a:solidFill>
                  <a:schemeClr val="bg1"/>
                </a:solidFill>
                <a:latin typeface="微软雅黑" panose="020B0503020204020204" pitchFamily="34" charset="-122"/>
                <a:ea typeface="微软雅黑" panose="020B0503020204020204" pitchFamily="34" charset="-122"/>
              </a:rPr>
              <a:t>外</a:t>
            </a:r>
            <a:r>
              <a:rPr lang="zh-CN" altLang="en-US" b="1" dirty="0" smtClean="0">
                <a:solidFill>
                  <a:schemeClr val="bg1"/>
                </a:solidFill>
                <a:latin typeface="微软雅黑" panose="020B0503020204020204" pitchFamily="34" charset="-122"/>
                <a:ea typeface="微软雅黑" panose="020B0503020204020204" pitchFamily="34" charset="-122"/>
              </a:rPr>
              <a:t>部数据</a:t>
            </a:r>
            <a:endParaRPr lang="en-GB"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578819" y="5856417"/>
            <a:ext cx="1396536"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solidFill>
                  <a:srgbClr val="7F7F7F"/>
                </a:solidFill>
                <a:latin typeface="微软雅黑" panose="020B0503020204020204" pitchFamily="34" charset="-122"/>
                <a:ea typeface="微软雅黑" panose="020B0503020204020204" pitchFamily="34" charset="-122"/>
              </a:rPr>
              <a:t>红色预警</a:t>
            </a:r>
            <a:endParaRPr lang="zh-CN" altLang="en-US" dirty="0">
              <a:solidFill>
                <a:srgbClr val="7F7F7F"/>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125584" y="5856417"/>
            <a:ext cx="1396536"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solidFill>
                  <a:srgbClr val="7F7F7F"/>
                </a:solidFill>
                <a:latin typeface="微软雅黑" panose="020B0503020204020204" pitchFamily="34" charset="-122"/>
                <a:ea typeface="微软雅黑" panose="020B0503020204020204" pitchFamily="34" charset="-122"/>
              </a:rPr>
              <a:t>橙</a:t>
            </a:r>
            <a:r>
              <a:rPr lang="zh-CN" altLang="en-US" dirty="0" smtClean="0">
                <a:solidFill>
                  <a:srgbClr val="7F7F7F"/>
                </a:solidFill>
                <a:latin typeface="微软雅黑" panose="020B0503020204020204" pitchFamily="34" charset="-122"/>
                <a:ea typeface="微软雅黑" panose="020B0503020204020204" pitchFamily="34" charset="-122"/>
              </a:rPr>
              <a:t>色预警</a:t>
            </a:r>
            <a:endParaRPr lang="zh-CN" altLang="en-US" dirty="0">
              <a:solidFill>
                <a:srgbClr val="7F7F7F"/>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7835403" y="5856417"/>
            <a:ext cx="1396536"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solidFill>
                  <a:srgbClr val="7F7F7F"/>
                </a:solidFill>
                <a:latin typeface="微软雅黑" panose="020B0503020204020204" pitchFamily="34" charset="-122"/>
                <a:ea typeface="微软雅黑" panose="020B0503020204020204" pitchFamily="34" charset="-122"/>
              </a:rPr>
              <a:t>黄色预警</a:t>
            </a:r>
            <a:endParaRPr lang="zh-CN" altLang="en-US" dirty="0">
              <a:solidFill>
                <a:srgbClr val="7F7F7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490121" y="4687333"/>
            <a:ext cx="6437312" cy="630146"/>
          </a:xfrm>
          <a:prstGeom prst="rect">
            <a:avLst/>
          </a:prstGeom>
          <a:noFill/>
          <a:ln w="9525">
            <a:noFill/>
            <a:miter lim="800000"/>
          </a:ln>
          <a:effectLst/>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2000" b="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eaLnBrk="1" hangingPunct="1">
              <a:buFontTx/>
              <a:buNone/>
              <a:defRPr/>
            </a:pPr>
            <a:r>
              <a:rPr lang="zh-CN" altLang="en-US" b="0" spc="110" dirty="0">
                <a:solidFill>
                  <a:srgbClr val="0070C0"/>
                </a:solidFill>
              </a:rPr>
              <a:t>北京网智天元科技股份有限公司</a:t>
            </a:r>
            <a:endParaRPr lang="en-US" altLang="zh-CN" b="0" spc="110" dirty="0">
              <a:solidFill>
                <a:srgbClr val="0070C0"/>
              </a:solidFill>
            </a:endParaRPr>
          </a:p>
        </p:txBody>
      </p:sp>
      <p:sp>
        <p:nvSpPr>
          <p:cNvPr id="5" name="文本框 1"/>
          <p:cNvSpPr txBox="1"/>
          <p:nvPr/>
        </p:nvSpPr>
        <p:spPr>
          <a:xfrm>
            <a:off x="2794094" y="5655237"/>
            <a:ext cx="5974713" cy="584775"/>
          </a:xfrm>
          <a:prstGeom prst="rect">
            <a:avLst/>
          </a:prstGeom>
          <a:noFill/>
        </p:spPr>
        <p:txBody>
          <a:bodyPr wrap="none" rtlCol="0">
            <a:spAutoFit/>
          </a:bodyPr>
          <a:lstStyle/>
          <a:p>
            <a:r>
              <a:rPr lang="zh-CN" altLang="en-US" sz="3200" b="1" kern="1000" spc="300" dirty="0">
                <a:solidFill>
                  <a:srgbClr val="FF0000"/>
                </a:solidFill>
                <a:latin typeface="微软雅黑" panose="020B0503020204020204" pitchFamily="34" charset="-122"/>
                <a:ea typeface="微软雅黑" panose="020B0503020204020204" pitchFamily="34" charset="-122"/>
              </a:rPr>
              <a:t>注册资金</a:t>
            </a:r>
            <a:r>
              <a:rPr lang="en-US" altLang="zh-CN" sz="3200" b="1" kern="1000" spc="300" dirty="0">
                <a:solidFill>
                  <a:srgbClr val="FF0000"/>
                </a:solidFill>
                <a:latin typeface="微软雅黑" panose="020B0503020204020204" pitchFamily="34" charset="-122"/>
                <a:ea typeface="微软雅黑" panose="020B0503020204020204" pitchFamily="34" charset="-122"/>
              </a:rPr>
              <a:t>7245</a:t>
            </a:r>
            <a:r>
              <a:rPr lang="zh-CN" altLang="en-US" sz="3200" b="1" kern="1000" spc="300" dirty="0">
                <a:solidFill>
                  <a:srgbClr val="FF0000"/>
                </a:solidFill>
                <a:latin typeface="微软雅黑" panose="020B0503020204020204" pitchFamily="34" charset="-122"/>
                <a:ea typeface="微软雅黑" panose="020B0503020204020204" pitchFamily="34" charset="-122"/>
              </a:rPr>
              <a:t>万，市值</a:t>
            </a:r>
            <a:r>
              <a:rPr lang="en-US" altLang="zh-CN" sz="3200" b="1" kern="1000" spc="300" dirty="0">
                <a:solidFill>
                  <a:srgbClr val="FF0000"/>
                </a:solidFill>
                <a:latin typeface="微软雅黑" panose="020B0503020204020204" pitchFamily="34" charset="-122"/>
                <a:ea typeface="微软雅黑" panose="020B0503020204020204" pitchFamily="34" charset="-122"/>
              </a:rPr>
              <a:t>10</a:t>
            </a:r>
            <a:r>
              <a:rPr lang="zh-CN" altLang="en-US" sz="3200" b="1" kern="1000" spc="300" dirty="0">
                <a:solidFill>
                  <a:srgbClr val="FF0000"/>
                </a:solidFill>
                <a:latin typeface="微软雅黑" panose="020B0503020204020204" pitchFamily="34" charset="-122"/>
                <a:ea typeface="微软雅黑" panose="020B0503020204020204" pitchFamily="34" charset="-122"/>
              </a:rPr>
              <a:t>亿</a:t>
            </a:r>
            <a:endParaRPr lang="zh-CN" altLang="en-US" sz="3200" b="1" kern="1000" spc="300" dirty="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60" y="1076632"/>
            <a:ext cx="12199760" cy="3437350"/>
          </a:xfrm>
          <a:prstGeom prst="rect">
            <a:avLst/>
          </a:prstGeom>
        </p:spPr>
      </p:pic>
      <p:sp>
        <p:nvSpPr>
          <p:cNvPr id="7" name="椭圆 6"/>
          <p:cNvSpPr/>
          <p:nvPr>
            <p:custDataLst>
              <p:tags r:id="rId2"/>
            </p:custDataLst>
          </p:nvPr>
        </p:nvSpPr>
        <p:spPr>
          <a:xfrm>
            <a:off x="9402939" y="4757208"/>
            <a:ext cx="330200" cy="3302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8" name="直接连接符 7"/>
          <p:cNvCxnSpPr/>
          <p:nvPr>
            <p:custDataLst>
              <p:tags r:id="rId3"/>
            </p:custDataLst>
          </p:nvPr>
        </p:nvCxnSpPr>
        <p:spPr>
          <a:xfrm>
            <a:off x="2553103" y="5317479"/>
            <a:ext cx="6372000" cy="0"/>
          </a:xfrm>
          <a:prstGeom prst="line">
            <a:avLst/>
          </a:prstGeom>
          <a:noFill/>
          <a:ln w="6350" cap="flat" cmpd="sng" algn="ctr">
            <a:solidFill>
              <a:schemeClr val="accent1">
                <a:lumMod val="60000"/>
                <a:lumOff val="40000"/>
              </a:schemeClr>
            </a:solidFill>
            <a:prstDash val="solid"/>
            <a:miter lim="800000"/>
          </a:ln>
          <a:effectLst/>
        </p:spPr>
      </p:cxnSp>
      <p:sp>
        <p:nvSpPr>
          <p:cNvPr id="9" name="椭圆 8"/>
          <p:cNvSpPr/>
          <p:nvPr>
            <p:custDataLst>
              <p:tags r:id="rId4"/>
            </p:custDataLst>
          </p:nvPr>
        </p:nvSpPr>
        <p:spPr>
          <a:xfrm>
            <a:off x="8925103" y="4822297"/>
            <a:ext cx="657225" cy="657225"/>
          </a:xfrm>
          <a:prstGeom prst="ellipse">
            <a:avLst/>
          </a:prstGeom>
          <a:no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椭圆 9"/>
          <p:cNvSpPr/>
          <p:nvPr>
            <p:custDataLst>
              <p:tags r:id="rId5"/>
            </p:custDataLst>
          </p:nvPr>
        </p:nvSpPr>
        <p:spPr>
          <a:xfrm>
            <a:off x="9020353" y="4917547"/>
            <a:ext cx="466725" cy="466725"/>
          </a:xfrm>
          <a:prstGeom prst="ellipse">
            <a:avLst/>
          </a:prstGeom>
          <a:noFill/>
          <a:ln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p:cNvSpPr/>
          <p:nvPr>
            <p:custDataLst>
              <p:tags r:id="rId6"/>
            </p:custDataLst>
          </p:nvPr>
        </p:nvSpPr>
        <p:spPr>
          <a:xfrm>
            <a:off x="9052103" y="4949297"/>
            <a:ext cx="403225" cy="403225"/>
          </a:xfrm>
          <a:prstGeom prst="ellipse">
            <a:avLst/>
          </a:prstGeom>
          <a:no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椭圆 11"/>
          <p:cNvSpPr/>
          <p:nvPr>
            <p:custDataLst>
              <p:tags r:id="rId7"/>
            </p:custDataLst>
          </p:nvPr>
        </p:nvSpPr>
        <p:spPr>
          <a:xfrm>
            <a:off x="9136240" y="5035021"/>
            <a:ext cx="233363" cy="233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1"/>
          <p:cNvSpPr/>
          <p:nvPr>
            <p:custDataLst>
              <p:tags r:id="rId1"/>
            </p:custDataLst>
          </p:nvPr>
        </p:nvSpPr>
        <p:spPr>
          <a:xfrm>
            <a:off x="309522" y="3643314"/>
            <a:ext cx="1558925" cy="420687"/>
          </a:xfrm>
          <a:prstGeom prst="rect">
            <a:avLst/>
          </a:prstGeom>
          <a:solidFill>
            <a:schemeClr val="accent1">
              <a:lumMod val="75000"/>
            </a:schemeClr>
          </a:solidFill>
          <a:ln w="2540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行内数据</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MH_SubTitle_1"/>
          <p:cNvSpPr/>
          <p:nvPr>
            <p:custDataLst>
              <p:tags r:id="rId2"/>
            </p:custDataLst>
          </p:nvPr>
        </p:nvSpPr>
        <p:spPr>
          <a:xfrm>
            <a:off x="4881554" y="3071810"/>
            <a:ext cx="1558925" cy="420687"/>
          </a:xfrm>
          <a:prstGeom prst="rect">
            <a:avLst/>
          </a:prstGeom>
          <a:solidFill>
            <a:schemeClr val="accent1">
              <a:lumMod val="75000"/>
            </a:schemeClr>
          </a:solidFill>
          <a:ln w="25400" cap="flat" cmpd="sng" algn="ctr">
            <a:noFill/>
            <a:prstDash val="solid"/>
          </a:ln>
          <a:effectLst/>
        </p:spPr>
        <p:txBody>
          <a:bodyPr anchor="ctr">
            <a:normAutofit fontScale="70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月</a:t>
            </a:r>
            <a:r>
              <a:rPr kumimoji="0" lang="en-US" altLang="zh-CN"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年交易平均金额</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MH_SubTitle_1"/>
          <p:cNvSpPr/>
          <p:nvPr>
            <p:custDataLst>
              <p:tags r:id="rId3"/>
            </p:custDataLst>
          </p:nvPr>
        </p:nvSpPr>
        <p:spPr>
          <a:xfrm>
            <a:off x="4881554" y="3571876"/>
            <a:ext cx="1558925" cy="420687"/>
          </a:xfrm>
          <a:prstGeom prst="rect">
            <a:avLst/>
          </a:prstGeom>
          <a:solidFill>
            <a:schemeClr val="accent1">
              <a:lumMod val="75000"/>
            </a:schemeClr>
          </a:solidFill>
          <a:ln w="25400" cap="flat" cmpd="sng" algn="ctr">
            <a:noFill/>
            <a:prstDash val="solid"/>
          </a:ln>
          <a:effectLst/>
        </p:spPr>
        <p:txBody>
          <a:bodyPr anchor="ctr">
            <a:normAutofit fontScale="70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月</a:t>
            </a:r>
            <a:r>
              <a:rPr kumimoji="0" lang="en-US" altLang="zh-CN"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年平均账户余额</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MH_SubTitle_1"/>
          <p:cNvSpPr/>
          <p:nvPr>
            <p:custDataLst>
              <p:tags r:id="rId4"/>
            </p:custDataLst>
          </p:nvPr>
        </p:nvSpPr>
        <p:spPr>
          <a:xfrm>
            <a:off x="4881554" y="5080015"/>
            <a:ext cx="1558925" cy="420687"/>
          </a:xfrm>
          <a:prstGeom prst="rect">
            <a:avLst/>
          </a:prstGeom>
          <a:solidFill>
            <a:schemeClr val="accent1">
              <a:lumMod val="75000"/>
            </a:schemeClr>
          </a:solidFill>
          <a:ln w="2540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客户存款属性</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MH_SubTitle_1"/>
          <p:cNvSpPr/>
          <p:nvPr>
            <p:custDataLst>
              <p:tags r:id="rId5"/>
            </p:custDataLst>
          </p:nvPr>
        </p:nvSpPr>
        <p:spPr>
          <a:xfrm>
            <a:off x="4881554" y="5580081"/>
            <a:ext cx="1558925" cy="420687"/>
          </a:xfrm>
          <a:prstGeom prst="rect">
            <a:avLst/>
          </a:prstGeom>
          <a:solidFill>
            <a:schemeClr val="accent1">
              <a:lumMod val="75000"/>
            </a:schemeClr>
          </a:solidFill>
          <a:ln w="2540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投资理财属性</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MH_SubTitle_1"/>
          <p:cNvSpPr/>
          <p:nvPr>
            <p:custDataLst>
              <p:tags r:id="rId6"/>
            </p:custDataLst>
          </p:nvPr>
        </p:nvSpPr>
        <p:spPr>
          <a:xfrm>
            <a:off x="4881554" y="2571744"/>
            <a:ext cx="1558925" cy="420687"/>
          </a:xfrm>
          <a:prstGeom prst="rect">
            <a:avLst/>
          </a:prstGeom>
          <a:solidFill>
            <a:schemeClr val="accent1">
              <a:lumMod val="75000"/>
            </a:schemeClr>
          </a:solidFill>
          <a:ln w="2540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消费区域</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MH_SubTitle_1"/>
          <p:cNvSpPr/>
          <p:nvPr>
            <p:custDataLst>
              <p:tags r:id="rId7"/>
            </p:custDataLst>
          </p:nvPr>
        </p:nvSpPr>
        <p:spPr>
          <a:xfrm>
            <a:off x="2166910" y="3643314"/>
            <a:ext cx="2357454" cy="420687"/>
          </a:xfrm>
          <a:prstGeom prst="rect">
            <a:avLst/>
          </a:prstGeom>
          <a:solidFill>
            <a:srgbClr val="FF0000"/>
          </a:solidFill>
          <a:ln w="2540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聚类算法</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MH_SubTitle_1"/>
          <p:cNvSpPr/>
          <p:nvPr>
            <p:custDataLst>
              <p:tags r:id="rId8"/>
            </p:custDataLst>
          </p:nvPr>
        </p:nvSpPr>
        <p:spPr>
          <a:xfrm>
            <a:off x="6667504" y="3643314"/>
            <a:ext cx="2643206" cy="420687"/>
          </a:xfrm>
          <a:prstGeom prst="rect">
            <a:avLst/>
          </a:prstGeom>
          <a:solidFill>
            <a:srgbClr val="FF0000"/>
          </a:solidFill>
          <a:ln w="25400" cap="flat" cmpd="sng" algn="ctr">
            <a:noFill/>
            <a:prstDash val="solid"/>
          </a:ln>
          <a:effectLst/>
        </p:spPr>
        <p:txBody>
          <a:bodyPr anchor="ctr">
            <a:normAutofit fontScale="92500"/>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决策树、聚类、协同推荐</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MH_SubTitle_1"/>
          <p:cNvSpPr/>
          <p:nvPr>
            <p:custDataLst>
              <p:tags r:id="rId9"/>
            </p:custDataLst>
          </p:nvPr>
        </p:nvSpPr>
        <p:spPr>
          <a:xfrm>
            <a:off x="9810776" y="3571876"/>
            <a:ext cx="1558925" cy="420687"/>
          </a:xfrm>
          <a:prstGeom prst="rect">
            <a:avLst/>
          </a:prstGeom>
          <a:solidFill>
            <a:srgbClr val="FFC000"/>
          </a:solidFill>
          <a:ln w="2540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b="1" kern="0" dirty="0" smtClean="0">
                <a:solidFill>
                  <a:srgbClr val="FFFFFF"/>
                </a:solidFill>
                <a:latin typeface="微软雅黑" panose="020B0503020204020204" pitchFamily="34" charset="-122"/>
                <a:ea typeface="微软雅黑" panose="020B0503020204020204" pitchFamily="34" charset="-122"/>
              </a:rPr>
              <a:t>征信画像</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MH_SubTitle_1"/>
          <p:cNvSpPr/>
          <p:nvPr>
            <p:custDataLst>
              <p:tags r:id="rId10"/>
            </p:custDataLst>
          </p:nvPr>
        </p:nvSpPr>
        <p:spPr>
          <a:xfrm>
            <a:off x="7167570" y="2714620"/>
            <a:ext cx="1558925" cy="420687"/>
          </a:xfrm>
          <a:prstGeom prst="rect">
            <a:avLst/>
          </a:prstGeom>
          <a:solidFill>
            <a:srgbClr val="FFC000"/>
          </a:solidFill>
          <a:ln w="2540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征信画像</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MH_SubTitle_1"/>
          <p:cNvSpPr/>
          <p:nvPr>
            <p:custDataLst>
              <p:tags r:id="rId11"/>
            </p:custDataLst>
          </p:nvPr>
        </p:nvSpPr>
        <p:spPr>
          <a:xfrm>
            <a:off x="4881554" y="4071942"/>
            <a:ext cx="1558925" cy="420687"/>
          </a:xfrm>
          <a:prstGeom prst="rect">
            <a:avLst/>
          </a:prstGeom>
          <a:solidFill>
            <a:schemeClr val="accent1">
              <a:lumMod val="75000"/>
            </a:schemeClr>
          </a:solidFill>
          <a:ln w="25400" cap="flat" cmpd="sng" algn="ctr">
            <a:noFill/>
            <a:prstDash val="solid"/>
          </a:ln>
          <a:effectLst/>
        </p:spPr>
        <p:txBody>
          <a:bodyPr anchor="ctr">
            <a:normAutofit fontScale="85000" lnSpcReduction="10000"/>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信用卡消费金额</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MH_SubTitle_1"/>
          <p:cNvSpPr/>
          <p:nvPr>
            <p:custDataLst>
              <p:tags r:id="rId12"/>
            </p:custDataLst>
          </p:nvPr>
        </p:nvSpPr>
        <p:spPr>
          <a:xfrm>
            <a:off x="4881554" y="4579949"/>
            <a:ext cx="1558925" cy="420687"/>
          </a:xfrm>
          <a:prstGeom prst="rect">
            <a:avLst/>
          </a:prstGeom>
          <a:solidFill>
            <a:schemeClr val="accent1">
              <a:lumMod val="75000"/>
            </a:schemeClr>
          </a:solidFill>
          <a:ln w="25400" cap="flat" cmpd="sng" algn="ctr">
            <a:noFill/>
            <a:prstDash val="solid"/>
          </a:ln>
          <a:effectLst/>
        </p:spPr>
        <p:txBody>
          <a:bodyPr anchor="ctr">
            <a:normAutofit fontScale="85000" lnSpcReduction="10000"/>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信用卡消费类型</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MH_SubTitle_1"/>
          <p:cNvSpPr/>
          <p:nvPr>
            <p:custDataLst>
              <p:tags r:id="rId13"/>
            </p:custDataLst>
          </p:nvPr>
        </p:nvSpPr>
        <p:spPr>
          <a:xfrm>
            <a:off x="4881554" y="6072206"/>
            <a:ext cx="1558925" cy="420687"/>
          </a:xfrm>
          <a:prstGeom prst="rect">
            <a:avLst/>
          </a:prstGeom>
          <a:solidFill>
            <a:schemeClr val="accent1">
              <a:lumMod val="75000"/>
            </a:schemeClr>
          </a:solidFill>
          <a:ln w="2540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卡逾期</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MH_SubTitle_1"/>
          <p:cNvSpPr/>
          <p:nvPr>
            <p:custDataLst>
              <p:tags r:id="rId14"/>
            </p:custDataLst>
          </p:nvPr>
        </p:nvSpPr>
        <p:spPr>
          <a:xfrm>
            <a:off x="4881554" y="2071678"/>
            <a:ext cx="1558925" cy="420687"/>
          </a:xfrm>
          <a:prstGeom prst="rect">
            <a:avLst/>
          </a:prstGeom>
          <a:solidFill>
            <a:schemeClr val="accent1">
              <a:lumMod val="75000"/>
            </a:schemeClr>
          </a:solidFill>
          <a:ln w="2540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违约次数</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MH_SubTitle_1"/>
          <p:cNvSpPr/>
          <p:nvPr>
            <p:custDataLst>
              <p:tags r:id="rId15"/>
            </p:custDataLst>
          </p:nvPr>
        </p:nvSpPr>
        <p:spPr>
          <a:xfrm>
            <a:off x="4881554" y="1571612"/>
            <a:ext cx="1558925" cy="420687"/>
          </a:xfrm>
          <a:prstGeom prst="rect">
            <a:avLst/>
          </a:prstGeom>
          <a:solidFill>
            <a:schemeClr val="accent1">
              <a:lumMod val="75000"/>
            </a:schemeClr>
          </a:solidFill>
          <a:ln w="2540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违约金额</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矩形 3"/>
          <p:cNvSpPr>
            <a:spLocks noChangeArrowheads="1"/>
          </p:cNvSpPr>
          <p:nvPr/>
        </p:nvSpPr>
        <p:spPr bwMode="auto">
          <a:xfrm>
            <a:off x="166646" y="214290"/>
            <a:ext cx="8501122" cy="529219"/>
          </a:xfrm>
          <a:prstGeom prst="rect">
            <a:avLst/>
          </a:prstGeom>
          <a:solidFill>
            <a:srgbClr val="CC0000"/>
          </a:solidFill>
          <a:ln w="25400">
            <a:solidFill>
              <a:srgbClr val="CC0000"/>
            </a:solidFill>
            <a:miter lim="800000"/>
          </a:ln>
        </p:spPr>
        <p:txBody>
          <a:bodyPr lIns="95418" tIns="49725" rIns="95418" bIns="49725" anchor="ctr"/>
          <a:lstStyle/>
          <a:p>
            <a:pPr algn="ctr">
              <a:lnSpc>
                <a:spcPct val="150000"/>
              </a:lnSpc>
              <a:buFont typeface="Arial" panose="020B0604020202020204" pitchFamily="34" charset="0"/>
              <a:buNone/>
            </a:pPr>
            <a:r>
              <a:rPr lang="zh-CN" altLang="en-US" sz="2000" b="1" dirty="0" smtClean="0">
                <a:solidFill>
                  <a:schemeClr val="bg1"/>
                </a:solidFill>
                <a:latin typeface="微软雅黑" panose="020B0503020204020204" pitchFamily="34" charset="-122"/>
                <a:ea typeface="微软雅黑" panose="020B0503020204020204" pitchFamily="34" charset="-122"/>
              </a:rPr>
              <a:t>解决方案中涉及大数据组件</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融合数据风险预警模型系（违约风险模型）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a:xfrm>
            <a:off x="309245" y="6025009"/>
            <a:ext cx="11684000" cy="792480"/>
          </a:xfrm>
          <a:prstGeom prst="rect">
            <a:avLst/>
          </a:prstGeom>
          <a:solidFill>
            <a:schemeClr val="bg1">
              <a:lumMod val="95000"/>
            </a:schemeClr>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90" name="矩形 89"/>
          <p:cNvSpPr/>
          <p:nvPr/>
        </p:nvSpPr>
        <p:spPr>
          <a:xfrm>
            <a:off x="4114165" y="6153279"/>
            <a:ext cx="1779270" cy="533400"/>
          </a:xfrm>
          <a:prstGeom prst="rect">
            <a:avLst/>
          </a:prstGeom>
          <a:solidFill>
            <a:srgbClr val="FFC000"/>
          </a:solidFill>
          <a:ln w="25400" cmpd="sng">
            <a:noFill/>
            <a:prstDash val="solid"/>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92" name="矩形 91"/>
          <p:cNvSpPr/>
          <p:nvPr/>
        </p:nvSpPr>
        <p:spPr>
          <a:xfrm>
            <a:off x="6018530" y="6153279"/>
            <a:ext cx="1807210" cy="533400"/>
          </a:xfrm>
          <a:prstGeom prst="rect">
            <a:avLst/>
          </a:prstGeom>
          <a:solidFill>
            <a:srgbClr val="FFC000"/>
          </a:solidFill>
          <a:ln w="25400" cmpd="sng">
            <a:noFill/>
            <a:prstDash val="solid"/>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94" name="矩形 93"/>
          <p:cNvSpPr/>
          <p:nvPr/>
        </p:nvSpPr>
        <p:spPr>
          <a:xfrm>
            <a:off x="7991475" y="6153279"/>
            <a:ext cx="1793875" cy="533400"/>
          </a:xfrm>
          <a:prstGeom prst="rect">
            <a:avLst/>
          </a:prstGeom>
          <a:solidFill>
            <a:srgbClr val="FFC000"/>
          </a:solidFill>
          <a:ln w="25400" cmpd="sng">
            <a:noFill/>
            <a:prstDash val="solid"/>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35" name="矩形 34"/>
          <p:cNvSpPr/>
          <p:nvPr/>
        </p:nvSpPr>
        <p:spPr>
          <a:xfrm>
            <a:off x="309245" y="4201289"/>
            <a:ext cx="11684000" cy="792480"/>
          </a:xfrm>
          <a:prstGeom prst="rect">
            <a:avLst/>
          </a:prstGeom>
          <a:solidFill>
            <a:schemeClr val="bg1">
              <a:lumMod val="95000"/>
            </a:schemeClr>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44" name="矩形 43"/>
          <p:cNvSpPr/>
          <p:nvPr/>
        </p:nvSpPr>
        <p:spPr>
          <a:xfrm>
            <a:off x="5222240" y="4330829"/>
            <a:ext cx="2602865" cy="533400"/>
          </a:xfrm>
          <a:prstGeom prst="rect">
            <a:avLst/>
          </a:prstGeom>
          <a:solidFill>
            <a:srgbClr val="5D5D5D"/>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45" name="矩形 44"/>
          <p:cNvSpPr/>
          <p:nvPr/>
        </p:nvSpPr>
        <p:spPr>
          <a:xfrm>
            <a:off x="325755" y="3284984"/>
            <a:ext cx="11684000" cy="792480"/>
          </a:xfrm>
          <a:prstGeom prst="rect">
            <a:avLst/>
          </a:prstGeom>
          <a:solidFill>
            <a:schemeClr val="bg1">
              <a:lumMod val="95000"/>
            </a:schemeClr>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46" name="矩形 45"/>
          <p:cNvSpPr/>
          <p:nvPr/>
        </p:nvSpPr>
        <p:spPr>
          <a:xfrm>
            <a:off x="4940300" y="3414524"/>
            <a:ext cx="4833620" cy="533400"/>
          </a:xfrm>
          <a:prstGeom prst="rect">
            <a:avLst/>
          </a:prstGeom>
          <a:solidFill>
            <a:srgbClr val="5D5D5D"/>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47" name="矩形 46"/>
          <p:cNvSpPr/>
          <p:nvPr/>
        </p:nvSpPr>
        <p:spPr>
          <a:xfrm>
            <a:off x="325755" y="1139507"/>
            <a:ext cx="11684000" cy="1431290"/>
          </a:xfrm>
          <a:prstGeom prst="rect">
            <a:avLst/>
          </a:prstGeom>
          <a:solidFill>
            <a:schemeClr val="bg1">
              <a:lumMod val="95000"/>
            </a:schemeClr>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48" name="矩形 47"/>
          <p:cNvSpPr/>
          <p:nvPr/>
        </p:nvSpPr>
        <p:spPr>
          <a:xfrm>
            <a:off x="2251075" y="1956117"/>
            <a:ext cx="983615" cy="533400"/>
          </a:xfrm>
          <a:prstGeom prst="rect">
            <a:avLst/>
          </a:prstGeom>
          <a:solidFill>
            <a:srgbClr val="FF0000"/>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业务准入</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4438015" y="1956117"/>
            <a:ext cx="974725"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风险定价</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6625590" y="1940242"/>
            <a:ext cx="974725"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授信审批</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5532120" y="1940242"/>
            <a:ext cx="974725" cy="533400"/>
          </a:xfrm>
          <a:prstGeom prst="rect">
            <a:avLst/>
          </a:prstGeom>
          <a:solidFill>
            <a:srgbClr val="FF0000"/>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风险预警</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7718425" y="1937702"/>
            <a:ext cx="975360" cy="533400"/>
          </a:xfrm>
          <a:prstGeom prst="rect">
            <a:avLst/>
          </a:prstGeom>
          <a:solidFill>
            <a:srgbClr val="FF0000"/>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贷后监控</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8811895" y="1937702"/>
            <a:ext cx="975995"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en-US" altLang="zh-CN" sz="1600" b="1" dirty="0">
                <a:solidFill>
                  <a:schemeClr val="bg1"/>
                </a:solidFill>
                <a:latin typeface="微软雅黑" panose="020B0503020204020204" pitchFamily="34" charset="-122"/>
                <a:ea typeface="微软雅黑" panose="020B0503020204020204" pitchFamily="34" charset="-122"/>
              </a:rPr>
              <a:t>……</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3335655" y="1956117"/>
            <a:ext cx="983615"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限额管理</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2251075" y="1283652"/>
            <a:ext cx="983615" cy="533400"/>
          </a:xfrm>
          <a:prstGeom prst="rect">
            <a:avLst/>
          </a:prstGeom>
          <a:solidFill>
            <a:srgbClr val="FF0000"/>
          </a:solidFill>
          <a:ln w="31750">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贷前调查</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4438015" y="1267777"/>
            <a:ext cx="974725"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辅助决策</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5551805" y="1265237"/>
            <a:ext cx="955040" cy="533400"/>
          </a:xfrm>
          <a:prstGeom prst="rect">
            <a:avLst/>
          </a:prstGeom>
          <a:solidFill>
            <a:srgbClr val="FF0000"/>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违约风险评估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8" name="矩形 57"/>
          <p:cNvSpPr/>
          <p:nvPr/>
        </p:nvSpPr>
        <p:spPr>
          <a:xfrm>
            <a:off x="6625590" y="1283652"/>
            <a:ext cx="974725" cy="533400"/>
          </a:xfrm>
          <a:prstGeom prst="rect">
            <a:avLst/>
          </a:prstGeom>
          <a:solidFill>
            <a:srgbClr val="FF0000"/>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贷中审计</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7718425" y="1283652"/>
            <a:ext cx="974725"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担保关联</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8811895" y="1283652"/>
            <a:ext cx="975360"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偿债能力</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3335655" y="1283652"/>
            <a:ext cx="983615" cy="533400"/>
          </a:xfrm>
          <a:prstGeom prst="rect">
            <a:avLst/>
          </a:prstGeom>
          <a:solidFill>
            <a:srgbClr val="FF0000"/>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风险评估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2" name="矩形 61"/>
          <p:cNvSpPr/>
          <p:nvPr/>
        </p:nvSpPr>
        <p:spPr>
          <a:xfrm>
            <a:off x="316656" y="548680"/>
            <a:ext cx="11684000" cy="537592"/>
          </a:xfrm>
          <a:prstGeom prst="rect">
            <a:avLst/>
          </a:prstGeom>
          <a:solidFill>
            <a:srgbClr val="C00000"/>
          </a:solidFill>
          <a:ln w="25400">
            <a:noFill/>
            <a:prstDash val="dash"/>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zh-CN" altLang="zh-CN" b="1" dirty="0">
              <a:solidFill>
                <a:schemeClr val="tx1"/>
              </a:solidFill>
              <a:latin typeface="微软雅黑" panose="020B0503020204020204" pitchFamily="34" charset="-122"/>
              <a:ea typeface="微软雅黑" panose="020B0503020204020204" pitchFamily="34" charset="-122"/>
            </a:endParaRPr>
          </a:p>
          <a:p>
            <a:pPr algn="ctr">
              <a:lnSpc>
                <a:spcPct val="150000"/>
              </a:lnSpc>
              <a:defRPr/>
            </a:pPr>
            <a:endParaRPr lang="zh-CN" altLang="zh-CN" b="1" dirty="0">
              <a:solidFill>
                <a:schemeClr val="tx1"/>
              </a:solidFill>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3" name="文本框 9"/>
          <p:cNvSpPr txBox="1"/>
          <p:nvPr/>
        </p:nvSpPr>
        <p:spPr>
          <a:xfrm>
            <a:off x="5349875" y="642937"/>
            <a:ext cx="192786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zh-CN" sz="1600" b="1" dirty="0">
                <a:solidFill>
                  <a:schemeClr val="bg1"/>
                </a:solidFill>
                <a:latin typeface="微软雅黑" panose="020B0503020204020204" pitchFamily="34" charset="-122"/>
                <a:ea typeface="微软雅黑" panose="020B0503020204020204" pitchFamily="34" charset="-122"/>
                <a:sym typeface="+mn-ea"/>
              </a:rPr>
              <a:t>金融大数据平台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文本框 10"/>
          <p:cNvSpPr txBox="1"/>
          <p:nvPr/>
        </p:nvSpPr>
        <p:spPr>
          <a:xfrm>
            <a:off x="245294" y="1714817"/>
            <a:ext cx="1746250" cy="584775"/>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zh-CN" altLang="en-US" sz="1600" b="1" dirty="0">
                <a:latin typeface="微软雅黑" panose="020B0503020204020204" pitchFamily="34" charset="-122"/>
                <a:ea typeface="微软雅黑" panose="020B0503020204020204" pitchFamily="34" charset="-122"/>
                <a:sym typeface="+mn-ea"/>
              </a:rPr>
              <a:t>信贷</a:t>
            </a:r>
            <a:r>
              <a:rPr lang="zh-CN" altLang="en-US" sz="1600" b="1" dirty="0" smtClean="0">
                <a:latin typeface="微软雅黑" panose="020B0503020204020204" pitchFamily="34" charset="-122"/>
                <a:ea typeface="微软雅黑" panose="020B0503020204020204" pitchFamily="34" charset="-122"/>
                <a:sym typeface="+mn-ea"/>
              </a:rPr>
              <a:t>流程</a:t>
            </a:r>
            <a:endParaRPr lang="en-US" altLang="zh-CN" sz="1600" b="1" dirty="0" smtClean="0">
              <a:latin typeface="微软雅黑" panose="020B0503020204020204" pitchFamily="34" charset="-122"/>
              <a:ea typeface="微软雅黑" panose="020B0503020204020204" pitchFamily="34" charset="-122"/>
              <a:sym typeface="+mn-ea"/>
            </a:endParaRPr>
          </a:p>
          <a:p>
            <a:pPr algn="ctr"/>
            <a:r>
              <a:rPr lang="zh-CN" altLang="en-US" sz="1600" b="1" dirty="0" smtClean="0">
                <a:latin typeface="微软雅黑" panose="020B0503020204020204" pitchFamily="34" charset="-122"/>
                <a:ea typeface="微软雅黑" panose="020B0503020204020204" pitchFamily="34" charset="-122"/>
                <a:sym typeface="+mn-ea"/>
              </a:rPr>
              <a:t>管理</a:t>
            </a:r>
            <a:endParaRPr lang="zh-CN" altLang="en-US" sz="1600" b="1" dirty="0">
              <a:latin typeface="微软雅黑" panose="020B0503020204020204" pitchFamily="34" charset="-122"/>
              <a:ea typeface="微软雅黑" panose="020B0503020204020204" pitchFamily="34" charset="-122"/>
            </a:endParaRPr>
          </a:p>
        </p:txBody>
      </p:sp>
      <p:sp>
        <p:nvSpPr>
          <p:cNvPr id="65" name="矩形 64"/>
          <p:cNvSpPr/>
          <p:nvPr/>
        </p:nvSpPr>
        <p:spPr>
          <a:xfrm>
            <a:off x="2219325" y="3414524"/>
            <a:ext cx="2793365"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66" name="文本框 13"/>
          <p:cNvSpPr txBox="1"/>
          <p:nvPr/>
        </p:nvSpPr>
        <p:spPr>
          <a:xfrm>
            <a:off x="2542540" y="3498344"/>
            <a:ext cx="207518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a:latin typeface="微软雅黑" panose="020B0503020204020204" pitchFamily="34" charset="-122"/>
                <a:ea typeface="微软雅黑" panose="020B0503020204020204" pitchFamily="34" charset="-122"/>
              </a:rPr>
              <a:t>聚合数据</a:t>
            </a:r>
            <a:endParaRPr lang="zh-CN" altLang="en-US" sz="1600" b="1">
              <a:latin typeface="微软雅黑" panose="020B0503020204020204" pitchFamily="34" charset="-122"/>
              <a:ea typeface="微软雅黑" panose="020B0503020204020204" pitchFamily="34" charset="-122"/>
            </a:endParaRPr>
          </a:p>
        </p:txBody>
      </p:sp>
      <p:sp>
        <p:nvSpPr>
          <p:cNvPr id="67" name="文本框 17"/>
          <p:cNvSpPr txBox="1"/>
          <p:nvPr/>
        </p:nvSpPr>
        <p:spPr>
          <a:xfrm>
            <a:off x="6838950" y="3488819"/>
            <a:ext cx="207518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a:solidFill>
                  <a:schemeClr val="bg1"/>
                </a:solidFill>
                <a:latin typeface="微软雅黑" panose="020B0503020204020204" pitchFamily="34" charset="-122"/>
                <a:ea typeface="微软雅黑" panose="020B0503020204020204" pitchFamily="34" charset="-122"/>
              </a:rPr>
              <a:t>标签化数据</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8" name="文本框 20"/>
          <p:cNvSpPr txBox="1"/>
          <p:nvPr/>
        </p:nvSpPr>
        <p:spPr>
          <a:xfrm>
            <a:off x="481330" y="3488819"/>
            <a:ext cx="174625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a:latin typeface="微软雅黑" panose="020B0503020204020204" pitchFamily="34" charset="-122"/>
                <a:ea typeface="微软雅黑" panose="020B0503020204020204" pitchFamily="34" charset="-122"/>
              </a:rPr>
              <a:t>数据集市层</a:t>
            </a:r>
            <a:endParaRPr lang="zh-CN" altLang="en-US" sz="1600" b="1">
              <a:latin typeface="微软雅黑" panose="020B0503020204020204" pitchFamily="34" charset="-122"/>
              <a:ea typeface="微软雅黑" panose="020B0503020204020204" pitchFamily="34" charset="-122"/>
            </a:endParaRPr>
          </a:p>
        </p:txBody>
      </p:sp>
      <p:sp>
        <p:nvSpPr>
          <p:cNvPr id="69" name="矩形 68"/>
          <p:cNvSpPr/>
          <p:nvPr/>
        </p:nvSpPr>
        <p:spPr>
          <a:xfrm>
            <a:off x="7719060" y="4330829"/>
            <a:ext cx="2038350"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70" name="矩形 69"/>
          <p:cNvSpPr/>
          <p:nvPr/>
        </p:nvSpPr>
        <p:spPr>
          <a:xfrm>
            <a:off x="2202815" y="4330829"/>
            <a:ext cx="3090545"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71" name="文本框 19"/>
          <p:cNvSpPr txBox="1"/>
          <p:nvPr/>
        </p:nvSpPr>
        <p:spPr>
          <a:xfrm>
            <a:off x="2239010" y="4414649"/>
            <a:ext cx="3354705"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sym typeface="+mn-ea"/>
              </a:rPr>
              <a:t>分布式文件系统（</a:t>
            </a:r>
            <a:r>
              <a:rPr lang="en-US" altLang="zh-CN" sz="1600" b="1" dirty="0">
                <a:latin typeface="微软雅黑" panose="020B0503020204020204" pitchFamily="34" charset="-122"/>
                <a:ea typeface="微软雅黑" panose="020B0503020204020204" pitchFamily="34" charset="-122"/>
                <a:sym typeface="+mn-ea"/>
              </a:rPr>
              <a:t>HDFS</a:t>
            </a:r>
            <a:r>
              <a:rPr lang="zh-CN" altLang="en-US" sz="1600" b="1" dirty="0">
                <a:latin typeface="微软雅黑" panose="020B0503020204020204" pitchFamily="34" charset="-122"/>
                <a:ea typeface="微软雅黑" panose="020B0503020204020204" pitchFamily="34" charset="-122"/>
                <a:sym typeface="+mn-ea"/>
              </a:rPr>
              <a:t>）</a:t>
            </a:r>
            <a:endParaRPr lang="zh-CN" altLang="en-US" sz="1600" b="1">
              <a:latin typeface="微软雅黑" panose="020B0503020204020204" pitchFamily="34" charset="-122"/>
              <a:ea typeface="微软雅黑" panose="020B0503020204020204" pitchFamily="34" charset="-122"/>
            </a:endParaRPr>
          </a:p>
        </p:txBody>
      </p:sp>
      <p:sp>
        <p:nvSpPr>
          <p:cNvPr id="72" name="文本框 22"/>
          <p:cNvSpPr txBox="1"/>
          <p:nvPr/>
        </p:nvSpPr>
        <p:spPr>
          <a:xfrm>
            <a:off x="5525135" y="4395599"/>
            <a:ext cx="207518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dirty="0">
                <a:solidFill>
                  <a:schemeClr val="bg1"/>
                </a:solidFill>
                <a:latin typeface="微软雅黑" panose="020B0503020204020204" pitchFamily="34" charset="-122"/>
                <a:ea typeface="微软雅黑" panose="020B0503020204020204" pitchFamily="34" charset="-122"/>
                <a:sym typeface="+mn-ea"/>
              </a:rPr>
              <a:t>分布式在线数据库</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73" name="文本框 23"/>
          <p:cNvSpPr txBox="1"/>
          <p:nvPr/>
        </p:nvSpPr>
        <p:spPr>
          <a:xfrm>
            <a:off x="464820" y="4405124"/>
            <a:ext cx="174625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a:latin typeface="微软雅黑" panose="020B0503020204020204" pitchFamily="34" charset="-122"/>
                <a:ea typeface="微软雅黑" panose="020B0503020204020204" pitchFamily="34" charset="-122"/>
              </a:rPr>
              <a:t>数据存储层</a:t>
            </a:r>
            <a:endParaRPr lang="zh-CN" altLang="en-US" sz="1600" b="1">
              <a:latin typeface="微软雅黑" panose="020B0503020204020204" pitchFamily="34" charset="-122"/>
              <a:ea typeface="微软雅黑" panose="020B0503020204020204" pitchFamily="34" charset="-122"/>
            </a:endParaRPr>
          </a:p>
        </p:txBody>
      </p:sp>
      <p:sp>
        <p:nvSpPr>
          <p:cNvPr id="74" name="文本框 34"/>
          <p:cNvSpPr txBox="1"/>
          <p:nvPr/>
        </p:nvSpPr>
        <p:spPr>
          <a:xfrm>
            <a:off x="7825740" y="4405124"/>
            <a:ext cx="1788795"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sym typeface="+mn-ea"/>
              </a:rPr>
              <a:t>内存列式存储</a:t>
            </a:r>
            <a:endParaRPr lang="zh-CN" altLang="en-US" sz="1600" b="1">
              <a:latin typeface="微软雅黑" panose="020B0503020204020204" pitchFamily="34" charset="-122"/>
              <a:ea typeface="微软雅黑" panose="020B0503020204020204" pitchFamily="34" charset="-122"/>
            </a:endParaRPr>
          </a:p>
        </p:txBody>
      </p:sp>
      <p:sp>
        <p:nvSpPr>
          <p:cNvPr id="75" name="矩形 74"/>
          <p:cNvSpPr/>
          <p:nvPr/>
        </p:nvSpPr>
        <p:spPr>
          <a:xfrm>
            <a:off x="309245" y="5116959"/>
            <a:ext cx="11684000" cy="792480"/>
          </a:xfrm>
          <a:prstGeom prst="rect">
            <a:avLst/>
          </a:prstGeom>
          <a:solidFill>
            <a:schemeClr val="bg1">
              <a:lumMod val="95000"/>
            </a:schemeClr>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76" name="矩形 75"/>
          <p:cNvSpPr/>
          <p:nvPr/>
        </p:nvSpPr>
        <p:spPr>
          <a:xfrm>
            <a:off x="4289425" y="5246499"/>
            <a:ext cx="2218055" cy="533400"/>
          </a:xfrm>
          <a:prstGeom prst="rect">
            <a:avLst/>
          </a:prstGeom>
          <a:solidFill>
            <a:srgbClr val="5D5D5D"/>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77" name="矩形 76"/>
          <p:cNvSpPr/>
          <p:nvPr/>
        </p:nvSpPr>
        <p:spPr>
          <a:xfrm>
            <a:off x="2202815" y="5246499"/>
            <a:ext cx="2115820"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78" name="文本框 47"/>
          <p:cNvSpPr txBox="1"/>
          <p:nvPr/>
        </p:nvSpPr>
        <p:spPr>
          <a:xfrm>
            <a:off x="2239010" y="5330319"/>
            <a:ext cx="3354705"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sym typeface="+mn-ea"/>
              </a:rPr>
              <a:t>关系型数据库抽取 </a:t>
            </a:r>
            <a:endParaRPr lang="zh-CN" altLang="en-US" sz="1600" b="1">
              <a:latin typeface="微软雅黑" panose="020B0503020204020204" pitchFamily="34" charset="-122"/>
              <a:ea typeface="微软雅黑" panose="020B0503020204020204" pitchFamily="34" charset="-122"/>
            </a:endParaRPr>
          </a:p>
        </p:txBody>
      </p:sp>
      <p:sp>
        <p:nvSpPr>
          <p:cNvPr id="79" name="文本框 48"/>
          <p:cNvSpPr txBox="1"/>
          <p:nvPr/>
        </p:nvSpPr>
        <p:spPr>
          <a:xfrm>
            <a:off x="4377055" y="5311269"/>
            <a:ext cx="207518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dirty="0">
                <a:solidFill>
                  <a:schemeClr val="bg1"/>
                </a:solidFill>
                <a:latin typeface="微软雅黑" panose="020B0503020204020204" pitchFamily="34" charset="-122"/>
                <a:ea typeface="微软雅黑" panose="020B0503020204020204" pitchFamily="34" charset="-122"/>
                <a:sym typeface="+mn-ea"/>
              </a:rPr>
              <a:t>关系型数据库同步</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80" name="文本框 49"/>
          <p:cNvSpPr txBox="1"/>
          <p:nvPr/>
        </p:nvSpPr>
        <p:spPr>
          <a:xfrm>
            <a:off x="464820" y="5320794"/>
            <a:ext cx="174625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a:latin typeface="微软雅黑" panose="020B0503020204020204" pitchFamily="34" charset="-122"/>
                <a:ea typeface="微软雅黑" panose="020B0503020204020204" pitchFamily="34" charset="-122"/>
              </a:rPr>
              <a:t>数据汇集层</a:t>
            </a:r>
            <a:endParaRPr lang="zh-CN" altLang="en-US" sz="1600" b="1">
              <a:latin typeface="微软雅黑" panose="020B0503020204020204" pitchFamily="34" charset="-122"/>
              <a:ea typeface="微软雅黑" panose="020B0503020204020204" pitchFamily="34" charset="-122"/>
            </a:endParaRPr>
          </a:p>
        </p:txBody>
      </p:sp>
      <p:sp>
        <p:nvSpPr>
          <p:cNvPr id="81" name="矩形 80"/>
          <p:cNvSpPr/>
          <p:nvPr/>
        </p:nvSpPr>
        <p:spPr>
          <a:xfrm>
            <a:off x="6426835" y="5246499"/>
            <a:ext cx="2038350" cy="533400"/>
          </a:xfrm>
          <a:prstGeom prst="rect">
            <a:avLst/>
          </a:prstGeom>
          <a:solidFill>
            <a:srgbClr val="8F8F8F"/>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82" name="文本框 52"/>
          <p:cNvSpPr txBox="1"/>
          <p:nvPr/>
        </p:nvSpPr>
        <p:spPr>
          <a:xfrm>
            <a:off x="6748780" y="5320794"/>
            <a:ext cx="1788795"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sym typeface="+mn-ea"/>
              </a:rPr>
              <a:t>数据清洗</a:t>
            </a:r>
            <a:endParaRPr lang="zh-CN" altLang="en-US" sz="1600" b="1">
              <a:latin typeface="微软雅黑" panose="020B0503020204020204" pitchFamily="34" charset="-122"/>
              <a:ea typeface="微软雅黑" panose="020B0503020204020204" pitchFamily="34" charset="-122"/>
            </a:endParaRPr>
          </a:p>
        </p:txBody>
      </p:sp>
      <p:sp>
        <p:nvSpPr>
          <p:cNvPr id="83" name="矩形 82"/>
          <p:cNvSpPr/>
          <p:nvPr/>
        </p:nvSpPr>
        <p:spPr>
          <a:xfrm>
            <a:off x="8089265" y="5246499"/>
            <a:ext cx="1668145" cy="533400"/>
          </a:xfrm>
          <a:prstGeom prst="rect">
            <a:avLst/>
          </a:prstGeom>
          <a:solidFill>
            <a:srgbClr val="5D5D5D"/>
          </a:solidFill>
          <a:ln>
            <a:noFill/>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84" name="文本框 50"/>
          <p:cNvSpPr txBox="1"/>
          <p:nvPr/>
        </p:nvSpPr>
        <p:spPr>
          <a:xfrm>
            <a:off x="8283575" y="5320794"/>
            <a:ext cx="1788795"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sym typeface="+mn-ea"/>
              </a:rPr>
              <a:t> </a:t>
            </a:r>
            <a:r>
              <a:rPr lang="zh-CN" altLang="en-US" sz="1600" b="1" dirty="0">
                <a:solidFill>
                  <a:schemeClr val="bg1"/>
                </a:solidFill>
                <a:latin typeface="微软雅黑" panose="020B0503020204020204" pitchFamily="34" charset="-122"/>
                <a:ea typeface="微软雅黑" panose="020B0503020204020204" pitchFamily="34" charset="-122"/>
                <a:sym typeface="+mn-ea"/>
              </a:rPr>
              <a:t>数据聚类</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86" name="文本框 54"/>
          <p:cNvSpPr txBox="1"/>
          <p:nvPr/>
        </p:nvSpPr>
        <p:spPr>
          <a:xfrm>
            <a:off x="575945" y="6237099"/>
            <a:ext cx="174625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a:latin typeface="微软雅黑" panose="020B0503020204020204" pitchFamily="34" charset="-122"/>
                <a:ea typeface="微软雅黑" panose="020B0503020204020204" pitchFamily="34" charset="-122"/>
              </a:rPr>
              <a:t>数据接入层</a:t>
            </a:r>
            <a:endParaRPr lang="zh-CN" altLang="en-US" sz="1600" b="1">
              <a:latin typeface="微软雅黑" panose="020B0503020204020204" pitchFamily="34" charset="-122"/>
              <a:ea typeface="微软雅黑" panose="020B0503020204020204" pitchFamily="34" charset="-122"/>
            </a:endParaRPr>
          </a:p>
        </p:txBody>
      </p:sp>
      <p:sp>
        <p:nvSpPr>
          <p:cNvPr id="87" name="矩形 86"/>
          <p:cNvSpPr/>
          <p:nvPr/>
        </p:nvSpPr>
        <p:spPr>
          <a:xfrm>
            <a:off x="2173605" y="6153279"/>
            <a:ext cx="1767840" cy="533400"/>
          </a:xfrm>
          <a:prstGeom prst="rect">
            <a:avLst/>
          </a:prstGeom>
          <a:solidFill>
            <a:srgbClr val="FFC000"/>
          </a:solidFill>
          <a:ln w="25400" cmpd="sng">
            <a:noFill/>
            <a:prstDash val="solid"/>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p:txBody>
      </p:sp>
      <p:sp>
        <p:nvSpPr>
          <p:cNvPr id="88" name="文本框 56"/>
          <p:cNvSpPr txBox="1"/>
          <p:nvPr/>
        </p:nvSpPr>
        <p:spPr>
          <a:xfrm>
            <a:off x="1946910" y="6237099"/>
            <a:ext cx="2228215"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sym typeface="+mn-ea"/>
              </a:rPr>
              <a:t>行业内共享数据</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89" name="文本框 63"/>
          <p:cNvSpPr txBox="1"/>
          <p:nvPr/>
        </p:nvSpPr>
        <p:spPr>
          <a:xfrm>
            <a:off x="4282569" y="6237099"/>
            <a:ext cx="1669415"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dirty="0">
                <a:solidFill>
                  <a:schemeClr val="bg1"/>
                </a:solidFill>
                <a:latin typeface="微软雅黑" panose="020B0503020204020204" pitchFamily="34" charset="-122"/>
                <a:ea typeface="微软雅黑" panose="020B0503020204020204" pitchFamily="34" charset="-122"/>
                <a:sym typeface="+mn-ea"/>
              </a:rPr>
              <a:t>应用场景数据</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91" name="文本框 65"/>
          <p:cNvSpPr txBox="1"/>
          <p:nvPr/>
        </p:nvSpPr>
        <p:spPr>
          <a:xfrm>
            <a:off x="6331054" y="6237099"/>
            <a:ext cx="142113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dirty="0">
                <a:solidFill>
                  <a:schemeClr val="bg1"/>
                </a:solidFill>
                <a:latin typeface="微软雅黑" panose="020B0503020204020204" pitchFamily="34" charset="-122"/>
                <a:ea typeface="微软雅黑" panose="020B0503020204020204" pitchFamily="34" charset="-122"/>
                <a:sym typeface="+mn-ea"/>
              </a:rPr>
              <a:t>互联网数据</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93" name="文本框 67"/>
          <p:cNvSpPr txBox="1"/>
          <p:nvPr/>
        </p:nvSpPr>
        <p:spPr>
          <a:xfrm>
            <a:off x="8094980" y="6237099"/>
            <a:ext cx="169037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sym typeface="+mn-ea"/>
              </a:rPr>
              <a:t>第三方数据</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95" name="矩形 94"/>
          <p:cNvSpPr/>
          <p:nvPr/>
        </p:nvSpPr>
        <p:spPr>
          <a:xfrm>
            <a:off x="316656" y="2675384"/>
            <a:ext cx="11684000" cy="537592"/>
          </a:xfrm>
          <a:prstGeom prst="rect">
            <a:avLst/>
          </a:prstGeom>
          <a:solidFill>
            <a:srgbClr val="C00000"/>
          </a:solidFill>
          <a:ln w="25400">
            <a:noFill/>
            <a:prstDash val="dash"/>
          </a:ln>
          <a:effectLst/>
        </p:spPr>
        <p:style>
          <a:lnRef idx="3">
            <a:schemeClr val="lt1"/>
          </a:lnRef>
          <a:fillRef idx="1">
            <a:schemeClr val="accent5"/>
          </a:fillRef>
          <a:effectRef idx="1">
            <a:schemeClr val="accent5"/>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zh-CN" altLang="zh-CN" b="1" dirty="0">
              <a:solidFill>
                <a:schemeClr val="tx1"/>
              </a:solidFill>
              <a:latin typeface="微软雅黑" panose="020B0503020204020204" pitchFamily="34" charset="-122"/>
              <a:ea typeface="微软雅黑" panose="020B0503020204020204" pitchFamily="34" charset="-122"/>
            </a:endParaRPr>
          </a:p>
          <a:p>
            <a:pPr algn="ctr">
              <a:lnSpc>
                <a:spcPct val="150000"/>
              </a:lnSpc>
              <a:defRPr/>
            </a:pPr>
            <a:endParaRPr lang="zh-CN" altLang="zh-CN" b="1" dirty="0">
              <a:solidFill>
                <a:schemeClr val="tx1"/>
              </a:solidFill>
              <a:latin typeface="微软雅黑" panose="020B0503020204020204" pitchFamily="34" charset="-122"/>
              <a:ea typeface="微软雅黑" panose="020B0503020204020204" pitchFamily="34" charset="-122"/>
            </a:endParaRPr>
          </a:p>
          <a:p>
            <a:pPr algn="ctr">
              <a:lnSpc>
                <a:spcPct val="150000"/>
              </a:lnSpc>
              <a:defRPr/>
            </a:pPr>
            <a:endParaRPr lang="en-US" altLang="zh-CN" b="1" dirty="0">
              <a:latin typeface="微软雅黑" panose="020B0503020204020204" pitchFamily="34" charset="-122"/>
              <a:ea typeface="微软雅黑" panose="020B0503020204020204" pitchFamily="34" charset="-122"/>
            </a:endParaRPr>
          </a:p>
          <a:p>
            <a:pPr algn="ctr">
              <a:lnSpc>
                <a:spcPct val="150000"/>
              </a:lnSpc>
              <a:defRPr/>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96" name="文本框 9"/>
          <p:cNvSpPr txBox="1"/>
          <p:nvPr/>
        </p:nvSpPr>
        <p:spPr>
          <a:xfrm>
            <a:off x="5060429" y="2789118"/>
            <a:ext cx="2933700" cy="338554"/>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zh-CN" altLang="en-US" sz="1600" b="1" dirty="0" smtClean="0">
                <a:solidFill>
                  <a:schemeClr val="bg1"/>
                </a:solidFill>
                <a:latin typeface="微软雅黑" panose="020B0503020204020204" pitchFamily="34" charset="-122"/>
                <a:ea typeface="微软雅黑" panose="020B0503020204020204" pitchFamily="34" charset="-122"/>
                <a:sym typeface="+mn-ea"/>
              </a:rPr>
              <a:t>客户风险预警指标体系</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custDataLst>
              <p:tags r:id="rId1"/>
            </p:custDataLst>
          </p:nvPr>
        </p:nvSpPr>
        <p:spPr>
          <a:xfrm>
            <a:off x="0" y="3638550"/>
            <a:ext cx="12192000" cy="361950"/>
          </a:xfrm>
          <a:custGeom>
            <a:avLst/>
            <a:gdLst/>
            <a:ahLst/>
            <a:cxnLst/>
            <a:rect l="l" t="t" r="r" b="b"/>
            <a:pathLst>
              <a:path w="9144000" h="361950">
                <a:moveTo>
                  <a:pt x="8062046" y="0"/>
                </a:moveTo>
                <a:lnTo>
                  <a:pt x="9144000" y="0"/>
                </a:lnTo>
                <a:lnTo>
                  <a:pt x="9144000" y="361950"/>
                </a:lnTo>
                <a:lnTo>
                  <a:pt x="7939039" y="361950"/>
                </a:lnTo>
                <a:close/>
                <a:moveTo>
                  <a:pt x="0" y="0"/>
                </a:moveTo>
                <a:lnTo>
                  <a:pt x="4998927" y="0"/>
                </a:lnTo>
                <a:lnTo>
                  <a:pt x="4875921" y="361950"/>
                </a:lnTo>
                <a:lnTo>
                  <a:pt x="0" y="36195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4" name="矩形 23"/>
          <p:cNvSpPr/>
          <p:nvPr>
            <p:custDataLst>
              <p:tags r:id="rId2"/>
            </p:custDataLst>
          </p:nvPr>
        </p:nvSpPr>
        <p:spPr>
          <a:xfrm>
            <a:off x="7208228" y="3562722"/>
            <a:ext cx="3031176" cy="514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nSpc>
                <a:spcPct val="120000"/>
              </a:lnSpc>
              <a:spcBef>
                <a:spcPct val="0"/>
              </a:spcBef>
              <a:defRPr/>
            </a:pPr>
            <a:r>
              <a:rPr lang="zh-CN" altLang="en-US" sz="3200" b="1" dirty="0" smtClean="0">
                <a:solidFill>
                  <a:prstClr val="black">
                    <a:lumMod val="65000"/>
                    <a:lumOff val="35000"/>
                  </a:prstClr>
                </a:solidFill>
                <a:latin typeface="微软雅黑" panose="020B0503020204020204" pitchFamily="34" charset="-122"/>
                <a:ea typeface="微软雅黑" panose="020B0503020204020204" pitchFamily="34" charset="-122"/>
              </a:rPr>
              <a:t>系统功能介绍</a:t>
            </a:r>
            <a:endParaRPr lang="zh-CN" altLang="en-US" sz="32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5" name="文本框 7"/>
          <p:cNvSpPr txBox="1"/>
          <p:nvPr>
            <p:custDataLst>
              <p:tags r:id="rId3"/>
            </p:custDataLst>
          </p:nvPr>
        </p:nvSpPr>
        <p:spPr>
          <a:xfrm>
            <a:off x="6161617" y="4013200"/>
            <a:ext cx="4809067" cy="400050"/>
          </a:xfrm>
          <a:prstGeom prst="rect">
            <a:avLst/>
          </a:prstGeom>
          <a:noFill/>
        </p:spPr>
        <p:txBody>
          <a:bodyPr/>
          <a:lstStyle/>
          <a:p>
            <a:pPr algn="ctr">
              <a:defRPr/>
            </a:pPr>
            <a:r>
              <a:rPr lang="en-US" altLang="zh-CN" sz="2000" b="1" dirty="0" smtClean="0">
                <a:solidFill>
                  <a:prstClr val="white">
                    <a:lumMod val="75000"/>
                  </a:prstClr>
                </a:solidFill>
              </a:rPr>
              <a:t>Project </a:t>
            </a:r>
            <a:r>
              <a:rPr lang="en-US" altLang="zh-CN" sz="2000" b="1" dirty="0">
                <a:solidFill>
                  <a:prstClr val="white">
                    <a:lumMod val="75000"/>
                  </a:prstClr>
                </a:solidFill>
              </a:rPr>
              <a:t>requirements</a:t>
            </a:r>
            <a:endParaRPr lang="en-US" altLang="zh-CN" sz="2000" dirty="0">
              <a:solidFill>
                <a:prstClr val="white">
                  <a:lumMod val="75000"/>
                </a:prstClr>
              </a:solidFill>
              <a:latin typeface="Arial" panose="020B0604020202020204" pitchFamily="34" charset="0"/>
            </a:endParaRPr>
          </a:p>
        </p:txBody>
      </p:sp>
      <p:sp>
        <p:nvSpPr>
          <p:cNvPr id="26" name="文本框 8"/>
          <p:cNvSpPr txBox="1"/>
          <p:nvPr>
            <p:custDataLst>
              <p:tags r:id="rId4"/>
            </p:custDataLst>
          </p:nvPr>
        </p:nvSpPr>
        <p:spPr>
          <a:xfrm>
            <a:off x="5591944" y="2089151"/>
            <a:ext cx="1540933" cy="1844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just">
              <a:defRPr sz="3200">
                <a:solidFill>
                  <a:schemeClr val="lt1"/>
                </a:solidFill>
                <a:latin typeface="Arial Rounded MT Bold" panose="020F070403050403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ltLang="zh-CN" sz="13800" i="1" dirty="0" smtClean="0">
                <a:ln w="12700">
                  <a:noFill/>
                </a:ln>
                <a:solidFill>
                  <a:srgbClr val="FFC000"/>
                </a:solidFill>
                <a:latin typeface="Britannic Bold" panose="020B0903060703020204" pitchFamily="34" charset="0"/>
              </a:rPr>
              <a:t>2</a:t>
            </a:r>
            <a:endParaRPr lang="zh-CN" altLang="en-US" sz="13800" i="1" dirty="0">
              <a:ln w="12700">
                <a:noFill/>
              </a:ln>
              <a:solidFill>
                <a:srgbClr val="FFC000"/>
              </a:solidFill>
              <a:latin typeface="Britannic Bold" panose="020B0903060703020204" pitchFamily="34" charset="0"/>
            </a:endParaRPr>
          </a:p>
        </p:txBody>
      </p:sp>
    </p:spTree>
    <p:custDataLst>
      <p:tags r:id="rId5"/>
    </p:custDataLst>
  </p:cSld>
  <p:clrMapOvr>
    <a:masterClrMapping/>
  </p:clrMapOvr>
  <p:transition>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1"/>
          <a:srcRect/>
          <a:stretch>
            <a:fillRect/>
          </a:stretch>
        </p:blipFill>
        <p:spPr bwMode="auto">
          <a:xfrm>
            <a:off x="2921000" y="924560"/>
            <a:ext cx="6352540" cy="3244215"/>
          </a:xfrm>
          <a:prstGeom prst="rect">
            <a:avLst/>
          </a:prstGeom>
          <a:noFill/>
          <a:ln w="9525">
            <a:noFill/>
            <a:miter lim="800000"/>
            <a:headEnd/>
            <a:tailEnd/>
          </a:ln>
        </p:spPr>
      </p:pic>
      <p:pic>
        <p:nvPicPr>
          <p:cNvPr id="4" name="Picture 2"/>
          <p:cNvPicPr>
            <a:picLocks noChangeAspect="1" noChangeArrowheads="1"/>
          </p:cNvPicPr>
          <p:nvPr/>
        </p:nvPicPr>
        <p:blipFill>
          <a:blip r:embed="rId2"/>
          <a:srcRect/>
          <a:stretch>
            <a:fillRect/>
          </a:stretch>
        </p:blipFill>
        <p:spPr bwMode="auto">
          <a:xfrm>
            <a:off x="2921000" y="4336415"/>
            <a:ext cx="6353175" cy="2074545"/>
          </a:xfrm>
          <a:prstGeom prst="rect">
            <a:avLst/>
          </a:prstGeom>
          <a:noFill/>
          <a:ln w="9525">
            <a:solidFill>
              <a:schemeClr val="tx2">
                <a:lumMod val="40000"/>
                <a:lumOff val="60000"/>
              </a:schemeClr>
            </a:solidFill>
            <a:miter lim="800000"/>
            <a:headEnd/>
            <a:tailEnd/>
          </a:ln>
        </p:spPr>
      </p:pic>
      <p:sp>
        <p:nvSpPr>
          <p:cNvPr id="5" name="矩形 3"/>
          <p:cNvSpPr>
            <a:spLocks noChangeArrowheads="1"/>
          </p:cNvSpPr>
          <p:nvPr/>
        </p:nvSpPr>
        <p:spPr bwMode="auto">
          <a:xfrm>
            <a:off x="3505747" y="1"/>
            <a:ext cx="5182187" cy="529219"/>
          </a:xfrm>
          <a:prstGeom prst="rect">
            <a:avLst/>
          </a:prstGeom>
          <a:solidFill>
            <a:srgbClr val="CC0000"/>
          </a:solidFill>
          <a:ln w="25400">
            <a:solidFill>
              <a:srgbClr val="CC0000"/>
            </a:solidFill>
            <a:miter lim="800000"/>
          </a:ln>
        </p:spPr>
        <p:txBody>
          <a:bodyPr lIns="95418" tIns="49725" rIns="95418" bIns="49725" anchor="ctr"/>
          <a:lstStyle/>
          <a:p>
            <a:pPr algn="ctr" eaLnBrk="1" hangingPunct="1">
              <a:buFont typeface="Arial" panose="020B0604020202020204" pitchFamily="34" charset="0"/>
              <a:buNone/>
            </a:pPr>
            <a:r>
              <a:rPr lang="zh-CN" altLang="en-US" sz="2000" b="1" dirty="0" smtClean="0">
                <a:solidFill>
                  <a:schemeClr val="bg1"/>
                </a:solidFill>
              </a:rPr>
              <a:t>金融外部大数据应用</a:t>
            </a:r>
            <a:r>
              <a:rPr lang="en-US" altLang="zh-CN" sz="2000" b="1" dirty="0" smtClean="0">
                <a:solidFill>
                  <a:schemeClr val="bg1"/>
                </a:solidFill>
              </a:rPr>
              <a:t>-</a:t>
            </a:r>
            <a:r>
              <a:rPr lang="zh-CN" altLang="en-US" sz="2000" b="1" dirty="0" smtClean="0">
                <a:solidFill>
                  <a:schemeClr val="bg1"/>
                </a:solidFill>
              </a:rPr>
              <a:t>信贷风险管控</a:t>
            </a:r>
            <a:endParaRPr lang="zh-CN" altLang="en-US" sz="2000" b="1" dirty="0">
              <a:solidFill>
                <a:schemeClr val="bg1"/>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MH_Other_4"/>
          <p:cNvSpPr/>
          <p:nvPr>
            <p:custDataLst>
              <p:tags r:id="rId1"/>
            </p:custDataLst>
          </p:nvPr>
        </p:nvSpPr>
        <p:spPr>
          <a:xfrm flipV="1">
            <a:off x="1139826" y="1493839"/>
            <a:ext cx="3190875" cy="1514475"/>
          </a:xfrm>
          <a:custGeom>
            <a:avLst/>
            <a:gdLst>
              <a:gd name="connsiteX0" fmla="*/ 662583 w 3190875"/>
              <a:gd name="connsiteY0" fmla="*/ 0 h 1514475"/>
              <a:gd name="connsiteX1" fmla="*/ 3190875 w 3190875"/>
              <a:gd name="connsiteY1" fmla="*/ 0 h 1514475"/>
              <a:gd name="connsiteX2" fmla="*/ 3190875 w 3190875"/>
              <a:gd name="connsiteY2" fmla="*/ 378619 h 1514475"/>
              <a:gd name="connsiteX3" fmla="*/ 662583 w 3190875"/>
              <a:gd name="connsiteY3" fmla="*/ 378619 h 1514475"/>
              <a:gd name="connsiteX4" fmla="*/ 378619 w 3190875"/>
              <a:gd name="connsiteY4" fmla="*/ 662583 h 1514475"/>
              <a:gd name="connsiteX5" fmla="*/ 378619 w 3190875"/>
              <a:gd name="connsiteY5" fmla="*/ 1514475 h 1514475"/>
              <a:gd name="connsiteX6" fmla="*/ 0 w 3190875"/>
              <a:gd name="connsiteY6" fmla="*/ 1514475 h 1514475"/>
              <a:gd name="connsiteX7" fmla="*/ 0 w 3190875"/>
              <a:gd name="connsiteY7" fmla="*/ 662583 h 1514475"/>
              <a:gd name="connsiteX8" fmla="*/ 662583 w 3190875"/>
              <a:gd name="connsiteY8" fmla="*/ 0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875" h="1514475">
                <a:moveTo>
                  <a:pt x="662583" y="0"/>
                </a:moveTo>
                <a:lnTo>
                  <a:pt x="3190875" y="0"/>
                </a:lnTo>
                <a:lnTo>
                  <a:pt x="3190875" y="378619"/>
                </a:lnTo>
                <a:lnTo>
                  <a:pt x="662583" y="378619"/>
                </a:lnTo>
                <a:cubicBezTo>
                  <a:pt x="505754" y="378619"/>
                  <a:pt x="378619" y="505754"/>
                  <a:pt x="378619" y="662583"/>
                </a:cubicBezTo>
                <a:lnTo>
                  <a:pt x="378619" y="1514475"/>
                </a:lnTo>
                <a:lnTo>
                  <a:pt x="0" y="1514475"/>
                </a:lnTo>
                <a:lnTo>
                  <a:pt x="0" y="662583"/>
                </a:lnTo>
                <a:cubicBezTo>
                  <a:pt x="0" y="296649"/>
                  <a:pt x="296649" y="0"/>
                  <a:pt x="662583" y="0"/>
                </a:cubicBezTo>
                <a:close/>
              </a:path>
            </a:pathLst>
          </a:custGeom>
          <a:solidFill>
            <a:sysClr val="window" lastClr="FFFFFF">
              <a:lumMod val="50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345" name="椭圆 344"/>
          <p:cNvSpPr/>
          <p:nvPr/>
        </p:nvSpPr>
        <p:spPr>
          <a:xfrm flipV="1">
            <a:off x="-309093" y="1299528"/>
            <a:ext cx="3569074" cy="506891"/>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6" name="圆角矩形 345"/>
          <p:cNvSpPr/>
          <p:nvPr/>
        </p:nvSpPr>
        <p:spPr>
          <a:xfrm>
            <a:off x="418033" y="509590"/>
            <a:ext cx="2151993" cy="1020735"/>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4" name="矩形 343"/>
          <p:cNvSpPr/>
          <p:nvPr/>
        </p:nvSpPr>
        <p:spPr>
          <a:xfrm rot="3626824">
            <a:off x="10552929" y="5407159"/>
            <a:ext cx="1813341" cy="1409557"/>
          </a:xfrm>
          <a:prstGeom prst="rect">
            <a:avLst/>
          </a:prstGeom>
          <a:gradFill flip="none" rotWithShape="1">
            <a:gsLst>
              <a:gs pos="47000">
                <a:schemeClr val="bg1">
                  <a:alpha val="0"/>
                </a:schemeClr>
              </a:gs>
              <a:gs pos="76000">
                <a:schemeClr val="tx1">
                  <a:lumMod val="95000"/>
                  <a:lumOff val="5000"/>
                  <a:alpha val="18000"/>
                </a:schemeClr>
              </a:gs>
              <a:gs pos="94000">
                <a:schemeClr val="tx1">
                  <a:lumMod val="95000"/>
                  <a:lumOff val="5000"/>
                  <a:alpha val="49000"/>
                </a:schemeClr>
              </a:gs>
              <a:gs pos="100000">
                <a:schemeClr val="tx1">
                  <a:alpha val="59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336120" y="258870"/>
            <a:ext cx="4354752" cy="47296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多维度数据全面风险防范</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37" name="六边形 236"/>
          <p:cNvSpPr/>
          <p:nvPr/>
        </p:nvSpPr>
        <p:spPr bwMode="auto">
          <a:xfrm>
            <a:off x="9409654" y="4111626"/>
            <a:ext cx="2331609" cy="2113195"/>
          </a:xfrm>
          <a:prstGeom prst="hexagon">
            <a:avLst/>
          </a:prstGeom>
          <a:solidFill>
            <a:sysClr val="window" lastClr="FFFFFF">
              <a:lumMod val="95000"/>
            </a:sysClr>
          </a:solidFill>
          <a:ln>
            <a:noFill/>
          </a:ln>
          <a:effectLst>
            <a:glow rad="63500">
              <a:srgbClr val="A5A5A5">
                <a:satMod val="175000"/>
                <a:alpha val="40000"/>
              </a:srgbClr>
            </a:glow>
          </a:effectLst>
        </p:spPr>
        <p:txBody>
          <a:bodyPr rtlCol="0" anchor="ctr" anchorCtr="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238" name="椭圆 237"/>
          <p:cNvSpPr/>
          <p:nvPr/>
        </p:nvSpPr>
        <p:spPr>
          <a:xfrm flipV="1">
            <a:off x="5532751" y="2684793"/>
            <a:ext cx="6206764" cy="506891"/>
          </a:xfrm>
          <a:prstGeom prst="ellipse">
            <a:avLst/>
          </a:prstGeom>
          <a:gradFill flip="none" rotWithShape="1">
            <a:gsLst>
              <a:gs pos="86000">
                <a:sysClr val="window" lastClr="FFFFFF">
                  <a:alpha val="0"/>
                </a:sysClr>
              </a:gs>
              <a:gs pos="15000">
                <a:sysClr val="windowText" lastClr="000000">
                  <a:lumMod val="50000"/>
                  <a:lumOff val="50000"/>
                </a:sysClr>
              </a:gs>
            </a:gsLst>
            <a:path path="shape">
              <a:fillToRect l="50000" t="50000" r="50000" b="50000"/>
            </a:path>
            <a:tileRect/>
          </a:gra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239" name="圆角矩形 238"/>
          <p:cNvSpPr/>
          <p:nvPr/>
        </p:nvSpPr>
        <p:spPr>
          <a:xfrm>
            <a:off x="5532913" y="109521"/>
            <a:ext cx="6174639" cy="2829466"/>
          </a:xfrm>
          <a:prstGeom prst="round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240" name="MH_Other_1"/>
          <p:cNvSpPr/>
          <p:nvPr>
            <p:custDataLst>
              <p:tags r:id="rId2"/>
            </p:custDataLst>
          </p:nvPr>
        </p:nvSpPr>
        <p:spPr>
          <a:xfrm flipH="1" flipV="1">
            <a:off x="1839913" y="4679951"/>
            <a:ext cx="2036762" cy="1514475"/>
          </a:xfrm>
          <a:custGeom>
            <a:avLst/>
            <a:gdLst>
              <a:gd name="connsiteX0" fmla="*/ 2036881 w 2036881"/>
              <a:gd name="connsiteY0" fmla="*/ 0 h 1514475"/>
              <a:gd name="connsiteX1" fmla="*/ 662583 w 2036881"/>
              <a:gd name="connsiteY1" fmla="*/ 0 h 1514475"/>
              <a:gd name="connsiteX2" fmla="*/ 0 w 2036881"/>
              <a:gd name="connsiteY2" fmla="*/ 662583 h 1514475"/>
              <a:gd name="connsiteX3" fmla="*/ 0 w 2036881"/>
              <a:gd name="connsiteY3" fmla="*/ 1514475 h 1514475"/>
              <a:gd name="connsiteX4" fmla="*/ 378619 w 2036881"/>
              <a:gd name="connsiteY4" fmla="*/ 1514475 h 1514475"/>
              <a:gd name="connsiteX5" fmla="*/ 378619 w 2036881"/>
              <a:gd name="connsiteY5" fmla="*/ 662583 h 1514475"/>
              <a:gd name="connsiteX6" fmla="*/ 662583 w 2036881"/>
              <a:gd name="connsiteY6" fmla="*/ 378619 h 1514475"/>
              <a:gd name="connsiteX7" fmla="*/ 2036881 w 2036881"/>
              <a:gd name="connsiteY7" fmla="*/ 37861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881" h="1514475">
                <a:moveTo>
                  <a:pt x="2036881" y="0"/>
                </a:moveTo>
                <a:lnTo>
                  <a:pt x="662583" y="0"/>
                </a:lnTo>
                <a:cubicBezTo>
                  <a:pt x="296649" y="0"/>
                  <a:pt x="0" y="296649"/>
                  <a:pt x="0" y="662583"/>
                </a:cubicBezTo>
                <a:lnTo>
                  <a:pt x="0" y="1514475"/>
                </a:lnTo>
                <a:lnTo>
                  <a:pt x="378619" y="1514475"/>
                </a:lnTo>
                <a:lnTo>
                  <a:pt x="378619" y="662583"/>
                </a:lnTo>
                <a:cubicBezTo>
                  <a:pt x="378619" y="505754"/>
                  <a:pt x="505754" y="378619"/>
                  <a:pt x="662583" y="378619"/>
                </a:cubicBezTo>
                <a:lnTo>
                  <a:pt x="2036881" y="378619"/>
                </a:lnTo>
                <a:close/>
              </a:path>
            </a:pathLst>
          </a:custGeom>
          <a:solidFill>
            <a:sysClr val="window" lastClr="FFFFFF">
              <a:lumMod val="50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241" name="MH_Other_2"/>
          <p:cNvSpPr/>
          <p:nvPr>
            <p:custDataLst>
              <p:tags r:id="rId3"/>
            </p:custDataLst>
          </p:nvPr>
        </p:nvSpPr>
        <p:spPr>
          <a:xfrm flipH="1">
            <a:off x="4203701" y="4414839"/>
            <a:ext cx="2036763" cy="1514475"/>
          </a:xfrm>
          <a:custGeom>
            <a:avLst/>
            <a:gdLst>
              <a:gd name="connsiteX0" fmla="*/ 2036881 w 2036881"/>
              <a:gd name="connsiteY0" fmla="*/ 0 h 1514475"/>
              <a:gd name="connsiteX1" fmla="*/ 662583 w 2036881"/>
              <a:gd name="connsiteY1" fmla="*/ 0 h 1514475"/>
              <a:gd name="connsiteX2" fmla="*/ 0 w 2036881"/>
              <a:gd name="connsiteY2" fmla="*/ 662583 h 1514475"/>
              <a:gd name="connsiteX3" fmla="*/ 0 w 2036881"/>
              <a:gd name="connsiteY3" fmla="*/ 1514475 h 1514475"/>
              <a:gd name="connsiteX4" fmla="*/ 378619 w 2036881"/>
              <a:gd name="connsiteY4" fmla="*/ 1514475 h 1514475"/>
              <a:gd name="connsiteX5" fmla="*/ 378619 w 2036881"/>
              <a:gd name="connsiteY5" fmla="*/ 662583 h 1514475"/>
              <a:gd name="connsiteX6" fmla="*/ 662583 w 2036881"/>
              <a:gd name="connsiteY6" fmla="*/ 378619 h 1514475"/>
              <a:gd name="connsiteX7" fmla="*/ 2036881 w 2036881"/>
              <a:gd name="connsiteY7" fmla="*/ 37861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881" h="1514475">
                <a:moveTo>
                  <a:pt x="2036881" y="0"/>
                </a:moveTo>
                <a:lnTo>
                  <a:pt x="662583" y="0"/>
                </a:lnTo>
                <a:cubicBezTo>
                  <a:pt x="296649" y="0"/>
                  <a:pt x="0" y="296649"/>
                  <a:pt x="0" y="662583"/>
                </a:cubicBezTo>
                <a:lnTo>
                  <a:pt x="0" y="1514475"/>
                </a:lnTo>
                <a:lnTo>
                  <a:pt x="378619" y="1514475"/>
                </a:lnTo>
                <a:lnTo>
                  <a:pt x="378619" y="662583"/>
                </a:lnTo>
                <a:cubicBezTo>
                  <a:pt x="378619" y="505754"/>
                  <a:pt x="505754" y="378619"/>
                  <a:pt x="662583" y="378619"/>
                </a:cubicBezTo>
                <a:lnTo>
                  <a:pt x="2036881" y="378619"/>
                </a:lnTo>
                <a:close/>
              </a:path>
            </a:pathLst>
          </a:custGeom>
          <a:solidFill>
            <a:sysClr val="window" lastClr="FFFFFF">
              <a:lumMod val="50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242" name="MH_Other_3"/>
          <p:cNvSpPr/>
          <p:nvPr>
            <p:custDataLst>
              <p:tags r:id="rId4"/>
            </p:custDataLst>
          </p:nvPr>
        </p:nvSpPr>
        <p:spPr>
          <a:xfrm flipH="1" flipV="1">
            <a:off x="5845176" y="4292601"/>
            <a:ext cx="3190875" cy="1514475"/>
          </a:xfrm>
          <a:custGeom>
            <a:avLst/>
            <a:gdLst>
              <a:gd name="connsiteX0" fmla="*/ 662583 w 3190875"/>
              <a:gd name="connsiteY0" fmla="*/ 0 h 1514475"/>
              <a:gd name="connsiteX1" fmla="*/ 3190875 w 3190875"/>
              <a:gd name="connsiteY1" fmla="*/ 0 h 1514475"/>
              <a:gd name="connsiteX2" fmla="*/ 3190875 w 3190875"/>
              <a:gd name="connsiteY2" fmla="*/ 378619 h 1514475"/>
              <a:gd name="connsiteX3" fmla="*/ 662583 w 3190875"/>
              <a:gd name="connsiteY3" fmla="*/ 378619 h 1514475"/>
              <a:gd name="connsiteX4" fmla="*/ 378619 w 3190875"/>
              <a:gd name="connsiteY4" fmla="*/ 662583 h 1514475"/>
              <a:gd name="connsiteX5" fmla="*/ 378619 w 3190875"/>
              <a:gd name="connsiteY5" fmla="*/ 1514475 h 1514475"/>
              <a:gd name="connsiteX6" fmla="*/ 0 w 3190875"/>
              <a:gd name="connsiteY6" fmla="*/ 1514475 h 1514475"/>
              <a:gd name="connsiteX7" fmla="*/ 0 w 3190875"/>
              <a:gd name="connsiteY7" fmla="*/ 662583 h 1514475"/>
              <a:gd name="connsiteX8" fmla="*/ 662583 w 3190875"/>
              <a:gd name="connsiteY8" fmla="*/ 0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875" h="1514475">
                <a:moveTo>
                  <a:pt x="662583" y="0"/>
                </a:moveTo>
                <a:lnTo>
                  <a:pt x="3190875" y="0"/>
                </a:lnTo>
                <a:lnTo>
                  <a:pt x="3190875" y="378619"/>
                </a:lnTo>
                <a:lnTo>
                  <a:pt x="662583" y="378619"/>
                </a:lnTo>
                <a:cubicBezTo>
                  <a:pt x="505754" y="378619"/>
                  <a:pt x="378619" y="505754"/>
                  <a:pt x="378619" y="662583"/>
                </a:cubicBezTo>
                <a:lnTo>
                  <a:pt x="378619" y="1514475"/>
                </a:lnTo>
                <a:lnTo>
                  <a:pt x="0" y="1514475"/>
                </a:lnTo>
                <a:lnTo>
                  <a:pt x="0" y="662583"/>
                </a:lnTo>
                <a:cubicBezTo>
                  <a:pt x="0" y="296649"/>
                  <a:pt x="296649" y="0"/>
                  <a:pt x="662583" y="0"/>
                </a:cubicBezTo>
                <a:close/>
              </a:path>
            </a:pathLst>
          </a:custGeom>
          <a:solidFill>
            <a:sysClr val="window" lastClr="FFFFFF">
              <a:lumMod val="50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244" name="MH_Other_5"/>
          <p:cNvSpPr/>
          <p:nvPr>
            <p:custDataLst>
              <p:tags r:id="rId5"/>
            </p:custDataLst>
          </p:nvPr>
        </p:nvSpPr>
        <p:spPr>
          <a:xfrm flipV="1">
            <a:off x="4330701" y="2627314"/>
            <a:ext cx="3190875" cy="1514475"/>
          </a:xfrm>
          <a:custGeom>
            <a:avLst/>
            <a:gdLst>
              <a:gd name="connsiteX0" fmla="*/ 662583 w 3190875"/>
              <a:gd name="connsiteY0" fmla="*/ 0 h 1514475"/>
              <a:gd name="connsiteX1" fmla="*/ 3190875 w 3190875"/>
              <a:gd name="connsiteY1" fmla="*/ 0 h 1514475"/>
              <a:gd name="connsiteX2" fmla="*/ 3190875 w 3190875"/>
              <a:gd name="connsiteY2" fmla="*/ 378619 h 1514475"/>
              <a:gd name="connsiteX3" fmla="*/ 662583 w 3190875"/>
              <a:gd name="connsiteY3" fmla="*/ 378619 h 1514475"/>
              <a:gd name="connsiteX4" fmla="*/ 378619 w 3190875"/>
              <a:gd name="connsiteY4" fmla="*/ 662583 h 1514475"/>
              <a:gd name="connsiteX5" fmla="*/ 378619 w 3190875"/>
              <a:gd name="connsiteY5" fmla="*/ 1514475 h 1514475"/>
              <a:gd name="connsiteX6" fmla="*/ 0 w 3190875"/>
              <a:gd name="connsiteY6" fmla="*/ 1514475 h 1514475"/>
              <a:gd name="connsiteX7" fmla="*/ 0 w 3190875"/>
              <a:gd name="connsiteY7" fmla="*/ 662583 h 1514475"/>
              <a:gd name="connsiteX8" fmla="*/ 662583 w 3190875"/>
              <a:gd name="connsiteY8" fmla="*/ 0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875" h="1514475">
                <a:moveTo>
                  <a:pt x="662583" y="0"/>
                </a:moveTo>
                <a:lnTo>
                  <a:pt x="3190875" y="0"/>
                </a:lnTo>
                <a:lnTo>
                  <a:pt x="3190875" y="378619"/>
                </a:lnTo>
                <a:lnTo>
                  <a:pt x="662583" y="378619"/>
                </a:lnTo>
                <a:cubicBezTo>
                  <a:pt x="505754" y="378619"/>
                  <a:pt x="378619" y="505754"/>
                  <a:pt x="378619" y="662583"/>
                </a:cubicBezTo>
                <a:lnTo>
                  <a:pt x="378619" y="1514475"/>
                </a:lnTo>
                <a:lnTo>
                  <a:pt x="0" y="1514475"/>
                </a:lnTo>
                <a:lnTo>
                  <a:pt x="0" y="662583"/>
                </a:lnTo>
                <a:cubicBezTo>
                  <a:pt x="0" y="296649"/>
                  <a:pt x="296649" y="0"/>
                  <a:pt x="662583" y="0"/>
                </a:cubicBezTo>
                <a:close/>
              </a:path>
            </a:pathLst>
          </a:custGeom>
          <a:solidFill>
            <a:sysClr val="window" lastClr="FFFFFF">
              <a:lumMod val="50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245" name="MH_Other_6"/>
          <p:cNvSpPr/>
          <p:nvPr>
            <p:custDataLst>
              <p:tags r:id="rId6"/>
            </p:custDataLst>
          </p:nvPr>
        </p:nvSpPr>
        <p:spPr>
          <a:xfrm rot="5400000">
            <a:off x="7623970" y="3658395"/>
            <a:ext cx="1309687" cy="1514475"/>
          </a:xfrm>
          <a:custGeom>
            <a:avLst/>
            <a:gdLst>
              <a:gd name="connsiteX0" fmla="*/ 0 w 1309689"/>
              <a:gd name="connsiteY0" fmla="*/ 1514475 h 1514475"/>
              <a:gd name="connsiteX1" fmla="*/ 0 w 1309689"/>
              <a:gd name="connsiteY1" fmla="*/ 662583 h 1514475"/>
              <a:gd name="connsiteX2" fmla="*/ 662583 w 1309689"/>
              <a:gd name="connsiteY2" fmla="*/ 0 h 1514475"/>
              <a:gd name="connsiteX3" fmla="*/ 1309689 w 1309689"/>
              <a:gd name="connsiteY3" fmla="*/ 0 h 1514475"/>
              <a:gd name="connsiteX4" fmla="*/ 1309689 w 1309689"/>
              <a:gd name="connsiteY4" fmla="*/ 378619 h 1514475"/>
              <a:gd name="connsiteX5" fmla="*/ 662583 w 1309689"/>
              <a:gd name="connsiteY5" fmla="*/ 378619 h 1514475"/>
              <a:gd name="connsiteX6" fmla="*/ 378619 w 1309689"/>
              <a:gd name="connsiteY6" fmla="*/ 662583 h 1514475"/>
              <a:gd name="connsiteX7" fmla="*/ 378619 w 1309689"/>
              <a:gd name="connsiteY7" fmla="*/ 1514475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689" h="1514475">
                <a:moveTo>
                  <a:pt x="0" y="1514475"/>
                </a:moveTo>
                <a:lnTo>
                  <a:pt x="0" y="662583"/>
                </a:lnTo>
                <a:cubicBezTo>
                  <a:pt x="0" y="296649"/>
                  <a:pt x="296649" y="0"/>
                  <a:pt x="662583" y="0"/>
                </a:cubicBezTo>
                <a:lnTo>
                  <a:pt x="1309689" y="0"/>
                </a:lnTo>
                <a:lnTo>
                  <a:pt x="1309689" y="378619"/>
                </a:lnTo>
                <a:lnTo>
                  <a:pt x="662583" y="378619"/>
                </a:lnTo>
                <a:cubicBezTo>
                  <a:pt x="505754" y="378619"/>
                  <a:pt x="378619" y="505754"/>
                  <a:pt x="378619" y="662583"/>
                </a:cubicBezTo>
                <a:lnTo>
                  <a:pt x="378619" y="1514475"/>
                </a:lnTo>
                <a:close/>
              </a:path>
            </a:pathLst>
          </a:custGeom>
          <a:solidFill>
            <a:sysClr val="window" lastClr="FFFFFF">
              <a:lumMod val="50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246" name="MH_SubTitle_1"/>
          <p:cNvSpPr/>
          <p:nvPr>
            <p:custDataLst>
              <p:tags r:id="rId7"/>
            </p:custDataLst>
          </p:nvPr>
        </p:nvSpPr>
        <p:spPr>
          <a:xfrm>
            <a:off x="1871663" y="1841500"/>
            <a:ext cx="1181100" cy="1181100"/>
          </a:xfrm>
          <a:prstGeom prst="roundRect">
            <a:avLst>
              <a:gd name="adj" fmla="val 29792"/>
            </a:avLst>
          </a:prstGeom>
          <a:solidFill>
            <a:srgbClr val="FEFFFF"/>
          </a:solidFill>
          <a:ln w="3175" cap="flat" cmpd="sng" algn="ctr">
            <a:noFill/>
            <a:prstDash val="solid"/>
            <a:miter lim="800000"/>
          </a:ln>
          <a:effectLst>
            <a:outerShdw blurRad="63500" sx="102000" sy="102000" algn="ctr" rotWithShape="0">
              <a:prstClr val="black">
                <a:alpha val="40000"/>
              </a:prstClr>
            </a:outerShdw>
          </a:effectLst>
        </p:spPr>
        <p:txBody>
          <a:bodyPr lIns="0" tIns="0" rIns="0" bIns="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smtClean="0">
                <a:ln>
                  <a:noFill/>
                </a:ln>
                <a:solidFill>
                  <a:srgbClr val="5B9BD5"/>
                </a:solidFill>
                <a:effectLst/>
                <a:uLnTx/>
                <a:uFillTx/>
                <a:latin typeface="Calibri" panose="020F0502020204030204"/>
                <a:ea typeface="宋体" panose="02010600030101010101" pitchFamily="2" charset="-122"/>
              </a:rPr>
              <a:t> </a:t>
            </a:r>
            <a:endParaRPr kumimoji="0" lang="zh-CN" altLang="en-US" sz="1800" b="1" i="0" u="none" strike="noStrike" kern="0" cap="none" spc="0" normalizeH="0" baseline="0" noProof="0" dirty="0">
              <a:ln>
                <a:noFill/>
              </a:ln>
              <a:solidFill>
                <a:srgbClr val="5B9BD5"/>
              </a:solidFill>
              <a:effectLst/>
              <a:uLnTx/>
              <a:uFillTx/>
              <a:latin typeface="Calibri" panose="020F0502020204030204"/>
              <a:ea typeface="宋体" panose="02010600030101010101" pitchFamily="2" charset="-122"/>
            </a:endParaRPr>
          </a:p>
        </p:txBody>
      </p:sp>
      <p:sp>
        <p:nvSpPr>
          <p:cNvPr id="247" name="MH_SubTitle_2"/>
          <p:cNvSpPr/>
          <p:nvPr>
            <p:custDataLst>
              <p:tags r:id="rId8"/>
            </p:custDataLst>
          </p:nvPr>
        </p:nvSpPr>
        <p:spPr>
          <a:xfrm>
            <a:off x="3916363" y="2232025"/>
            <a:ext cx="1181100" cy="1181100"/>
          </a:xfrm>
          <a:prstGeom prst="roundRect">
            <a:avLst>
              <a:gd name="adj" fmla="val 29792"/>
            </a:avLst>
          </a:prstGeom>
          <a:solidFill>
            <a:srgbClr val="FEFFFF"/>
          </a:solidFill>
          <a:ln w="3175" cap="flat" cmpd="sng" algn="ctr">
            <a:noFill/>
            <a:prstDash val="solid"/>
            <a:miter lim="800000"/>
          </a:ln>
          <a:effectLst>
            <a:outerShdw blurRad="63500" sx="102000" sy="102000" algn="ctr" rotWithShape="0">
              <a:prstClr val="black">
                <a:alpha val="40000"/>
              </a:prstClr>
            </a:outerShdw>
          </a:effectLst>
        </p:spPr>
        <p:txBody>
          <a:bodyPr lIns="0" tIns="0" rIns="0" bIns="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smtClean="0">
                <a:ln>
                  <a:noFill/>
                </a:ln>
                <a:solidFill>
                  <a:srgbClr val="5B9BD5"/>
                </a:solidFill>
                <a:effectLst/>
                <a:uLnTx/>
                <a:uFillTx/>
                <a:latin typeface="Calibri" panose="020F0502020204030204"/>
                <a:ea typeface="宋体" panose="02010600030101010101" pitchFamily="2" charset="-122"/>
              </a:rPr>
              <a:t> </a:t>
            </a:r>
            <a:endParaRPr kumimoji="0" lang="zh-CN" altLang="en-US" sz="1800" b="1" i="0" u="none" strike="noStrike" kern="0" cap="none" spc="0" normalizeH="0" baseline="0" noProof="0" dirty="0">
              <a:ln>
                <a:noFill/>
              </a:ln>
              <a:solidFill>
                <a:srgbClr val="5B9BD5"/>
              </a:solidFill>
              <a:effectLst/>
              <a:uLnTx/>
              <a:uFillTx/>
              <a:latin typeface="Calibri" panose="020F0502020204030204"/>
              <a:ea typeface="宋体" panose="02010600030101010101" pitchFamily="2" charset="-122"/>
            </a:endParaRPr>
          </a:p>
        </p:txBody>
      </p:sp>
      <p:sp>
        <p:nvSpPr>
          <p:cNvPr id="248" name="MH_SubTitle_3"/>
          <p:cNvSpPr/>
          <p:nvPr>
            <p:custDataLst>
              <p:tags r:id="rId9"/>
            </p:custDataLst>
          </p:nvPr>
        </p:nvSpPr>
        <p:spPr>
          <a:xfrm>
            <a:off x="8242300" y="3359150"/>
            <a:ext cx="1181100" cy="1181100"/>
          </a:xfrm>
          <a:prstGeom prst="roundRect">
            <a:avLst>
              <a:gd name="adj" fmla="val 29792"/>
            </a:avLst>
          </a:prstGeom>
          <a:solidFill>
            <a:srgbClr val="FEFFFF"/>
          </a:solidFill>
          <a:ln w="3175" cap="flat" cmpd="sng" algn="ctr">
            <a:noFill/>
            <a:prstDash val="solid"/>
            <a:miter lim="800000"/>
          </a:ln>
          <a:effectLst>
            <a:outerShdw blurRad="63500" sx="102000" sy="102000" algn="ctr" rotWithShape="0">
              <a:prstClr val="black">
                <a:alpha val="40000"/>
              </a:prstClr>
            </a:outerShdw>
          </a:effectLst>
        </p:spPr>
        <p:txBody>
          <a:bodyPr lIns="0" tIns="0" rIns="0" bIns="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smtClean="0">
                <a:ln>
                  <a:noFill/>
                </a:ln>
                <a:solidFill>
                  <a:srgbClr val="5B9BD5"/>
                </a:solidFill>
                <a:effectLst/>
                <a:uLnTx/>
                <a:uFillTx/>
                <a:latin typeface="Calibri" panose="020F0502020204030204"/>
                <a:ea typeface="宋体" panose="02010600030101010101" pitchFamily="2" charset="-122"/>
              </a:rPr>
              <a:t> </a:t>
            </a:r>
            <a:endParaRPr kumimoji="0" lang="zh-CN" altLang="en-US" sz="1800" b="1" i="0" u="none" strike="noStrike" kern="0" cap="none" spc="0" normalizeH="0" baseline="0" noProof="0" dirty="0">
              <a:ln>
                <a:noFill/>
              </a:ln>
              <a:solidFill>
                <a:srgbClr val="5B9BD5"/>
              </a:solidFill>
              <a:effectLst/>
              <a:uLnTx/>
              <a:uFillTx/>
              <a:latin typeface="Calibri" panose="020F0502020204030204"/>
              <a:ea typeface="宋体" panose="02010600030101010101" pitchFamily="2" charset="-122"/>
            </a:endParaRPr>
          </a:p>
        </p:txBody>
      </p:sp>
      <p:sp>
        <p:nvSpPr>
          <p:cNvPr id="249" name="MH_Other_7"/>
          <p:cNvSpPr/>
          <p:nvPr>
            <p:custDataLst>
              <p:tags r:id="rId10"/>
            </p:custDataLst>
          </p:nvPr>
        </p:nvSpPr>
        <p:spPr>
          <a:xfrm>
            <a:off x="1284289" y="1655764"/>
            <a:ext cx="71437" cy="71437"/>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50" name="MH_Other_8"/>
          <p:cNvSpPr/>
          <p:nvPr>
            <p:custDataLst>
              <p:tags r:id="rId11"/>
            </p:custDataLst>
          </p:nvPr>
        </p:nvSpPr>
        <p:spPr>
          <a:xfrm>
            <a:off x="3579814" y="2779714"/>
            <a:ext cx="71437" cy="71437"/>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51" name="MH_Other_9"/>
          <p:cNvSpPr/>
          <p:nvPr>
            <p:custDataLst>
              <p:tags r:id="rId12"/>
            </p:custDataLst>
          </p:nvPr>
        </p:nvSpPr>
        <p:spPr>
          <a:xfrm>
            <a:off x="3732214" y="2779714"/>
            <a:ext cx="71437" cy="71437"/>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52" name="MH_Other_10"/>
          <p:cNvSpPr/>
          <p:nvPr>
            <p:custDataLst>
              <p:tags r:id="rId13"/>
            </p:custDataLst>
          </p:nvPr>
        </p:nvSpPr>
        <p:spPr>
          <a:xfrm>
            <a:off x="725489" y="4294189"/>
            <a:ext cx="73025" cy="71437"/>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53" name="MH_Other_11"/>
          <p:cNvSpPr/>
          <p:nvPr>
            <p:custDataLst>
              <p:tags r:id="rId14"/>
            </p:custDataLst>
          </p:nvPr>
        </p:nvSpPr>
        <p:spPr>
          <a:xfrm>
            <a:off x="877889" y="4294189"/>
            <a:ext cx="73025" cy="71437"/>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54" name="MH_Other_12"/>
          <p:cNvSpPr/>
          <p:nvPr>
            <p:custDataLst>
              <p:tags r:id="rId15"/>
            </p:custDataLst>
          </p:nvPr>
        </p:nvSpPr>
        <p:spPr>
          <a:xfrm>
            <a:off x="1030289" y="4294189"/>
            <a:ext cx="73025" cy="71437"/>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55" name="MH_SubTitle_4"/>
          <p:cNvSpPr/>
          <p:nvPr>
            <p:custDataLst>
              <p:tags r:id="rId16"/>
            </p:custDataLst>
          </p:nvPr>
        </p:nvSpPr>
        <p:spPr>
          <a:xfrm>
            <a:off x="5492750" y="5030788"/>
            <a:ext cx="1181100" cy="1181100"/>
          </a:xfrm>
          <a:prstGeom prst="roundRect">
            <a:avLst>
              <a:gd name="adj" fmla="val 29792"/>
            </a:avLst>
          </a:prstGeom>
          <a:solidFill>
            <a:srgbClr val="FEFFFF"/>
          </a:solidFill>
          <a:ln w="3175" cap="flat" cmpd="sng" algn="ctr">
            <a:noFill/>
            <a:prstDash val="solid"/>
            <a:miter lim="800000"/>
          </a:ln>
          <a:effectLst>
            <a:outerShdw blurRad="63500" sx="102000" sy="102000" algn="ctr" rotWithShape="0">
              <a:prstClr val="black">
                <a:alpha val="40000"/>
              </a:prstClr>
            </a:outerShdw>
          </a:effectLst>
        </p:spPr>
        <p:txBody>
          <a:bodyPr lIns="0" tIns="0" rIns="0" bIns="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smtClean="0">
                <a:ln>
                  <a:noFill/>
                </a:ln>
                <a:solidFill>
                  <a:srgbClr val="5B9BD5"/>
                </a:solidFill>
                <a:effectLst/>
                <a:uLnTx/>
                <a:uFillTx/>
                <a:latin typeface="Calibri" panose="020F0502020204030204"/>
                <a:ea typeface="宋体" panose="02010600030101010101" pitchFamily="2" charset="-122"/>
              </a:rPr>
              <a:t> </a:t>
            </a:r>
            <a:endParaRPr kumimoji="0" lang="zh-CN" altLang="en-US" sz="1800" b="1" i="0" u="none" strike="noStrike" kern="0" cap="none" spc="0" normalizeH="0" baseline="0" noProof="0" dirty="0">
              <a:ln>
                <a:noFill/>
              </a:ln>
              <a:solidFill>
                <a:srgbClr val="5B9BD5"/>
              </a:solidFill>
              <a:effectLst/>
              <a:uLnTx/>
              <a:uFillTx/>
              <a:latin typeface="Calibri" panose="020F0502020204030204"/>
              <a:ea typeface="宋体" panose="02010600030101010101" pitchFamily="2" charset="-122"/>
            </a:endParaRPr>
          </a:p>
        </p:txBody>
      </p:sp>
      <p:sp>
        <p:nvSpPr>
          <p:cNvPr id="256" name="MH_Other_13"/>
          <p:cNvSpPr/>
          <p:nvPr>
            <p:custDataLst>
              <p:tags r:id="rId17"/>
            </p:custDataLst>
          </p:nvPr>
        </p:nvSpPr>
        <p:spPr>
          <a:xfrm>
            <a:off x="6819900" y="5584825"/>
            <a:ext cx="71438"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57" name="MH_Other_14"/>
          <p:cNvSpPr/>
          <p:nvPr>
            <p:custDataLst>
              <p:tags r:id="rId18"/>
            </p:custDataLst>
          </p:nvPr>
        </p:nvSpPr>
        <p:spPr>
          <a:xfrm>
            <a:off x="6972300" y="5584825"/>
            <a:ext cx="71438"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58" name="MH_Other_15"/>
          <p:cNvSpPr/>
          <p:nvPr>
            <p:custDataLst>
              <p:tags r:id="rId19"/>
            </p:custDataLst>
          </p:nvPr>
        </p:nvSpPr>
        <p:spPr>
          <a:xfrm>
            <a:off x="7124700" y="5584825"/>
            <a:ext cx="71438"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59" name="MH_Other_16"/>
          <p:cNvSpPr/>
          <p:nvPr>
            <p:custDataLst>
              <p:tags r:id="rId20"/>
            </p:custDataLst>
          </p:nvPr>
        </p:nvSpPr>
        <p:spPr>
          <a:xfrm>
            <a:off x="7277100" y="5584825"/>
            <a:ext cx="71438"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60" name="MH_SubTitle_5"/>
          <p:cNvSpPr/>
          <p:nvPr>
            <p:custDataLst>
              <p:tags r:id="rId21"/>
            </p:custDataLst>
          </p:nvPr>
        </p:nvSpPr>
        <p:spPr>
          <a:xfrm>
            <a:off x="3046413" y="4010025"/>
            <a:ext cx="1181100" cy="1181100"/>
          </a:xfrm>
          <a:prstGeom prst="roundRect">
            <a:avLst>
              <a:gd name="adj" fmla="val 29792"/>
            </a:avLst>
          </a:prstGeom>
          <a:solidFill>
            <a:srgbClr val="FEFFFF"/>
          </a:solidFill>
          <a:ln w="3175" cap="flat" cmpd="sng" algn="ctr">
            <a:noFill/>
            <a:prstDash val="solid"/>
            <a:miter lim="800000"/>
          </a:ln>
          <a:effectLst>
            <a:outerShdw blurRad="63500" sx="102000" sy="102000" algn="ctr" rotWithShape="0">
              <a:prstClr val="black">
                <a:alpha val="40000"/>
              </a:prstClr>
            </a:outerShdw>
          </a:effectLst>
        </p:spPr>
        <p:txBody>
          <a:bodyPr lIns="0" tIns="0" rIns="0" bIns="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smtClean="0">
                <a:ln>
                  <a:noFill/>
                </a:ln>
                <a:solidFill>
                  <a:srgbClr val="5B9BD5"/>
                </a:solidFill>
                <a:effectLst/>
                <a:uLnTx/>
                <a:uFillTx/>
                <a:latin typeface="Calibri" panose="020F0502020204030204"/>
                <a:ea typeface="宋体" panose="02010600030101010101" pitchFamily="2" charset="-122"/>
              </a:rPr>
              <a:t> </a:t>
            </a:r>
            <a:endParaRPr kumimoji="0" lang="zh-CN" altLang="en-US" sz="1800" b="1" i="0" u="none" strike="noStrike" kern="0" cap="none" spc="0" normalizeH="0" baseline="0" noProof="0" dirty="0">
              <a:ln>
                <a:noFill/>
              </a:ln>
              <a:solidFill>
                <a:srgbClr val="5B9BD5"/>
              </a:solidFill>
              <a:effectLst/>
              <a:uLnTx/>
              <a:uFillTx/>
              <a:latin typeface="Calibri" panose="020F0502020204030204"/>
              <a:ea typeface="宋体" panose="02010600030101010101" pitchFamily="2" charset="-122"/>
            </a:endParaRPr>
          </a:p>
        </p:txBody>
      </p:sp>
      <p:sp>
        <p:nvSpPr>
          <p:cNvPr id="261" name="MH_Other_17"/>
          <p:cNvSpPr/>
          <p:nvPr>
            <p:custDataLst>
              <p:tags r:id="rId22"/>
            </p:custDataLst>
          </p:nvPr>
        </p:nvSpPr>
        <p:spPr>
          <a:xfrm>
            <a:off x="2595564" y="5962650"/>
            <a:ext cx="71437"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62" name="MH_Other_18"/>
          <p:cNvSpPr/>
          <p:nvPr>
            <p:custDataLst>
              <p:tags r:id="rId23"/>
            </p:custDataLst>
          </p:nvPr>
        </p:nvSpPr>
        <p:spPr>
          <a:xfrm>
            <a:off x="2747964" y="5962650"/>
            <a:ext cx="71437"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63" name="MH_Other_19"/>
          <p:cNvSpPr/>
          <p:nvPr>
            <p:custDataLst>
              <p:tags r:id="rId24"/>
            </p:custDataLst>
          </p:nvPr>
        </p:nvSpPr>
        <p:spPr>
          <a:xfrm>
            <a:off x="2900364" y="5962650"/>
            <a:ext cx="71437"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64" name="MH_Other_22"/>
          <p:cNvSpPr/>
          <p:nvPr>
            <p:custDataLst>
              <p:tags r:id="rId25"/>
            </p:custDataLst>
          </p:nvPr>
        </p:nvSpPr>
        <p:spPr>
          <a:xfrm rot="16200000" flipH="1" flipV="1">
            <a:off x="246857" y="4415632"/>
            <a:ext cx="2036762" cy="1514475"/>
          </a:xfrm>
          <a:custGeom>
            <a:avLst/>
            <a:gdLst>
              <a:gd name="connsiteX0" fmla="*/ 2036881 w 2036881"/>
              <a:gd name="connsiteY0" fmla="*/ 0 h 1514475"/>
              <a:gd name="connsiteX1" fmla="*/ 662583 w 2036881"/>
              <a:gd name="connsiteY1" fmla="*/ 0 h 1514475"/>
              <a:gd name="connsiteX2" fmla="*/ 0 w 2036881"/>
              <a:gd name="connsiteY2" fmla="*/ 662583 h 1514475"/>
              <a:gd name="connsiteX3" fmla="*/ 0 w 2036881"/>
              <a:gd name="connsiteY3" fmla="*/ 1514475 h 1514475"/>
              <a:gd name="connsiteX4" fmla="*/ 378619 w 2036881"/>
              <a:gd name="connsiteY4" fmla="*/ 1514475 h 1514475"/>
              <a:gd name="connsiteX5" fmla="*/ 378619 w 2036881"/>
              <a:gd name="connsiteY5" fmla="*/ 662583 h 1514475"/>
              <a:gd name="connsiteX6" fmla="*/ 662583 w 2036881"/>
              <a:gd name="connsiteY6" fmla="*/ 378619 h 1514475"/>
              <a:gd name="connsiteX7" fmla="*/ 2036881 w 2036881"/>
              <a:gd name="connsiteY7" fmla="*/ 37861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881" h="1514475">
                <a:moveTo>
                  <a:pt x="2036881" y="0"/>
                </a:moveTo>
                <a:lnTo>
                  <a:pt x="662583" y="0"/>
                </a:lnTo>
                <a:cubicBezTo>
                  <a:pt x="296649" y="0"/>
                  <a:pt x="0" y="296649"/>
                  <a:pt x="0" y="662583"/>
                </a:cubicBezTo>
                <a:lnTo>
                  <a:pt x="0" y="1514475"/>
                </a:lnTo>
                <a:lnTo>
                  <a:pt x="378619" y="1514475"/>
                </a:lnTo>
                <a:lnTo>
                  <a:pt x="378619" y="662583"/>
                </a:lnTo>
                <a:cubicBezTo>
                  <a:pt x="378619" y="505754"/>
                  <a:pt x="505754" y="378619"/>
                  <a:pt x="662583" y="378619"/>
                </a:cubicBezTo>
                <a:lnTo>
                  <a:pt x="2036881" y="378619"/>
                </a:lnTo>
                <a:close/>
              </a:path>
            </a:pathLst>
          </a:custGeom>
          <a:solidFill>
            <a:sysClr val="window" lastClr="FFFFFF">
              <a:lumMod val="50000"/>
            </a:sys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265" name="MH_SubTitle_6"/>
          <p:cNvSpPr/>
          <p:nvPr>
            <p:custDataLst>
              <p:tags r:id="rId26"/>
            </p:custDataLst>
          </p:nvPr>
        </p:nvSpPr>
        <p:spPr>
          <a:xfrm>
            <a:off x="1244600" y="5419725"/>
            <a:ext cx="1181100" cy="1181100"/>
          </a:xfrm>
          <a:prstGeom prst="roundRect">
            <a:avLst>
              <a:gd name="adj" fmla="val 29792"/>
            </a:avLst>
          </a:prstGeom>
          <a:solidFill>
            <a:srgbClr val="FEFFFF"/>
          </a:solidFill>
          <a:ln w="3175" cap="flat" cmpd="sng" algn="ctr">
            <a:noFill/>
            <a:prstDash val="solid"/>
            <a:miter lim="800000"/>
          </a:ln>
          <a:effectLst>
            <a:outerShdw blurRad="63500" sx="102000" sy="102000" algn="ctr" rotWithShape="0">
              <a:prstClr val="black">
                <a:alpha val="40000"/>
              </a:prstClr>
            </a:outerShdw>
          </a:effectLst>
        </p:spPr>
        <p:txBody>
          <a:bodyPr lIns="0" tIns="0" rIns="0" bIns="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smtClean="0">
                <a:ln>
                  <a:noFill/>
                </a:ln>
                <a:solidFill>
                  <a:srgbClr val="5B9BD5"/>
                </a:solidFill>
                <a:effectLst/>
                <a:uLnTx/>
                <a:uFillTx/>
                <a:latin typeface="Calibri" panose="020F0502020204030204"/>
                <a:ea typeface="宋体" panose="02010600030101010101" pitchFamily="2" charset="-122"/>
              </a:rPr>
              <a:t> </a:t>
            </a:r>
            <a:endParaRPr kumimoji="0" lang="zh-CN" altLang="en-US" sz="1800" b="1" i="0" u="none" strike="noStrike" kern="0" cap="none" spc="0" normalizeH="0" baseline="0" noProof="0" dirty="0">
              <a:ln>
                <a:noFill/>
              </a:ln>
              <a:solidFill>
                <a:srgbClr val="5B9BD5"/>
              </a:solidFill>
              <a:effectLst/>
              <a:uLnTx/>
              <a:uFillTx/>
              <a:latin typeface="Calibri" panose="020F0502020204030204"/>
              <a:ea typeface="宋体" panose="02010600030101010101" pitchFamily="2" charset="-122"/>
            </a:endParaRPr>
          </a:p>
        </p:txBody>
      </p:sp>
      <p:sp>
        <p:nvSpPr>
          <p:cNvPr id="266" name="MH_Other_23"/>
          <p:cNvSpPr/>
          <p:nvPr>
            <p:custDataLst>
              <p:tags r:id="rId27"/>
            </p:custDataLst>
          </p:nvPr>
        </p:nvSpPr>
        <p:spPr>
          <a:xfrm>
            <a:off x="4397375" y="4586289"/>
            <a:ext cx="71438" cy="71437"/>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67" name="MH_Other_24"/>
          <p:cNvSpPr/>
          <p:nvPr>
            <p:custDataLst>
              <p:tags r:id="rId28"/>
            </p:custDataLst>
          </p:nvPr>
        </p:nvSpPr>
        <p:spPr>
          <a:xfrm>
            <a:off x="4549775" y="4586289"/>
            <a:ext cx="71438" cy="71437"/>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68" name="MH_Other_25"/>
          <p:cNvSpPr/>
          <p:nvPr>
            <p:custDataLst>
              <p:tags r:id="rId29"/>
            </p:custDataLst>
          </p:nvPr>
        </p:nvSpPr>
        <p:spPr>
          <a:xfrm>
            <a:off x="4702175" y="4586289"/>
            <a:ext cx="71438" cy="71437"/>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69" name="MH_Other_26"/>
          <p:cNvSpPr/>
          <p:nvPr>
            <p:custDataLst>
              <p:tags r:id="rId30"/>
            </p:custDataLst>
          </p:nvPr>
        </p:nvSpPr>
        <p:spPr>
          <a:xfrm>
            <a:off x="4854575" y="4586289"/>
            <a:ext cx="71438" cy="71437"/>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270" name="文本框 269"/>
          <p:cNvSpPr txBox="1"/>
          <p:nvPr/>
        </p:nvSpPr>
        <p:spPr>
          <a:xfrm>
            <a:off x="1992204" y="1988108"/>
            <a:ext cx="902811" cy="954107"/>
          </a:xfrm>
          <a:prstGeom prst="rect">
            <a:avLst/>
          </a:prstGeom>
          <a:noFill/>
        </p:spPr>
        <p:txBody>
          <a:bodyPr wrap="none" rtlCol="0">
            <a:spAutoFit/>
          </a:bodyPr>
          <a:lstStyle/>
          <a:p>
            <a:r>
              <a:rPr lang="zh-CN" altLang="en-US" sz="2800" dirty="0" smtClean="0">
                <a:solidFill>
                  <a:srgbClr val="E7E6E6">
                    <a:lumMod val="50000"/>
                  </a:srgbClr>
                </a:solidFill>
                <a:latin typeface="微软雅黑" panose="020B0503020204020204" pitchFamily="34" charset="-122"/>
                <a:ea typeface="微软雅黑" panose="020B0503020204020204" pitchFamily="34" charset="-122"/>
              </a:rPr>
              <a:t>预警</a:t>
            </a:r>
            <a:endParaRPr lang="en-US" altLang="zh-CN" sz="2800" dirty="0" smtClean="0">
              <a:solidFill>
                <a:srgbClr val="E7E6E6">
                  <a:lumMod val="50000"/>
                </a:srgbClr>
              </a:solidFill>
              <a:latin typeface="微软雅黑" panose="020B0503020204020204" pitchFamily="34" charset="-122"/>
              <a:ea typeface="微软雅黑" panose="020B0503020204020204" pitchFamily="34" charset="-122"/>
            </a:endParaRPr>
          </a:p>
          <a:p>
            <a:r>
              <a:rPr lang="zh-CN" altLang="en-US" sz="2800" dirty="0">
                <a:solidFill>
                  <a:srgbClr val="E7E6E6">
                    <a:lumMod val="50000"/>
                  </a:srgbClr>
                </a:solidFill>
                <a:latin typeface="微软雅黑" panose="020B0503020204020204" pitchFamily="34" charset="-122"/>
                <a:ea typeface="微软雅黑" panose="020B0503020204020204" pitchFamily="34" charset="-122"/>
              </a:rPr>
              <a:t>生成</a:t>
            </a:r>
            <a:endParaRPr lang="zh-CN" altLang="en-US" sz="28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271" name="文本框 270"/>
          <p:cNvSpPr txBox="1"/>
          <p:nvPr/>
        </p:nvSpPr>
        <p:spPr>
          <a:xfrm>
            <a:off x="4072482" y="2379677"/>
            <a:ext cx="902811" cy="954107"/>
          </a:xfrm>
          <a:prstGeom prst="rect">
            <a:avLst/>
          </a:prstGeom>
          <a:noFill/>
        </p:spPr>
        <p:txBody>
          <a:bodyPr wrap="none" rtlCol="0">
            <a:spAutoFit/>
          </a:bodyPr>
          <a:lstStyle/>
          <a:p>
            <a:r>
              <a:rPr lang="zh-CN" altLang="en-US" sz="2800" dirty="0" smtClean="0">
                <a:solidFill>
                  <a:srgbClr val="E7E6E6">
                    <a:lumMod val="50000"/>
                  </a:srgbClr>
                </a:solidFill>
                <a:latin typeface="微软雅黑" panose="020B0503020204020204" pitchFamily="34" charset="-122"/>
                <a:ea typeface="微软雅黑" panose="020B0503020204020204" pitchFamily="34" charset="-122"/>
              </a:rPr>
              <a:t>原因</a:t>
            </a:r>
            <a:endParaRPr lang="en-US" altLang="zh-CN" sz="2800" dirty="0" smtClean="0">
              <a:solidFill>
                <a:srgbClr val="E7E6E6">
                  <a:lumMod val="50000"/>
                </a:srgbClr>
              </a:solidFill>
              <a:latin typeface="微软雅黑" panose="020B0503020204020204" pitchFamily="34" charset="-122"/>
              <a:ea typeface="微软雅黑" panose="020B0503020204020204" pitchFamily="34" charset="-122"/>
            </a:endParaRPr>
          </a:p>
          <a:p>
            <a:r>
              <a:rPr lang="zh-CN" altLang="en-US" sz="2800" dirty="0">
                <a:solidFill>
                  <a:srgbClr val="E7E6E6">
                    <a:lumMod val="50000"/>
                  </a:srgbClr>
                </a:solidFill>
                <a:latin typeface="微软雅黑" panose="020B0503020204020204" pitchFamily="34" charset="-122"/>
                <a:ea typeface="微软雅黑" panose="020B0503020204020204" pitchFamily="34" charset="-122"/>
              </a:rPr>
              <a:t>分析</a:t>
            </a:r>
            <a:endParaRPr lang="zh-CN" altLang="en-US" sz="28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272" name="文本框 271"/>
          <p:cNvSpPr txBox="1"/>
          <p:nvPr/>
        </p:nvSpPr>
        <p:spPr>
          <a:xfrm>
            <a:off x="8405283" y="3512869"/>
            <a:ext cx="902811" cy="954107"/>
          </a:xfrm>
          <a:prstGeom prst="rect">
            <a:avLst/>
          </a:prstGeom>
          <a:noFill/>
        </p:spPr>
        <p:txBody>
          <a:bodyPr wrap="none" rtlCol="0">
            <a:spAutoFit/>
          </a:bodyPr>
          <a:lstStyle/>
          <a:p>
            <a:r>
              <a:rPr lang="zh-CN" altLang="en-US" sz="2800" dirty="0" smtClean="0">
                <a:solidFill>
                  <a:srgbClr val="E7E6E6">
                    <a:lumMod val="50000"/>
                  </a:srgbClr>
                </a:solidFill>
                <a:latin typeface="微软雅黑" panose="020B0503020204020204" pitchFamily="34" charset="-122"/>
                <a:ea typeface="微软雅黑" panose="020B0503020204020204" pitchFamily="34" charset="-122"/>
              </a:rPr>
              <a:t>数据</a:t>
            </a:r>
            <a:endParaRPr lang="en-US" altLang="zh-CN" sz="2800" dirty="0" smtClean="0">
              <a:solidFill>
                <a:srgbClr val="E7E6E6">
                  <a:lumMod val="50000"/>
                </a:srgbClr>
              </a:solidFill>
              <a:latin typeface="微软雅黑" panose="020B0503020204020204" pitchFamily="34" charset="-122"/>
              <a:ea typeface="微软雅黑" panose="020B0503020204020204" pitchFamily="34" charset="-122"/>
            </a:endParaRPr>
          </a:p>
          <a:p>
            <a:r>
              <a:rPr lang="zh-CN" altLang="en-US" sz="2800" dirty="0">
                <a:solidFill>
                  <a:srgbClr val="E7E6E6">
                    <a:lumMod val="50000"/>
                  </a:srgbClr>
                </a:solidFill>
                <a:latin typeface="微软雅黑" panose="020B0503020204020204" pitchFamily="34" charset="-122"/>
                <a:ea typeface="微软雅黑" panose="020B0503020204020204" pitchFamily="34" charset="-122"/>
              </a:rPr>
              <a:t>报告</a:t>
            </a:r>
            <a:endParaRPr lang="zh-CN" altLang="en-US" sz="28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273" name="文本框 272"/>
          <p:cNvSpPr txBox="1"/>
          <p:nvPr/>
        </p:nvSpPr>
        <p:spPr>
          <a:xfrm>
            <a:off x="5643321" y="5226415"/>
            <a:ext cx="902811" cy="954107"/>
          </a:xfrm>
          <a:prstGeom prst="rect">
            <a:avLst/>
          </a:prstGeom>
          <a:noFill/>
        </p:spPr>
        <p:txBody>
          <a:bodyPr wrap="none" rtlCol="0">
            <a:spAutoFit/>
          </a:bodyPr>
          <a:lstStyle/>
          <a:p>
            <a:r>
              <a:rPr lang="zh-CN" altLang="en-US" sz="2800" dirty="0" smtClean="0">
                <a:solidFill>
                  <a:srgbClr val="E7E6E6">
                    <a:lumMod val="50000"/>
                  </a:srgbClr>
                </a:solidFill>
                <a:latin typeface="微软雅黑" panose="020B0503020204020204" pitchFamily="34" charset="-122"/>
                <a:ea typeface="微软雅黑" panose="020B0503020204020204" pitchFamily="34" charset="-122"/>
              </a:rPr>
              <a:t>决策</a:t>
            </a:r>
            <a:endParaRPr lang="en-US" altLang="zh-CN" sz="2800" dirty="0" smtClean="0">
              <a:solidFill>
                <a:srgbClr val="E7E6E6">
                  <a:lumMod val="50000"/>
                </a:srgbClr>
              </a:solidFill>
              <a:latin typeface="微软雅黑" panose="020B0503020204020204" pitchFamily="34" charset="-122"/>
              <a:ea typeface="微软雅黑" panose="020B0503020204020204" pitchFamily="34" charset="-122"/>
            </a:endParaRPr>
          </a:p>
          <a:p>
            <a:r>
              <a:rPr lang="zh-CN" altLang="en-US" sz="2800" dirty="0">
                <a:solidFill>
                  <a:srgbClr val="E7E6E6">
                    <a:lumMod val="50000"/>
                  </a:srgbClr>
                </a:solidFill>
                <a:latin typeface="微软雅黑" panose="020B0503020204020204" pitchFamily="34" charset="-122"/>
                <a:ea typeface="微软雅黑" panose="020B0503020204020204" pitchFamily="34" charset="-122"/>
              </a:rPr>
              <a:t>制定</a:t>
            </a:r>
            <a:endParaRPr lang="zh-CN" altLang="en-US" sz="28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274" name="文本框 273"/>
          <p:cNvSpPr txBox="1"/>
          <p:nvPr/>
        </p:nvSpPr>
        <p:spPr>
          <a:xfrm>
            <a:off x="3194060" y="4165868"/>
            <a:ext cx="902811" cy="954107"/>
          </a:xfrm>
          <a:prstGeom prst="rect">
            <a:avLst/>
          </a:prstGeom>
          <a:noFill/>
        </p:spPr>
        <p:txBody>
          <a:bodyPr wrap="none" rtlCol="0">
            <a:spAutoFit/>
          </a:bodyPr>
          <a:lstStyle/>
          <a:p>
            <a:r>
              <a:rPr lang="zh-CN" altLang="en-US" sz="2800" dirty="0" smtClean="0">
                <a:solidFill>
                  <a:srgbClr val="E7E6E6">
                    <a:lumMod val="50000"/>
                  </a:srgbClr>
                </a:solidFill>
                <a:latin typeface="微软雅黑" panose="020B0503020204020204" pitchFamily="34" charset="-122"/>
                <a:ea typeface="微软雅黑" panose="020B0503020204020204" pitchFamily="34" charset="-122"/>
              </a:rPr>
              <a:t>计划</a:t>
            </a:r>
            <a:endParaRPr lang="en-US" altLang="zh-CN" sz="2800" dirty="0" smtClean="0">
              <a:solidFill>
                <a:srgbClr val="E7E6E6">
                  <a:lumMod val="50000"/>
                </a:srgbClr>
              </a:solidFill>
              <a:latin typeface="微软雅黑" panose="020B0503020204020204" pitchFamily="34" charset="-122"/>
              <a:ea typeface="微软雅黑" panose="020B0503020204020204" pitchFamily="34" charset="-122"/>
            </a:endParaRPr>
          </a:p>
          <a:p>
            <a:r>
              <a:rPr lang="zh-CN" altLang="en-US" sz="2800" dirty="0">
                <a:solidFill>
                  <a:srgbClr val="E7E6E6">
                    <a:lumMod val="50000"/>
                  </a:srgbClr>
                </a:solidFill>
                <a:latin typeface="微软雅黑" panose="020B0503020204020204" pitchFamily="34" charset="-122"/>
                <a:ea typeface="微软雅黑" panose="020B0503020204020204" pitchFamily="34" charset="-122"/>
              </a:rPr>
              <a:t>审批</a:t>
            </a:r>
            <a:endParaRPr lang="zh-CN" altLang="en-US" sz="28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275" name="文本框 274"/>
          <p:cNvSpPr txBox="1"/>
          <p:nvPr/>
        </p:nvSpPr>
        <p:spPr>
          <a:xfrm>
            <a:off x="1392593" y="5590427"/>
            <a:ext cx="902811" cy="954107"/>
          </a:xfrm>
          <a:prstGeom prst="rect">
            <a:avLst/>
          </a:prstGeom>
          <a:noFill/>
        </p:spPr>
        <p:txBody>
          <a:bodyPr wrap="none" rtlCol="0">
            <a:spAutoFit/>
          </a:bodyPr>
          <a:lstStyle/>
          <a:p>
            <a:r>
              <a:rPr lang="zh-CN" altLang="en-US" sz="2800" dirty="0" smtClean="0">
                <a:solidFill>
                  <a:srgbClr val="E7E6E6">
                    <a:lumMod val="50000"/>
                  </a:srgbClr>
                </a:solidFill>
                <a:latin typeface="微软雅黑" panose="020B0503020204020204" pitchFamily="34" charset="-122"/>
                <a:ea typeface="微软雅黑" panose="020B0503020204020204" pitchFamily="34" charset="-122"/>
              </a:rPr>
              <a:t>项目</a:t>
            </a:r>
            <a:endParaRPr lang="en-US" altLang="zh-CN" sz="2800" dirty="0" smtClean="0">
              <a:solidFill>
                <a:srgbClr val="E7E6E6">
                  <a:lumMod val="50000"/>
                </a:srgbClr>
              </a:solidFill>
              <a:latin typeface="微软雅黑" panose="020B0503020204020204" pitchFamily="34" charset="-122"/>
              <a:ea typeface="微软雅黑" panose="020B0503020204020204" pitchFamily="34" charset="-122"/>
            </a:endParaRPr>
          </a:p>
          <a:p>
            <a:r>
              <a:rPr lang="zh-CN" altLang="en-US" sz="2800" dirty="0">
                <a:solidFill>
                  <a:srgbClr val="E7E6E6">
                    <a:lumMod val="50000"/>
                  </a:srgbClr>
                </a:solidFill>
                <a:latin typeface="微软雅黑" panose="020B0503020204020204" pitchFamily="34" charset="-122"/>
                <a:ea typeface="微软雅黑" panose="020B0503020204020204" pitchFamily="34" charset="-122"/>
              </a:rPr>
              <a:t>执行</a:t>
            </a:r>
            <a:endParaRPr lang="zh-CN" altLang="en-US" sz="28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276" name="矩形 275"/>
          <p:cNvSpPr/>
          <p:nvPr/>
        </p:nvSpPr>
        <p:spPr>
          <a:xfrm>
            <a:off x="372638" y="2056076"/>
            <a:ext cx="652743" cy="646331"/>
          </a:xfrm>
          <a:prstGeom prst="rect">
            <a:avLst/>
          </a:prstGeom>
          <a:noFill/>
        </p:spPr>
        <p:txBody>
          <a:bodyPr wrap="none" lIns="91440" tIns="45720" rIns="91440" bIns="45720">
            <a:spAutoFit/>
          </a:bodyPr>
          <a:lstStyle/>
          <a:p>
            <a:pPr algn="ct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rPr>
              <a:t>01</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endParaRPr>
          </a:p>
        </p:txBody>
      </p:sp>
      <p:sp>
        <p:nvSpPr>
          <p:cNvPr id="277" name="矩形 276"/>
          <p:cNvSpPr/>
          <p:nvPr/>
        </p:nvSpPr>
        <p:spPr>
          <a:xfrm>
            <a:off x="3603324" y="2028979"/>
            <a:ext cx="652743" cy="646331"/>
          </a:xfrm>
          <a:prstGeom prst="rect">
            <a:avLst/>
          </a:prstGeom>
          <a:noFill/>
        </p:spPr>
        <p:txBody>
          <a:bodyPr wrap="none" lIns="91440" tIns="45720" rIns="91440" bIns="45720">
            <a:spAutoFit/>
          </a:bodyPr>
          <a:lstStyle/>
          <a:p>
            <a:pPr algn="ct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rPr>
              <a:t>02</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endParaRPr>
          </a:p>
        </p:txBody>
      </p:sp>
      <p:sp>
        <p:nvSpPr>
          <p:cNvPr id="278" name="矩形 277"/>
          <p:cNvSpPr/>
          <p:nvPr/>
        </p:nvSpPr>
        <p:spPr>
          <a:xfrm>
            <a:off x="9034168" y="3109180"/>
            <a:ext cx="652743" cy="646331"/>
          </a:xfrm>
          <a:prstGeom prst="rect">
            <a:avLst/>
          </a:prstGeom>
          <a:noFill/>
        </p:spPr>
        <p:txBody>
          <a:bodyPr wrap="none" lIns="91440" tIns="45720" rIns="91440" bIns="45720">
            <a:spAutoFit/>
          </a:bodyPr>
          <a:lstStyle/>
          <a:p>
            <a:pPr algn="ct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rPr>
              <a:t>03</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endParaRPr>
          </a:p>
        </p:txBody>
      </p:sp>
      <p:sp>
        <p:nvSpPr>
          <p:cNvPr id="279" name="矩形 278"/>
          <p:cNvSpPr/>
          <p:nvPr/>
        </p:nvSpPr>
        <p:spPr>
          <a:xfrm>
            <a:off x="6250989" y="4822964"/>
            <a:ext cx="652743" cy="646331"/>
          </a:xfrm>
          <a:prstGeom prst="rect">
            <a:avLst/>
          </a:prstGeom>
          <a:noFill/>
        </p:spPr>
        <p:txBody>
          <a:bodyPr wrap="none" lIns="91440" tIns="45720" rIns="91440" bIns="45720">
            <a:spAutoFit/>
          </a:bodyPr>
          <a:lstStyle/>
          <a:p>
            <a:pPr algn="ct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rPr>
              <a:t>04</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endParaRPr>
          </a:p>
        </p:txBody>
      </p:sp>
      <p:sp>
        <p:nvSpPr>
          <p:cNvPr id="280" name="矩形 279"/>
          <p:cNvSpPr/>
          <p:nvPr/>
        </p:nvSpPr>
        <p:spPr>
          <a:xfrm>
            <a:off x="2765059" y="3790794"/>
            <a:ext cx="652743" cy="646331"/>
          </a:xfrm>
          <a:prstGeom prst="rect">
            <a:avLst/>
          </a:prstGeom>
          <a:noFill/>
        </p:spPr>
        <p:txBody>
          <a:bodyPr wrap="none" lIns="91440" tIns="45720" rIns="91440" bIns="45720">
            <a:spAutoFit/>
          </a:bodyPr>
          <a:lstStyle/>
          <a:p>
            <a:pPr algn="ct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rPr>
              <a:t>05</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endParaRPr>
          </a:p>
        </p:txBody>
      </p:sp>
      <p:sp>
        <p:nvSpPr>
          <p:cNvPr id="281" name="矩形 280"/>
          <p:cNvSpPr/>
          <p:nvPr/>
        </p:nvSpPr>
        <p:spPr>
          <a:xfrm>
            <a:off x="912966" y="5297378"/>
            <a:ext cx="652743" cy="646331"/>
          </a:xfrm>
          <a:prstGeom prst="rect">
            <a:avLst/>
          </a:prstGeom>
          <a:noFill/>
        </p:spPr>
        <p:txBody>
          <a:bodyPr wrap="none" lIns="91440" tIns="45720" rIns="91440" bIns="45720">
            <a:spAutoFit/>
          </a:bodyPr>
          <a:lstStyle/>
          <a:p>
            <a:pPr algn="ct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rPr>
              <a:t>06</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Calibri" panose="020F0502020204030204"/>
              <a:ea typeface="宋体" panose="02010600030101010101" pitchFamily="2" charset="-122"/>
            </a:endParaRPr>
          </a:p>
        </p:txBody>
      </p:sp>
      <p:sp>
        <p:nvSpPr>
          <p:cNvPr id="282" name="文本框 281"/>
          <p:cNvSpPr txBox="1"/>
          <p:nvPr/>
        </p:nvSpPr>
        <p:spPr>
          <a:xfrm>
            <a:off x="1840890" y="3108748"/>
            <a:ext cx="2114681" cy="338554"/>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rPr>
              <a:t>关键风险指标警示</a:t>
            </a:r>
            <a:endParaRPr lang="zh-CN" altLang="en-US" sz="16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283" name="文本框 282"/>
          <p:cNvSpPr txBox="1"/>
          <p:nvPr/>
        </p:nvSpPr>
        <p:spPr>
          <a:xfrm>
            <a:off x="6138797" y="3401669"/>
            <a:ext cx="2114681" cy="338554"/>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rPr>
              <a:t>风险产生原因分析</a:t>
            </a:r>
            <a:endParaRPr lang="zh-CN" altLang="en-US" sz="16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284" name="文本框 283"/>
          <p:cNvSpPr txBox="1"/>
          <p:nvPr/>
        </p:nvSpPr>
        <p:spPr>
          <a:xfrm rot="3127841">
            <a:off x="7380662" y="4073191"/>
            <a:ext cx="430887" cy="1406795"/>
          </a:xfrm>
          <a:prstGeom prst="rect">
            <a:avLst/>
          </a:prstGeom>
          <a:noFill/>
        </p:spPr>
        <p:txBody>
          <a:bodyPr vert="eaVert" wrap="none" rtlCol="0">
            <a:spAutoFit/>
          </a:bodyPr>
          <a:lstStyle/>
          <a:p>
            <a:pPr marL="285750" indent="-285750">
              <a:buFont typeface="Wingdings" panose="05000000000000000000" pitchFamily="2" charset="2"/>
              <a:buChar char="Ø"/>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rPr>
              <a:t>管理层报告</a:t>
            </a:r>
            <a:endParaRPr lang="zh-CN" altLang="en-US" sz="16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285" name="文本框 284"/>
          <p:cNvSpPr txBox="1"/>
          <p:nvPr/>
        </p:nvSpPr>
        <p:spPr>
          <a:xfrm>
            <a:off x="4192915" y="4866813"/>
            <a:ext cx="1293944" cy="338554"/>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rPr>
              <a:t>细节分析</a:t>
            </a:r>
            <a:endParaRPr lang="zh-CN" altLang="en-US" sz="16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286" name="文本框 285"/>
          <p:cNvSpPr txBox="1"/>
          <p:nvPr/>
        </p:nvSpPr>
        <p:spPr>
          <a:xfrm>
            <a:off x="3855750" y="5579492"/>
            <a:ext cx="1309974" cy="584775"/>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rPr>
              <a:t>收集信息</a:t>
            </a:r>
            <a:endParaRPr lang="en-US" altLang="zh-CN" sz="1600" dirty="0" smtClean="0">
              <a:solidFill>
                <a:srgbClr val="E7E6E6">
                  <a:lumMod val="25000"/>
                </a:srgbClr>
              </a:solidFill>
              <a:latin typeface="微软雅黑" panose="020B0503020204020204" pitchFamily="34" charset="-122"/>
              <a:ea typeface="微软雅黑" panose="020B0503020204020204" pitchFamily="34" charset="-122"/>
            </a:endParaRPr>
          </a:p>
          <a:p>
            <a:r>
              <a:rPr lang="en-US" altLang="zh-CN" sz="1600" dirty="0">
                <a:solidFill>
                  <a:srgbClr val="E7E6E6">
                    <a:lumMod val="25000"/>
                  </a:srgbClr>
                </a:solidFill>
                <a:latin typeface="微软雅黑" panose="020B0503020204020204" pitchFamily="34" charset="-122"/>
                <a:ea typeface="微软雅黑" panose="020B0503020204020204" pitchFamily="34" charset="-122"/>
              </a:rPr>
              <a:t> </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rPr>
              <a:t>    </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rPr>
              <a:t>确定计划</a:t>
            </a:r>
            <a:endParaRPr lang="zh-CN" altLang="en-US" sz="16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287" name="文本框 286"/>
          <p:cNvSpPr txBox="1"/>
          <p:nvPr/>
        </p:nvSpPr>
        <p:spPr>
          <a:xfrm>
            <a:off x="2105389" y="5127337"/>
            <a:ext cx="1309974" cy="584775"/>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rPr>
              <a:t>绩效监控</a:t>
            </a:r>
            <a:endParaRPr lang="en-US" altLang="zh-CN" sz="1600" dirty="0" smtClean="0">
              <a:solidFill>
                <a:srgbClr val="E7E6E6">
                  <a:lumMod val="25000"/>
                </a:srgbClr>
              </a:solidFill>
              <a:latin typeface="微软雅黑" panose="020B0503020204020204" pitchFamily="34" charset="-122"/>
              <a:ea typeface="微软雅黑" panose="020B0503020204020204" pitchFamily="34" charset="-122"/>
            </a:endParaRPr>
          </a:p>
          <a:p>
            <a:r>
              <a:rPr lang="en-US" altLang="zh-CN" sz="1600" dirty="0">
                <a:solidFill>
                  <a:srgbClr val="E7E6E6">
                    <a:lumMod val="25000"/>
                  </a:srgbClr>
                </a:solidFill>
                <a:latin typeface="微软雅黑" panose="020B0503020204020204" pitchFamily="34" charset="-122"/>
                <a:ea typeface="微软雅黑" panose="020B0503020204020204" pitchFamily="34" charset="-122"/>
              </a:rPr>
              <a:t> </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rPr>
              <a:t>    </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rPr>
              <a:t>行动报告</a:t>
            </a:r>
            <a:endParaRPr lang="zh-CN" altLang="en-US" sz="16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288" name="文本框 287"/>
          <p:cNvSpPr txBox="1"/>
          <p:nvPr/>
        </p:nvSpPr>
        <p:spPr>
          <a:xfrm>
            <a:off x="366985" y="4625376"/>
            <a:ext cx="1293944" cy="338554"/>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rPr>
              <a:t>持续监控</a:t>
            </a:r>
            <a:endParaRPr lang="zh-CN" altLang="en-US" sz="16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289" name="KSO_Shape"/>
          <p:cNvSpPr/>
          <p:nvPr/>
        </p:nvSpPr>
        <p:spPr>
          <a:xfrm rot="12320755">
            <a:off x="4566161" y="5283381"/>
            <a:ext cx="248980" cy="317407"/>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ysClr val="window" lastClr="FFFFFF">
              <a:lumMod val="50000"/>
            </a:sysClr>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290" name="MH_Other_1"/>
          <p:cNvSpPr>
            <a:spLocks noChangeAspect="1"/>
          </p:cNvSpPr>
          <p:nvPr>
            <p:custDataLst>
              <p:tags r:id="rId31"/>
            </p:custDataLst>
          </p:nvPr>
        </p:nvSpPr>
        <p:spPr bwMode="auto">
          <a:xfrm>
            <a:off x="7519855" y="721294"/>
            <a:ext cx="2025576" cy="1692934"/>
          </a:xfrm>
          <a:custGeom>
            <a:avLst/>
            <a:gdLst>
              <a:gd name="T0" fmla="*/ 2147483646 w 3100"/>
              <a:gd name="T1" fmla="*/ 0 h 2686"/>
              <a:gd name="T2" fmla="*/ 2147483646 w 3100"/>
              <a:gd name="T3" fmla="*/ 2147483646 h 2686"/>
              <a:gd name="T4" fmla="*/ 2147483646 w 3100"/>
              <a:gd name="T5" fmla="*/ 2147483646 h 2686"/>
              <a:gd name="T6" fmla="*/ 2147483646 w 3100"/>
              <a:gd name="T7" fmla="*/ 2147483646 h 2686"/>
              <a:gd name="T8" fmla="*/ 0 w 3100"/>
              <a:gd name="T9" fmla="*/ 2147483646 h 2686"/>
              <a:gd name="T10" fmla="*/ 2147483646 w 3100"/>
              <a:gd name="T11" fmla="*/ 0 h 2686"/>
              <a:gd name="T12" fmla="*/ 2147483646 w 3100"/>
              <a:gd name="T13" fmla="*/ 0 h 26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00" h="2686">
                <a:moveTo>
                  <a:pt x="2326" y="0"/>
                </a:moveTo>
                <a:lnTo>
                  <a:pt x="3100" y="1344"/>
                </a:lnTo>
                <a:lnTo>
                  <a:pt x="2326" y="2686"/>
                </a:lnTo>
                <a:lnTo>
                  <a:pt x="774" y="2686"/>
                </a:lnTo>
                <a:lnTo>
                  <a:pt x="0" y="1344"/>
                </a:lnTo>
                <a:lnTo>
                  <a:pt x="774" y="0"/>
                </a:lnTo>
                <a:lnTo>
                  <a:pt x="2326" y="0"/>
                </a:lnTo>
                <a:close/>
              </a:path>
            </a:pathLst>
          </a:custGeom>
          <a:solidFill>
            <a:srgbClr val="FFC000">
              <a:lumMod val="60000"/>
              <a:lumOff val="4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291" name="MH_Other_2"/>
          <p:cNvSpPr>
            <a:spLocks noChangeAspect="1"/>
          </p:cNvSpPr>
          <p:nvPr>
            <p:custDataLst>
              <p:tags r:id="rId32"/>
            </p:custDataLst>
          </p:nvPr>
        </p:nvSpPr>
        <p:spPr bwMode="auto">
          <a:xfrm>
            <a:off x="8232886" y="744635"/>
            <a:ext cx="1519609" cy="877835"/>
          </a:xfrm>
          <a:custGeom>
            <a:avLst/>
            <a:gdLst>
              <a:gd name="T0" fmla="*/ 2147483646 w 3407"/>
              <a:gd name="T1" fmla="*/ 0 h 1968"/>
              <a:gd name="T2" fmla="*/ 0 w 3407"/>
              <a:gd name="T3" fmla="*/ 0 h 1968"/>
              <a:gd name="T4" fmla="*/ 2147483646 w 3407"/>
              <a:gd name="T5" fmla="*/ 2147483646 h 1968"/>
              <a:gd name="T6" fmla="*/ 2147483646 w 3407"/>
              <a:gd name="T7" fmla="*/ 0 h 19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07" h="1968">
                <a:moveTo>
                  <a:pt x="2273" y="0"/>
                </a:moveTo>
                <a:lnTo>
                  <a:pt x="0" y="0"/>
                </a:lnTo>
                <a:lnTo>
                  <a:pt x="3407" y="1968"/>
                </a:lnTo>
                <a:lnTo>
                  <a:pt x="2273" y="0"/>
                </a:lnTo>
                <a:close/>
              </a:path>
            </a:pathLst>
          </a:custGeom>
          <a:solidFill>
            <a:srgbClr val="FFFFFF">
              <a:alpha val="2196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292" name="MH_Other_3"/>
          <p:cNvSpPr>
            <a:spLocks noChangeAspect="1"/>
          </p:cNvSpPr>
          <p:nvPr>
            <p:custDataLst>
              <p:tags r:id="rId33"/>
            </p:custDataLst>
          </p:nvPr>
        </p:nvSpPr>
        <p:spPr bwMode="auto">
          <a:xfrm>
            <a:off x="7308931" y="743047"/>
            <a:ext cx="1520487" cy="877835"/>
          </a:xfrm>
          <a:custGeom>
            <a:avLst/>
            <a:gdLst>
              <a:gd name="T0" fmla="*/ 2147483646 w 3407"/>
              <a:gd name="T1" fmla="*/ 0 h 1968"/>
              <a:gd name="T2" fmla="*/ 2147483646 w 3407"/>
              <a:gd name="T3" fmla="*/ 0 h 1968"/>
              <a:gd name="T4" fmla="*/ 0 w 3407"/>
              <a:gd name="T5" fmla="*/ 2147483646 h 1968"/>
              <a:gd name="T6" fmla="*/ 2147483646 w 3407"/>
              <a:gd name="T7" fmla="*/ 0 h 19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07" h="1968">
                <a:moveTo>
                  <a:pt x="3407" y="0"/>
                </a:moveTo>
                <a:lnTo>
                  <a:pt x="1134" y="0"/>
                </a:lnTo>
                <a:lnTo>
                  <a:pt x="0" y="1968"/>
                </a:lnTo>
                <a:lnTo>
                  <a:pt x="3407" y="0"/>
                </a:lnTo>
                <a:close/>
              </a:path>
            </a:pathLst>
          </a:custGeom>
          <a:solidFill>
            <a:srgbClr val="FFFFFF">
              <a:alpha val="2196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293" name="MH_Other_4"/>
          <p:cNvSpPr>
            <a:spLocks noChangeAspect="1"/>
          </p:cNvSpPr>
          <p:nvPr>
            <p:custDataLst>
              <p:tags r:id="rId34"/>
            </p:custDataLst>
          </p:nvPr>
        </p:nvSpPr>
        <p:spPr bwMode="auto">
          <a:xfrm>
            <a:off x="7493775" y="1605204"/>
            <a:ext cx="1520487" cy="876932"/>
          </a:xfrm>
          <a:custGeom>
            <a:avLst/>
            <a:gdLst>
              <a:gd name="T0" fmla="*/ 0 w 3407"/>
              <a:gd name="T1" fmla="*/ 0 h 1965"/>
              <a:gd name="T2" fmla="*/ 2147483646 w 3407"/>
              <a:gd name="T3" fmla="*/ 2147483646 h 1965"/>
              <a:gd name="T4" fmla="*/ 2147483646 w 3407"/>
              <a:gd name="T5" fmla="*/ 2147483646 h 1965"/>
              <a:gd name="T6" fmla="*/ 0 w 3407"/>
              <a:gd name="T7" fmla="*/ 0 h 19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07" h="1965">
                <a:moveTo>
                  <a:pt x="0" y="0"/>
                </a:moveTo>
                <a:lnTo>
                  <a:pt x="1134" y="1965"/>
                </a:lnTo>
                <a:lnTo>
                  <a:pt x="3407" y="1965"/>
                </a:lnTo>
                <a:lnTo>
                  <a:pt x="0" y="0"/>
                </a:lnTo>
                <a:close/>
              </a:path>
            </a:pathLst>
          </a:custGeom>
          <a:solidFill>
            <a:srgbClr val="FFFFFF">
              <a:alpha val="2196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294" name="MH_Other_5"/>
          <p:cNvSpPr>
            <a:spLocks noChangeAspect="1"/>
          </p:cNvSpPr>
          <p:nvPr>
            <p:custDataLst>
              <p:tags r:id="rId35"/>
            </p:custDataLst>
          </p:nvPr>
        </p:nvSpPr>
        <p:spPr bwMode="auto">
          <a:xfrm>
            <a:off x="8194282" y="1543428"/>
            <a:ext cx="1519609" cy="876932"/>
          </a:xfrm>
          <a:custGeom>
            <a:avLst/>
            <a:gdLst>
              <a:gd name="T0" fmla="*/ 2147483646 w 3407"/>
              <a:gd name="T1" fmla="*/ 0 h 1965"/>
              <a:gd name="T2" fmla="*/ 0 w 3407"/>
              <a:gd name="T3" fmla="*/ 2147483646 h 1965"/>
              <a:gd name="T4" fmla="*/ 2147483646 w 3407"/>
              <a:gd name="T5" fmla="*/ 2147483646 h 1965"/>
              <a:gd name="T6" fmla="*/ 2147483646 w 3407"/>
              <a:gd name="T7" fmla="*/ 0 h 19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07" h="1965">
                <a:moveTo>
                  <a:pt x="3407" y="0"/>
                </a:moveTo>
                <a:lnTo>
                  <a:pt x="0" y="1965"/>
                </a:lnTo>
                <a:lnTo>
                  <a:pt x="2273" y="1965"/>
                </a:lnTo>
                <a:lnTo>
                  <a:pt x="3407" y="0"/>
                </a:lnTo>
                <a:close/>
              </a:path>
            </a:pathLst>
          </a:custGeom>
          <a:solidFill>
            <a:srgbClr val="FFFFFF">
              <a:alpha val="2196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295" name="MH_Other_6"/>
          <p:cNvSpPr>
            <a:spLocks noChangeAspect="1"/>
          </p:cNvSpPr>
          <p:nvPr>
            <p:custDataLst>
              <p:tags r:id="rId36"/>
            </p:custDataLst>
          </p:nvPr>
        </p:nvSpPr>
        <p:spPr bwMode="auto">
          <a:xfrm>
            <a:off x="7513008" y="694909"/>
            <a:ext cx="1999456" cy="1730364"/>
          </a:xfrm>
          <a:custGeom>
            <a:avLst/>
            <a:gdLst>
              <a:gd name="T0" fmla="*/ 2147483646 w 3061"/>
              <a:gd name="T1" fmla="*/ 0 h 2649"/>
              <a:gd name="T2" fmla="*/ 2147483646 w 3061"/>
              <a:gd name="T3" fmla="*/ 2147483646 h 2649"/>
              <a:gd name="T4" fmla="*/ 2147483646 w 3061"/>
              <a:gd name="T5" fmla="*/ 2147483646 h 2649"/>
              <a:gd name="T6" fmla="*/ 2147483646 w 3061"/>
              <a:gd name="T7" fmla="*/ 2147483646 h 2649"/>
              <a:gd name="T8" fmla="*/ 0 w 3061"/>
              <a:gd name="T9" fmla="*/ 2147483646 h 2649"/>
              <a:gd name="T10" fmla="*/ 2147483646 w 3061"/>
              <a:gd name="T11" fmla="*/ 0 h 2649"/>
              <a:gd name="T12" fmla="*/ 2147483646 w 3061"/>
              <a:gd name="T13" fmla="*/ 0 h 26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1" h="2649">
                <a:moveTo>
                  <a:pt x="2297" y="0"/>
                </a:moveTo>
                <a:lnTo>
                  <a:pt x="3061" y="1325"/>
                </a:lnTo>
                <a:lnTo>
                  <a:pt x="2297" y="2649"/>
                </a:lnTo>
                <a:lnTo>
                  <a:pt x="764" y="2649"/>
                </a:lnTo>
                <a:lnTo>
                  <a:pt x="0" y="1325"/>
                </a:lnTo>
                <a:lnTo>
                  <a:pt x="764" y="0"/>
                </a:lnTo>
                <a:lnTo>
                  <a:pt x="22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296" name="MH_Other_7"/>
          <p:cNvSpPr>
            <a:spLocks noChangeAspect="1"/>
          </p:cNvSpPr>
          <p:nvPr>
            <p:custDataLst>
              <p:tags r:id="rId37"/>
            </p:custDataLst>
          </p:nvPr>
        </p:nvSpPr>
        <p:spPr bwMode="auto">
          <a:xfrm>
            <a:off x="8539600" y="693426"/>
            <a:ext cx="999705" cy="865637"/>
          </a:xfrm>
          <a:custGeom>
            <a:avLst/>
            <a:gdLst>
              <a:gd name="T0" fmla="*/ 2147483646 w 1531"/>
              <a:gd name="T1" fmla="*/ 0 h 1325"/>
              <a:gd name="T2" fmla="*/ 2147483646 w 1531"/>
              <a:gd name="T3" fmla="*/ 0 h 1325"/>
              <a:gd name="T4" fmla="*/ 0 w 1531"/>
              <a:gd name="T5" fmla="*/ 2147483646 h 1325"/>
              <a:gd name="T6" fmla="*/ 2147483646 w 1531"/>
              <a:gd name="T7" fmla="*/ 2147483646 h 1325"/>
              <a:gd name="T8" fmla="*/ 2147483646 w 1531"/>
              <a:gd name="T9" fmla="*/ 0 h 13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1" h="1325">
                <a:moveTo>
                  <a:pt x="767" y="0"/>
                </a:moveTo>
                <a:lnTo>
                  <a:pt x="767" y="0"/>
                </a:lnTo>
                <a:lnTo>
                  <a:pt x="0" y="442"/>
                </a:lnTo>
                <a:lnTo>
                  <a:pt x="1531" y="1325"/>
                </a:lnTo>
                <a:lnTo>
                  <a:pt x="7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297" name="MH_Other_8"/>
          <p:cNvSpPr>
            <a:spLocks noChangeAspect="1"/>
          </p:cNvSpPr>
          <p:nvPr>
            <p:custDataLst>
              <p:tags r:id="rId38"/>
            </p:custDataLst>
          </p:nvPr>
        </p:nvSpPr>
        <p:spPr bwMode="auto">
          <a:xfrm>
            <a:off x="7563769" y="1626776"/>
            <a:ext cx="1500459" cy="864755"/>
          </a:xfrm>
          <a:custGeom>
            <a:avLst/>
            <a:gdLst>
              <a:gd name="T0" fmla="*/ 0 w 2297"/>
              <a:gd name="T1" fmla="*/ 0 h 1324"/>
              <a:gd name="T2" fmla="*/ 2147483646 w 2297"/>
              <a:gd name="T3" fmla="*/ 2147483646 h 1324"/>
              <a:gd name="T4" fmla="*/ 2147483646 w 2297"/>
              <a:gd name="T5" fmla="*/ 2147483646 h 1324"/>
              <a:gd name="T6" fmla="*/ 2147483646 w 2297"/>
              <a:gd name="T7" fmla="*/ 2147483646 h 1324"/>
              <a:gd name="T8" fmla="*/ 2147483646 w 2297"/>
              <a:gd name="T9" fmla="*/ 2147483646 h 1324"/>
              <a:gd name="T10" fmla="*/ 0 w 2297"/>
              <a:gd name="T11" fmla="*/ 0 h 13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97" h="1324">
                <a:moveTo>
                  <a:pt x="0" y="0"/>
                </a:moveTo>
                <a:lnTo>
                  <a:pt x="764" y="1324"/>
                </a:lnTo>
                <a:lnTo>
                  <a:pt x="2297" y="1324"/>
                </a:lnTo>
                <a:lnTo>
                  <a:pt x="764" y="1324"/>
                </a:lnTo>
                <a:lnTo>
                  <a:pt x="1530" y="88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298" name="MH_Other_9"/>
          <p:cNvSpPr>
            <a:spLocks noChangeAspect="1"/>
          </p:cNvSpPr>
          <p:nvPr>
            <p:custDataLst>
              <p:tags r:id="rId39"/>
            </p:custDataLst>
          </p:nvPr>
        </p:nvSpPr>
        <p:spPr bwMode="auto">
          <a:xfrm>
            <a:off x="8511346" y="1669945"/>
            <a:ext cx="999705" cy="864755"/>
          </a:xfrm>
          <a:custGeom>
            <a:avLst/>
            <a:gdLst>
              <a:gd name="T0" fmla="*/ 2147483646 w 1531"/>
              <a:gd name="T1" fmla="*/ 0 h 1324"/>
              <a:gd name="T2" fmla="*/ 0 w 1531"/>
              <a:gd name="T3" fmla="*/ 2147483646 h 1324"/>
              <a:gd name="T4" fmla="*/ 2147483646 w 1531"/>
              <a:gd name="T5" fmla="*/ 2147483646 h 1324"/>
              <a:gd name="T6" fmla="*/ 2147483646 w 1531"/>
              <a:gd name="T7" fmla="*/ 0 h 13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1" h="1324">
                <a:moveTo>
                  <a:pt x="1531" y="0"/>
                </a:moveTo>
                <a:lnTo>
                  <a:pt x="0" y="882"/>
                </a:lnTo>
                <a:lnTo>
                  <a:pt x="767" y="1324"/>
                </a:lnTo>
                <a:lnTo>
                  <a:pt x="15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299" name="MH_Other_10"/>
          <p:cNvSpPr>
            <a:spLocks noChangeAspect="1"/>
          </p:cNvSpPr>
          <p:nvPr>
            <p:custDataLst>
              <p:tags r:id="rId40"/>
            </p:custDataLst>
          </p:nvPr>
        </p:nvSpPr>
        <p:spPr bwMode="auto">
          <a:xfrm>
            <a:off x="8038859" y="2176338"/>
            <a:ext cx="1001483" cy="289099"/>
          </a:xfrm>
          <a:custGeom>
            <a:avLst/>
            <a:gdLst>
              <a:gd name="T0" fmla="*/ 2147483646 w 1533"/>
              <a:gd name="T1" fmla="*/ 0 h 442"/>
              <a:gd name="T2" fmla="*/ 0 w 1533"/>
              <a:gd name="T3" fmla="*/ 2147483646 h 442"/>
              <a:gd name="T4" fmla="*/ 2147483646 w 1533"/>
              <a:gd name="T5" fmla="*/ 2147483646 h 442"/>
              <a:gd name="T6" fmla="*/ 2147483646 w 1533"/>
              <a:gd name="T7" fmla="*/ 0 h 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3" h="442">
                <a:moveTo>
                  <a:pt x="766" y="0"/>
                </a:moveTo>
                <a:lnTo>
                  <a:pt x="0" y="442"/>
                </a:lnTo>
                <a:lnTo>
                  <a:pt x="1533" y="442"/>
                </a:lnTo>
                <a:lnTo>
                  <a:pt x="7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300" name="MH_Other_11"/>
          <p:cNvSpPr>
            <a:spLocks noChangeAspect="1"/>
          </p:cNvSpPr>
          <p:nvPr>
            <p:custDataLst>
              <p:tags r:id="rId41"/>
            </p:custDataLst>
          </p:nvPr>
        </p:nvSpPr>
        <p:spPr bwMode="auto">
          <a:xfrm>
            <a:off x="7307371" y="733525"/>
            <a:ext cx="999705" cy="865637"/>
          </a:xfrm>
          <a:custGeom>
            <a:avLst/>
            <a:gdLst>
              <a:gd name="T0" fmla="*/ 2147483646 w 1530"/>
              <a:gd name="T1" fmla="*/ 0 h 1325"/>
              <a:gd name="T2" fmla="*/ 2147483646 w 1530"/>
              <a:gd name="T3" fmla="*/ 0 h 1325"/>
              <a:gd name="T4" fmla="*/ 0 w 1530"/>
              <a:gd name="T5" fmla="*/ 2147483646 h 1325"/>
              <a:gd name="T6" fmla="*/ 2147483646 w 1530"/>
              <a:gd name="T7" fmla="*/ 2147483646 h 1325"/>
              <a:gd name="T8" fmla="*/ 2147483646 w 1530"/>
              <a:gd name="T9" fmla="*/ 0 h 13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0" h="1325">
                <a:moveTo>
                  <a:pt x="764" y="0"/>
                </a:moveTo>
                <a:lnTo>
                  <a:pt x="764" y="0"/>
                </a:lnTo>
                <a:lnTo>
                  <a:pt x="0" y="1325"/>
                </a:lnTo>
                <a:lnTo>
                  <a:pt x="1530" y="442"/>
                </a:lnTo>
                <a:lnTo>
                  <a:pt x="7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301" name="MH_Other_12"/>
          <p:cNvSpPr>
            <a:spLocks noChangeAspect="1"/>
          </p:cNvSpPr>
          <p:nvPr>
            <p:custDataLst>
              <p:tags r:id="rId42"/>
            </p:custDataLst>
          </p:nvPr>
        </p:nvSpPr>
        <p:spPr bwMode="auto">
          <a:xfrm>
            <a:off x="8216932" y="733525"/>
            <a:ext cx="1001483" cy="288270"/>
          </a:xfrm>
          <a:custGeom>
            <a:avLst/>
            <a:gdLst>
              <a:gd name="T0" fmla="*/ 2147483646 w 1533"/>
              <a:gd name="T1" fmla="*/ 0 h 442"/>
              <a:gd name="T2" fmla="*/ 0 w 1533"/>
              <a:gd name="T3" fmla="*/ 0 h 442"/>
              <a:gd name="T4" fmla="*/ 2147483646 w 1533"/>
              <a:gd name="T5" fmla="*/ 2147483646 h 442"/>
              <a:gd name="T6" fmla="*/ 2147483646 w 1533"/>
              <a:gd name="T7" fmla="*/ 0 h 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3" h="442">
                <a:moveTo>
                  <a:pt x="1533" y="0"/>
                </a:moveTo>
                <a:lnTo>
                  <a:pt x="0" y="0"/>
                </a:lnTo>
                <a:lnTo>
                  <a:pt x="766" y="442"/>
                </a:lnTo>
                <a:lnTo>
                  <a:pt x="15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302" name="MH_Title_1"/>
          <p:cNvSpPr txBox="1">
            <a:spLocks noChangeAspect="1" noChangeArrowheads="1"/>
          </p:cNvSpPr>
          <p:nvPr>
            <p:custDataLst>
              <p:tags r:id="rId43"/>
            </p:custDataLst>
          </p:nvPr>
        </p:nvSpPr>
        <p:spPr bwMode="auto">
          <a:xfrm>
            <a:off x="8150419" y="1963849"/>
            <a:ext cx="1023240" cy="71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buFont typeface="Arial" panose="020B0604020202020204" pitchFamily="34" charset="0"/>
              <a:buNone/>
              <a:defRPr/>
            </a:pPr>
            <a:endParaRPr lang="zh-CN" altLang="en-US" sz="2400" dirty="0">
              <a:solidFill>
                <a:srgbClr val="FFFFFF"/>
              </a:solidFill>
              <a:latin typeface="Calibri" panose="020F0502020204030204"/>
            </a:endParaRPr>
          </a:p>
        </p:txBody>
      </p:sp>
      <p:sp>
        <p:nvSpPr>
          <p:cNvPr id="303" name="文本框 302"/>
          <p:cNvSpPr txBox="1"/>
          <p:nvPr/>
        </p:nvSpPr>
        <p:spPr>
          <a:xfrm>
            <a:off x="8131514" y="1107341"/>
            <a:ext cx="800219" cy="830997"/>
          </a:xfrm>
          <a:prstGeom prst="rect">
            <a:avLst/>
          </a:prstGeom>
          <a:noFill/>
        </p:spPr>
        <p:txBody>
          <a:bodyPr wrap="none" rtlCol="0">
            <a:spAutoFit/>
          </a:bodyPr>
          <a:lstStyle/>
          <a:p>
            <a:r>
              <a:rPr lang="zh-CN" altLang="en-US" sz="2400" dirty="0" smtClean="0">
                <a:solidFill>
                  <a:srgbClr val="E7E6E6">
                    <a:lumMod val="25000"/>
                  </a:srgbClr>
                </a:solidFill>
                <a:latin typeface="微软雅黑" panose="020B0503020204020204" pitchFamily="34" charset="-122"/>
                <a:ea typeface="微软雅黑" panose="020B0503020204020204" pitchFamily="34" charset="-122"/>
              </a:rPr>
              <a:t>数据</a:t>
            </a:r>
            <a:endParaRPr lang="en-US" altLang="zh-CN" sz="2400" dirty="0" smtClean="0">
              <a:solidFill>
                <a:srgbClr val="E7E6E6">
                  <a:lumMod val="25000"/>
                </a:srgbClr>
              </a:solidFill>
              <a:latin typeface="微软雅黑" panose="020B0503020204020204" pitchFamily="34" charset="-122"/>
              <a:ea typeface="微软雅黑" panose="020B0503020204020204" pitchFamily="34" charset="-122"/>
            </a:endParaRPr>
          </a:p>
          <a:p>
            <a:r>
              <a:rPr lang="zh-CN" altLang="en-US" sz="2400" dirty="0" smtClean="0">
                <a:solidFill>
                  <a:srgbClr val="E7E6E6">
                    <a:lumMod val="25000"/>
                  </a:srgbClr>
                </a:solidFill>
                <a:latin typeface="微软雅黑" panose="020B0503020204020204" pitchFamily="34" charset="-122"/>
                <a:ea typeface="微软雅黑" panose="020B0503020204020204" pitchFamily="34" charset="-122"/>
              </a:rPr>
              <a:t>维度</a:t>
            </a:r>
            <a:endParaRPr lang="zh-CN" altLang="en-US" sz="24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304" name="MH_Other_19"/>
          <p:cNvSpPr/>
          <p:nvPr>
            <p:custDataLst>
              <p:tags r:id="rId44"/>
            </p:custDataLst>
          </p:nvPr>
        </p:nvSpPr>
        <p:spPr bwMode="auto">
          <a:xfrm>
            <a:off x="7689132" y="543625"/>
            <a:ext cx="254056" cy="255596"/>
          </a:xfrm>
          <a:custGeom>
            <a:avLst/>
            <a:gdLst>
              <a:gd name="T0" fmla="*/ 125227 w 517683"/>
              <a:gd name="T1" fmla="*/ 0 h 539412"/>
              <a:gd name="T2" fmla="*/ 125227 w 517683"/>
              <a:gd name="T3" fmla="*/ 4638 h 539412"/>
              <a:gd name="T4" fmla="*/ 125227 w 517683"/>
              <a:gd name="T5" fmla="*/ 10930 h 539412"/>
              <a:gd name="T6" fmla="*/ 239233 w 517683"/>
              <a:gd name="T7" fmla="*/ 122539 h 539412"/>
              <a:gd name="T8" fmla="*/ 125227 w 517683"/>
              <a:gd name="T9" fmla="*/ 234146 h 539412"/>
              <a:gd name="T10" fmla="*/ 125227 w 517683"/>
              <a:gd name="T11" fmla="*/ 233231 h 539412"/>
              <a:gd name="T12" fmla="*/ 125227 w 517683"/>
              <a:gd name="T13" fmla="*/ 227241 h 539412"/>
              <a:gd name="T14" fmla="*/ 124289 w 517683"/>
              <a:gd name="T15" fmla="*/ 227241 h 539412"/>
              <a:gd name="T16" fmla="*/ 17131 w 517683"/>
              <a:gd name="T17" fmla="*/ 122825 h 539412"/>
              <a:gd name="T18" fmla="*/ 124289 w 517683"/>
              <a:gd name="T19" fmla="*/ 18409 h 539412"/>
              <a:gd name="T20" fmla="*/ 125228 w 517683"/>
              <a:gd name="T21" fmla="*/ 18409 h 539412"/>
              <a:gd name="T22" fmla="*/ 125228 w 517683"/>
              <a:gd name="T23" fmla="*/ 103699 h 539412"/>
              <a:gd name="T24" fmla="*/ 125228 w 517683"/>
              <a:gd name="T25" fmla="*/ 145498 h 539412"/>
              <a:gd name="T26" fmla="*/ 126037 w 517683"/>
              <a:gd name="T27" fmla="*/ 144384 h 539412"/>
              <a:gd name="T28" fmla="*/ 176936 w 517683"/>
              <a:gd name="T29" fmla="*/ 74183 h 539412"/>
              <a:gd name="T30" fmla="*/ 187277 w 517683"/>
              <a:gd name="T31" fmla="*/ 72354 h 539412"/>
              <a:gd name="T32" fmla="*/ 189156 w 517683"/>
              <a:gd name="T33" fmla="*/ 83326 h 539412"/>
              <a:gd name="T34" fmla="*/ 125227 w 517683"/>
              <a:gd name="T35" fmla="*/ 172013 h 539412"/>
              <a:gd name="T36" fmla="*/ 125227 w 517683"/>
              <a:gd name="T37" fmla="*/ 160827 h 539412"/>
              <a:gd name="T38" fmla="*/ 125227 w 517683"/>
              <a:gd name="T39" fmla="*/ 145725 h 539412"/>
              <a:gd name="T40" fmla="*/ 123347 w 517683"/>
              <a:gd name="T41" fmla="*/ 147556 h 539412"/>
              <a:gd name="T42" fmla="*/ 105488 w 517683"/>
              <a:gd name="T43" fmla="*/ 121910 h 539412"/>
              <a:gd name="T44" fmla="*/ 94209 w 517683"/>
              <a:gd name="T45" fmla="*/ 120077 h 539412"/>
              <a:gd name="T46" fmla="*/ 92329 w 517683"/>
              <a:gd name="T47" fmla="*/ 130153 h 539412"/>
              <a:gd name="T48" fmla="*/ 123347 w 517683"/>
              <a:gd name="T49" fmla="*/ 174117 h 539412"/>
              <a:gd name="T50" fmla="*/ 125228 w 517683"/>
              <a:gd name="T51" fmla="*/ 172286 h 539412"/>
              <a:gd name="T52" fmla="*/ 125228 w 517683"/>
              <a:gd name="T53" fmla="*/ 209103 h 539412"/>
              <a:gd name="T54" fmla="*/ 125228 w 517683"/>
              <a:gd name="T55" fmla="*/ 226826 h 539412"/>
              <a:gd name="T56" fmla="*/ 146575 w 517683"/>
              <a:gd name="T57" fmla="*/ 224409 h 539412"/>
              <a:gd name="T58" fmla="*/ 231696 w 517683"/>
              <a:gd name="T59" fmla="*/ 122539 h 539412"/>
              <a:gd name="T60" fmla="*/ 125227 w 517683"/>
              <a:gd name="T61" fmla="*/ 18250 h 539412"/>
              <a:gd name="T62" fmla="*/ 125227 w 517683"/>
              <a:gd name="T63" fmla="*/ 17334 h 539412"/>
              <a:gd name="T64" fmla="*/ 125227 w 517683"/>
              <a:gd name="T65" fmla="*/ 10993 h 539412"/>
              <a:gd name="T66" fmla="*/ 124287 w 517683"/>
              <a:gd name="T67" fmla="*/ 10077 h 539412"/>
              <a:gd name="T68" fmla="*/ 8473 w 517683"/>
              <a:gd name="T69" fmla="*/ 122761 h 539412"/>
              <a:gd name="T70" fmla="*/ 124287 w 517683"/>
              <a:gd name="T71" fmla="*/ 234529 h 539412"/>
              <a:gd name="T72" fmla="*/ 125227 w 517683"/>
              <a:gd name="T73" fmla="*/ 234529 h 539412"/>
              <a:gd name="T74" fmla="*/ 125227 w 517683"/>
              <a:gd name="T75" fmla="*/ 242774 h 539412"/>
              <a:gd name="T76" fmla="*/ 0 w 517683"/>
              <a:gd name="T77" fmla="*/ 121846 h 539412"/>
              <a:gd name="T78" fmla="*/ 125227 w 517683"/>
              <a:gd name="T79" fmla="*/ 0 h 53941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17683" h="539412">
                <a:moveTo>
                  <a:pt x="270984" y="0"/>
                </a:moveTo>
                <a:cubicBezTo>
                  <a:pt x="270984" y="0"/>
                  <a:pt x="270984" y="0"/>
                  <a:pt x="270984" y="10305"/>
                </a:cubicBezTo>
                <a:lnTo>
                  <a:pt x="270984" y="24287"/>
                </a:lnTo>
                <a:cubicBezTo>
                  <a:pt x="407586" y="24287"/>
                  <a:pt x="517683" y="136080"/>
                  <a:pt x="517683" y="272263"/>
                </a:cubicBezTo>
                <a:cubicBezTo>
                  <a:pt x="517683" y="408447"/>
                  <a:pt x="407586" y="518207"/>
                  <a:pt x="270984" y="520239"/>
                </a:cubicBezTo>
                <a:cubicBezTo>
                  <a:pt x="270984" y="520239"/>
                  <a:pt x="270984" y="520239"/>
                  <a:pt x="270984" y="518207"/>
                </a:cubicBezTo>
                <a:lnTo>
                  <a:pt x="270984" y="504900"/>
                </a:lnTo>
                <a:lnTo>
                  <a:pt x="268951" y="504900"/>
                </a:lnTo>
                <a:cubicBezTo>
                  <a:pt x="140806" y="504900"/>
                  <a:pt x="37069" y="401111"/>
                  <a:pt x="37069" y="272902"/>
                </a:cubicBezTo>
                <a:cubicBezTo>
                  <a:pt x="37069" y="144692"/>
                  <a:pt x="140806" y="40903"/>
                  <a:pt x="268951" y="40903"/>
                </a:cubicBezTo>
                <a:cubicBezTo>
                  <a:pt x="268951" y="40903"/>
                  <a:pt x="268951" y="40903"/>
                  <a:pt x="270985" y="40903"/>
                </a:cubicBezTo>
                <a:cubicBezTo>
                  <a:pt x="270985" y="40903"/>
                  <a:pt x="270985" y="40903"/>
                  <a:pt x="270985" y="230407"/>
                </a:cubicBezTo>
                <a:lnTo>
                  <a:pt x="270985" y="323276"/>
                </a:lnTo>
                <a:lnTo>
                  <a:pt x="272732" y="320802"/>
                </a:lnTo>
                <a:cubicBezTo>
                  <a:pt x="277977" y="313374"/>
                  <a:pt x="298957" y="283664"/>
                  <a:pt x="382874" y="164823"/>
                </a:cubicBezTo>
                <a:cubicBezTo>
                  <a:pt x="386943" y="156698"/>
                  <a:pt x="397115" y="154666"/>
                  <a:pt x="405252" y="160760"/>
                </a:cubicBezTo>
                <a:cubicBezTo>
                  <a:pt x="413390" y="166855"/>
                  <a:pt x="415424" y="177012"/>
                  <a:pt x="409321" y="185138"/>
                </a:cubicBezTo>
                <a:cubicBezTo>
                  <a:pt x="409321" y="185138"/>
                  <a:pt x="409321" y="185138"/>
                  <a:pt x="270984" y="382190"/>
                </a:cubicBezTo>
                <a:cubicBezTo>
                  <a:pt x="270984" y="382190"/>
                  <a:pt x="270984" y="382190"/>
                  <a:pt x="270984" y="357336"/>
                </a:cubicBezTo>
                <a:lnTo>
                  <a:pt x="270984" y="323779"/>
                </a:lnTo>
                <a:lnTo>
                  <a:pt x="266917" y="327849"/>
                </a:lnTo>
                <a:cubicBezTo>
                  <a:pt x="266917" y="327849"/>
                  <a:pt x="266917" y="327849"/>
                  <a:pt x="228270" y="270866"/>
                </a:cubicBezTo>
                <a:cubicBezTo>
                  <a:pt x="222168" y="262726"/>
                  <a:pt x="211997" y="260691"/>
                  <a:pt x="203861" y="266796"/>
                </a:cubicBezTo>
                <a:cubicBezTo>
                  <a:pt x="197759" y="270866"/>
                  <a:pt x="195725" y="281042"/>
                  <a:pt x="199793" y="289182"/>
                </a:cubicBezTo>
                <a:lnTo>
                  <a:pt x="266917" y="386866"/>
                </a:lnTo>
                <a:cubicBezTo>
                  <a:pt x="266917" y="386866"/>
                  <a:pt x="266917" y="386866"/>
                  <a:pt x="270985" y="382796"/>
                </a:cubicBezTo>
                <a:cubicBezTo>
                  <a:pt x="270985" y="382796"/>
                  <a:pt x="270985" y="382796"/>
                  <a:pt x="270985" y="464596"/>
                </a:cubicBezTo>
                <a:lnTo>
                  <a:pt x="270985" y="503978"/>
                </a:lnTo>
                <a:lnTo>
                  <a:pt x="317176" y="498607"/>
                </a:lnTo>
                <a:cubicBezTo>
                  <a:pt x="421762" y="475681"/>
                  <a:pt x="501372" y="382531"/>
                  <a:pt x="501372" y="272263"/>
                </a:cubicBezTo>
                <a:cubicBezTo>
                  <a:pt x="501372" y="144210"/>
                  <a:pt x="397392" y="40548"/>
                  <a:pt x="270984" y="40548"/>
                </a:cubicBezTo>
                <a:cubicBezTo>
                  <a:pt x="270984" y="40548"/>
                  <a:pt x="270984" y="40548"/>
                  <a:pt x="270984" y="38515"/>
                </a:cubicBezTo>
                <a:lnTo>
                  <a:pt x="270984" y="24426"/>
                </a:lnTo>
                <a:cubicBezTo>
                  <a:pt x="270984" y="24426"/>
                  <a:pt x="270984" y="24426"/>
                  <a:pt x="268946" y="22391"/>
                </a:cubicBezTo>
                <a:cubicBezTo>
                  <a:pt x="130398" y="22391"/>
                  <a:pt x="18337" y="134344"/>
                  <a:pt x="18337" y="272759"/>
                </a:cubicBezTo>
                <a:cubicBezTo>
                  <a:pt x="18337" y="409139"/>
                  <a:pt x="130398" y="521092"/>
                  <a:pt x="268946" y="521092"/>
                </a:cubicBezTo>
                <a:cubicBezTo>
                  <a:pt x="268946" y="521092"/>
                  <a:pt x="268946" y="521092"/>
                  <a:pt x="270984" y="521092"/>
                </a:cubicBezTo>
                <a:cubicBezTo>
                  <a:pt x="270984" y="521092"/>
                  <a:pt x="270984" y="521092"/>
                  <a:pt x="270984" y="539412"/>
                </a:cubicBezTo>
                <a:cubicBezTo>
                  <a:pt x="120211" y="539412"/>
                  <a:pt x="0" y="419317"/>
                  <a:pt x="0" y="270724"/>
                </a:cubicBezTo>
                <a:cubicBezTo>
                  <a:pt x="0" y="120096"/>
                  <a:pt x="120211" y="0"/>
                  <a:pt x="270984" y="0"/>
                </a:cubicBezTo>
                <a:close/>
              </a:path>
            </a:pathLst>
          </a:custGeom>
          <a:solidFill>
            <a:srgbClr val="8585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305" name="文本框 304"/>
          <p:cNvSpPr txBox="1"/>
          <p:nvPr/>
        </p:nvSpPr>
        <p:spPr>
          <a:xfrm>
            <a:off x="9254317" y="491100"/>
            <a:ext cx="1415772" cy="338554"/>
          </a:xfrm>
          <a:prstGeom prst="rect">
            <a:avLst/>
          </a:prstGeom>
          <a:noFill/>
        </p:spPr>
        <p:txBody>
          <a:bodyPr wrap="none" rtlCol="0">
            <a:spAutoFit/>
          </a:bodyPr>
          <a:lstStyle/>
          <a:p>
            <a:r>
              <a:rPr lang="zh-CN" altLang="en-US" sz="1600" u="sng" dirty="0" smtClean="0">
                <a:solidFill>
                  <a:srgbClr val="E7E6E6">
                    <a:lumMod val="50000"/>
                  </a:srgbClr>
                </a:solidFill>
                <a:latin typeface="微软雅黑" panose="020B0503020204020204" pitchFamily="34" charset="-122"/>
                <a:ea typeface="微软雅黑" panose="020B0503020204020204" pitchFamily="34" charset="-122"/>
              </a:rPr>
              <a:t>公共记录信息</a:t>
            </a:r>
            <a:endParaRPr lang="zh-CN" altLang="en-US" sz="1600" u="sng"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06" name="MH_Other_15"/>
          <p:cNvSpPr/>
          <p:nvPr>
            <p:custDataLst>
              <p:tags r:id="rId45"/>
            </p:custDataLst>
          </p:nvPr>
        </p:nvSpPr>
        <p:spPr bwMode="auto">
          <a:xfrm>
            <a:off x="7248600" y="1388591"/>
            <a:ext cx="323179" cy="328098"/>
          </a:xfrm>
          <a:custGeom>
            <a:avLst/>
            <a:gdLst>
              <a:gd name="T0" fmla="*/ 152493 w 659566"/>
              <a:gd name="T1" fmla="*/ 212378 h 554753"/>
              <a:gd name="T2" fmla="*/ 171519 w 659566"/>
              <a:gd name="T3" fmla="*/ 231086 h 554753"/>
              <a:gd name="T4" fmla="*/ 152493 w 659566"/>
              <a:gd name="T5" fmla="*/ 249791 h 554753"/>
              <a:gd name="T6" fmla="*/ 133469 w 659566"/>
              <a:gd name="T7" fmla="*/ 231086 h 554753"/>
              <a:gd name="T8" fmla="*/ 152493 w 659566"/>
              <a:gd name="T9" fmla="*/ 212378 h 554753"/>
              <a:gd name="T10" fmla="*/ 51806 w 659566"/>
              <a:gd name="T11" fmla="*/ 212378 h 554753"/>
              <a:gd name="T12" fmla="*/ 70831 w 659566"/>
              <a:gd name="T13" fmla="*/ 231086 h 554753"/>
              <a:gd name="T14" fmla="*/ 51806 w 659566"/>
              <a:gd name="T15" fmla="*/ 249791 h 554753"/>
              <a:gd name="T16" fmla="*/ 32782 w 659566"/>
              <a:gd name="T17" fmla="*/ 231086 h 554753"/>
              <a:gd name="T18" fmla="*/ 51806 w 659566"/>
              <a:gd name="T19" fmla="*/ 212378 h 554753"/>
              <a:gd name="T20" fmla="*/ 200790 w 659566"/>
              <a:gd name="T21" fmla="*/ 40290 h 554753"/>
              <a:gd name="T22" fmla="*/ 152786 w 659566"/>
              <a:gd name="T23" fmla="*/ 172666 h 554753"/>
              <a:gd name="T24" fmla="*/ 19319 w 659566"/>
              <a:gd name="T25" fmla="*/ 172666 h 554753"/>
              <a:gd name="T26" fmla="*/ 0 w 659566"/>
              <a:gd name="T27" fmla="*/ 67339 h 554753"/>
              <a:gd name="T28" fmla="*/ 200790 w 659566"/>
              <a:gd name="T29" fmla="*/ 40290 h 554753"/>
              <a:gd name="T30" fmla="*/ 238690 w 659566"/>
              <a:gd name="T31" fmla="*/ 0 h 554753"/>
              <a:gd name="T32" fmla="*/ 293672 w 659566"/>
              <a:gd name="T33" fmla="*/ 0 h 554753"/>
              <a:gd name="T34" fmla="*/ 302060 w 659566"/>
              <a:gd name="T35" fmla="*/ 8227 h 554753"/>
              <a:gd name="T36" fmla="*/ 293672 w 659566"/>
              <a:gd name="T37" fmla="*/ 16453 h 554753"/>
              <a:gd name="T38" fmla="*/ 245213 w 659566"/>
              <a:gd name="T39" fmla="*/ 16453 h 554753"/>
              <a:gd name="T40" fmla="*/ 177182 w 659566"/>
              <a:gd name="T41" fmla="*/ 196534 h 554753"/>
              <a:gd name="T42" fmla="*/ 177182 w 659566"/>
              <a:gd name="T43" fmla="*/ 197448 h 554753"/>
              <a:gd name="T44" fmla="*/ 175319 w 659566"/>
              <a:gd name="T45" fmla="*/ 199276 h 554753"/>
              <a:gd name="T46" fmla="*/ 173456 w 659566"/>
              <a:gd name="T47" fmla="*/ 201105 h 554753"/>
              <a:gd name="T48" fmla="*/ 172523 w 659566"/>
              <a:gd name="T49" fmla="*/ 201105 h 554753"/>
              <a:gd name="T50" fmla="*/ 169728 w 659566"/>
              <a:gd name="T51" fmla="*/ 202019 h 554753"/>
              <a:gd name="T52" fmla="*/ 31804 w 659566"/>
              <a:gd name="T53" fmla="*/ 202019 h 554753"/>
              <a:gd name="T54" fmla="*/ 23414 w 659566"/>
              <a:gd name="T55" fmla="*/ 193793 h 554753"/>
              <a:gd name="T56" fmla="*/ 31804 w 659566"/>
              <a:gd name="T57" fmla="*/ 185565 h 554753"/>
              <a:gd name="T58" fmla="*/ 164136 w 659566"/>
              <a:gd name="T59" fmla="*/ 185565 h 554753"/>
              <a:gd name="T60" fmla="*/ 231234 w 659566"/>
              <a:gd name="T61" fmla="*/ 5484 h 554753"/>
              <a:gd name="T62" fmla="*/ 232167 w 659566"/>
              <a:gd name="T63" fmla="*/ 3657 h 554753"/>
              <a:gd name="T64" fmla="*/ 233098 w 659566"/>
              <a:gd name="T65" fmla="*/ 2742 h 554753"/>
              <a:gd name="T66" fmla="*/ 234031 w 659566"/>
              <a:gd name="T67" fmla="*/ 1828 h 554753"/>
              <a:gd name="T68" fmla="*/ 235896 w 659566"/>
              <a:gd name="T69" fmla="*/ 914 h 554753"/>
              <a:gd name="T70" fmla="*/ 236826 w 659566"/>
              <a:gd name="T71" fmla="*/ 914 h 554753"/>
              <a:gd name="T72" fmla="*/ 238690 w 659566"/>
              <a:gd name="T73" fmla="*/ 0 h 5547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59566" h="554753">
                <a:moveTo>
                  <a:pt x="332979" y="471667"/>
                </a:moveTo>
                <a:cubicBezTo>
                  <a:pt x="355923" y="471667"/>
                  <a:pt x="374522" y="490266"/>
                  <a:pt x="374522" y="513210"/>
                </a:cubicBezTo>
                <a:cubicBezTo>
                  <a:pt x="374522" y="536154"/>
                  <a:pt x="355923" y="554753"/>
                  <a:pt x="332979" y="554753"/>
                </a:cubicBezTo>
                <a:cubicBezTo>
                  <a:pt x="310035" y="554753"/>
                  <a:pt x="291436" y="536154"/>
                  <a:pt x="291436" y="513210"/>
                </a:cubicBezTo>
                <a:cubicBezTo>
                  <a:pt x="291436" y="490266"/>
                  <a:pt x="310035" y="471667"/>
                  <a:pt x="332979" y="471667"/>
                </a:cubicBezTo>
                <a:close/>
                <a:moveTo>
                  <a:pt x="113124" y="471667"/>
                </a:moveTo>
                <a:cubicBezTo>
                  <a:pt x="136068" y="471667"/>
                  <a:pt x="154667" y="490266"/>
                  <a:pt x="154667" y="513210"/>
                </a:cubicBezTo>
                <a:cubicBezTo>
                  <a:pt x="154667" y="536154"/>
                  <a:pt x="136068" y="554753"/>
                  <a:pt x="113124" y="554753"/>
                </a:cubicBezTo>
                <a:cubicBezTo>
                  <a:pt x="90180" y="554753"/>
                  <a:pt x="71581" y="536154"/>
                  <a:pt x="71581" y="513210"/>
                </a:cubicBezTo>
                <a:cubicBezTo>
                  <a:pt x="71581" y="490266"/>
                  <a:pt x="90180" y="471667"/>
                  <a:pt x="113124" y="471667"/>
                </a:cubicBezTo>
                <a:close/>
                <a:moveTo>
                  <a:pt x="438433" y="89476"/>
                </a:moveTo>
                <a:lnTo>
                  <a:pt x="333618" y="383469"/>
                </a:lnTo>
                <a:lnTo>
                  <a:pt x="42182" y="383469"/>
                </a:lnTo>
                <a:lnTo>
                  <a:pt x="0" y="149553"/>
                </a:lnTo>
                <a:lnTo>
                  <a:pt x="438433" y="89476"/>
                </a:lnTo>
                <a:close/>
                <a:moveTo>
                  <a:pt x="521193" y="0"/>
                </a:moveTo>
                <a:cubicBezTo>
                  <a:pt x="521193" y="0"/>
                  <a:pt x="521193" y="0"/>
                  <a:pt x="641252" y="0"/>
                </a:cubicBezTo>
                <a:cubicBezTo>
                  <a:pt x="651427" y="0"/>
                  <a:pt x="659566" y="8120"/>
                  <a:pt x="659566" y="18271"/>
                </a:cubicBezTo>
                <a:cubicBezTo>
                  <a:pt x="659566" y="28422"/>
                  <a:pt x="651427" y="36542"/>
                  <a:pt x="641252" y="36542"/>
                </a:cubicBezTo>
                <a:cubicBezTo>
                  <a:pt x="641252" y="36542"/>
                  <a:pt x="641252" y="36542"/>
                  <a:pt x="535437" y="36542"/>
                </a:cubicBezTo>
                <a:cubicBezTo>
                  <a:pt x="535437" y="36542"/>
                  <a:pt x="535437" y="36542"/>
                  <a:pt x="386889" y="436478"/>
                </a:cubicBezTo>
                <a:cubicBezTo>
                  <a:pt x="386889" y="436478"/>
                  <a:pt x="386889" y="436478"/>
                  <a:pt x="386889" y="438508"/>
                </a:cubicBezTo>
                <a:cubicBezTo>
                  <a:pt x="384854" y="440539"/>
                  <a:pt x="384854" y="440539"/>
                  <a:pt x="382819" y="442569"/>
                </a:cubicBezTo>
                <a:cubicBezTo>
                  <a:pt x="380784" y="444599"/>
                  <a:pt x="380784" y="444599"/>
                  <a:pt x="378749" y="446629"/>
                </a:cubicBezTo>
                <a:cubicBezTo>
                  <a:pt x="378749" y="446629"/>
                  <a:pt x="378749" y="446629"/>
                  <a:pt x="376714" y="446629"/>
                </a:cubicBezTo>
                <a:cubicBezTo>
                  <a:pt x="374679" y="448659"/>
                  <a:pt x="372644" y="448659"/>
                  <a:pt x="370609" y="448659"/>
                </a:cubicBezTo>
                <a:cubicBezTo>
                  <a:pt x="370609" y="448659"/>
                  <a:pt x="370609" y="448659"/>
                  <a:pt x="69443" y="448659"/>
                </a:cubicBezTo>
                <a:cubicBezTo>
                  <a:pt x="59269" y="448659"/>
                  <a:pt x="51129" y="440539"/>
                  <a:pt x="51129" y="430388"/>
                </a:cubicBezTo>
                <a:cubicBezTo>
                  <a:pt x="51129" y="420237"/>
                  <a:pt x="59269" y="412117"/>
                  <a:pt x="69443" y="412117"/>
                </a:cubicBezTo>
                <a:cubicBezTo>
                  <a:pt x="69443" y="412117"/>
                  <a:pt x="69443" y="412117"/>
                  <a:pt x="358400" y="412117"/>
                </a:cubicBezTo>
                <a:cubicBezTo>
                  <a:pt x="358400" y="412117"/>
                  <a:pt x="358400" y="412117"/>
                  <a:pt x="504913" y="12181"/>
                </a:cubicBezTo>
                <a:cubicBezTo>
                  <a:pt x="504913" y="10151"/>
                  <a:pt x="506948" y="10151"/>
                  <a:pt x="506948" y="8120"/>
                </a:cubicBezTo>
                <a:cubicBezTo>
                  <a:pt x="506948" y="8120"/>
                  <a:pt x="508983" y="6090"/>
                  <a:pt x="508983" y="6090"/>
                </a:cubicBezTo>
                <a:cubicBezTo>
                  <a:pt x="508983" y="4060"/>
                  <a:pt x="511018" y="4060"/>
                  <a:pt x="511018" y="4060"/>
                </a:cubicBezTo>
                <a:cubicBezTo>
                  <a:pt x="513053" y="4060"/>
                  <a:pt x="513053" y="2030"/>
                  <a:pt x="515088" y="2030"/>
                </a:cubicBezTo>
                <a:cubicBezTo>
                  <a:pt x="515088" y="2030"/>
                  <a:pt x="517123" y="2030"/>
                  <a:pt x="517123" y="2030"/>
                </a:cubicBezTo>
                <a:cubicBezTo>
                  <a:pt x="519158" y="0"/>
                  <a:pt x="521193" y="0"/>
                  <a:pt x="521193" y="0"/>
                </a:cubicBezTo>
                <a:close/>
              </a:path>
            </a:pathLst>
          </a:custGeom>
          <a:solidFill>
            <a:srgbClr val="8585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307" name="文本框 306"/>
          <p:cNvSpPr txBox="1"/>
          <p:nvPr/>
        </p:nvSpPr>
        <p:spPr>
          <a:xfrm>
            <a:off x="6295659" y="1419731"/>
            <a:ext cx="1005403" cy="338554"/>
          </a:xfrm>
          <a:prstGeom prst="rect">
            <a:avLst/>
          </a:prstGeom>
          <a:noFill/>
        </p:spPr>
        <p:txBody>
          <a:bodyPr wrap="none" rtlCol="0">
            <a:spAutoFit/>
          </a:bodyPr>
          <a:lstStyle/>
          <a:p>
            <a:r>
              <a:rPr lang="zh-CN" altLang="en-US" sz="1600" u="sng" dirty="0" smtClean="0">
                <a:solidFill>
                  <a:srgbClr val="E7E6E6">
                    <a:lumMod val="50000"/>
                  </a:srgbClr>
                </a:solidFill>
                <a:latin typeface="微软雅黑" panose="020B0503020204020204" pitchFamily="34" charset="-122"/>
                <a:ea typeface="微软雅黑" panose="020B0503020204020204" pitchFamily="34" charset="-122"/>
              </a:rPr>
              <a:t>行为特征</a:t>
            </a:r>
            <a:endParaRPr lang="zh-CN" altLang="en-US" sz="1600" u="sng"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08" name="MH_Other_20"/>
          <p:cNvSpPr/>
          <p:nvPr>
            <p:custDataLst>
              <p:tags r:id="rId46"/>
            </p:custDataLst>
          </p:nvPr>
        </p:nvSpPr>
        <p:spPr bwMode="auto">
          <a:xfrm>
            <a:off x="9609925" y="1429088"/>
            <a:ext cx="218190" cy="289622"/>
          </a:xfrm>
          <a:custGeom>
            <a:avLst/>
            <a:gdLst>
              <a:gd name="T0" fmla="*/ 2147483646 w 3056"/>
              <a:gd name="T1" fmla="*/ 2147483646 h 5429"/>
              <a:gd name="T2" fmla="*/ 2147483646 w 3056"/>
              <a:gd name="T3" fmla="*/ 2147483646 h 5429"/>
              <a:gd name="T4" fmla="*/ 2147483646 w 3056"/>
              <a:gd name="T5" fmla="*/ 2147483646 h 5429"/>
              <a:gd name="T6" fmla="*/ 2147483646 w 3056"/>
              <a:gd name="T7" fmla="*/ 2147483646 h 5429"/>
              <a:gd name="T8" fmla="*/ 2147483646 w 3056"/>
              <a:gd name="T9" fmla="*/ 2147483646 h 5429"/>
              <a:gd name="T10" fmla="*/ 2147483646 w 3056"/>
              <a:gd name="T11" fmla="*/ 2147483646 h 5429"/>
              <a:gd name="T12" fmla="*/ 2147483646 w 3056"/>
              <a:gd name="T13" fmla="*/ 2147483646 h 5429"/>
              <a:gd name="T14" fmla="*/ 2147483646 w 3056"/>
              <a:gd name="T15" fmla="*/ 2147483646 h 5429"/>
              <a:gd name="T16" fmla="*/ 2147483646 w 3056"/>
              <a:gd name="T17" fmla="*/ 2147483646 h 5429"/>
              <a:gd name="T18" fmla="*/ 2147483646 w 3056"/>
              <a:gd name="T19" fmla="*/ 2147483646 h 5429"/>
              <a:gd name="T20" fmla="*/ 2147483646 w 3056"/>
              <a:gd name="T21" fmla="*/ 2147483646 h 5429"/>
              <a:gd name="T22" fmla="*/ 2147483646 w 3056"/>
              <a:gd name="T23" fmla="*/ 2147483646 h 5429"/>
              <a:gd name="T24" fmla="*/ 2147483646 w 3056"/>
              <a:gd name="T25" fmla="*/ 2147483646 h 5429"/>
              <a:gd name="T26" fmla="*/ 2147483646 w 3056"/>
              <a:gd name="T27" fmla="*/ 2147483646 h 5429"/>
              <a:gd name="T28" fmla="*/ 2147483646 w 3056"/>
              <a:gd name="T29" fmla="*/ 2147483646 h 5429"/>
              <a:gd name="T30" fmla="*/ 2147483646 w 3056"/>
              <a:gd name="T31" fmla="*/ 2147483646 h 5429"/>
              <a:gd name="T32" fmla="*/ 2147483646 w 3056"/>
              <a:gd name="T33" fmla="*/ 2147483646 h 5429"/>
              <a:gd name="T34" fmla="*/ 2147483646 w 3056"/>
              <a:gd name="T35" fmla="*/ 2147483646 h 5429"/>
              <a:gd name="T36" fmla="*/ 2147483646 w 3056"/>
              <a:gd name="T37" fmla="*/ 2147483646 h 5429"/>
              <a:gd name="T38" fmla="*/ 2147483646 w 3056"/>
              <a:gd name="T39" fmla="*/ 2147483646 h 5429"/>
              <a:gd name="T40" fmla="*/ 2147483646 w 3056"/>
              <a:gd name="T41" fmla="*/ 2147483646 h 5429"/>
              <a:gd name="T42" fmla="*/ 2147483646 w 3056"/>
              <a:gd name="T43" fmla="*/ 2147483646 h 5429"/>
              <a:gd name="T44" fmla="*/ 2147483646 w 3056"/>
              <a:gd name="T45" fmla="*/ 2147483646 h 5429"/>
              <a:gd name="T46" fmla="*/ 2147483646 w 3056"/>
              <a:gd name="T47" fmla="*/ 2147483646 h 5429"/>
              <a:gd name="T48" fmla="*/ 2147483646 w 3056"/>
              <a:gd name="T49" fmla="*/ 2147483646 h 5429"/>
              <a:gd name="T50" fmla="*/ 2147483646 w 3056"/>
              <a:gd name="T51" fmla="*/ 2147483646 h 5429"/>
              <a:gd name="T52" fmla="*/ 2147483646 w 3056"/>
              <a:gd name="T53" fmla="*/ 2147483646 h 5429"/>
              <a:gd name="T54" fmla="*/ 2147483646 w 3056"/>
              <a:gd name="T55" fmla="*/ 2147483646 h 5429"/>
              <a:gd name="T56" fmla="*/ 2147483646 w 3056"/>
              <a:gd name="T57" fmla="*/ 2147483646 h 5429"/>
              <a:gd name="T58" fmla="*/ 2147483646 w 3056"/>
              <a:gd name="T59" fmla="*/ 2147483646 h 5429"/>
              <a:gd name="T60" fmla="*/ 2147483646 w 3056"/>
              <a:gd name="T61" fmla="*/ 2147483646 h 5429"/>
              <a:gd name="T62" fmla="*/ 2147483646 w 3056"/>
              <a:gd name="T63" fmla="*/ 2147483646 h 5429"/>
              <a:gd name="T64" fmla="*/ 2147483646 w 3056"/>
              <a:gd name="T65" fmla="*/ 2147483646 h 5429"/>
              <a:gd name="T66" fmla="*/ 2147483646 w 3056"/>
              <a:gd name="T67" fmla="*/ 2147483646 h 5429"/>
              <a:gd name="T68" fmla="*/ 2147483646 w 3056"/>
              <a:gd name="T69" fmla="*/ 2147483646 h 5429"/>
              <a:gd name="T70" fmla="*/ 2147483646 w 3056"/>
              <a:gd name="T71" fmla="*/ 2147483646 h 5429"/>
              <a:gd name="T72" fmla="*/ 2147483646 w 3056"/>
              <a:gd name="T73" fmla="*/ 2147483646 h 5429"/>
              <a:gd name="T74" fmla="*/ 2147483646 w 3056"/>
              <a:gd name="T75" fmla="*/ 2147483646 h 5429"/>
              <a:gd name="T76" fmla="*/ 2147483646 w 3056"/>
              <a:gd name="T77" fmla="*/ 2147483646 h 5429"/>
              <a:gd name="T78" fmla="*/ 2147483646 w 3056"/>
              <a:gd name="T79" fmla="*/ 2147483646 h 5429"/>
              <a:gd name="T80" fmla="*/ 2147483646 w 3056"/>
              <a:gd name="T81" fmla="*/ 2147483646 h 5429"/>
              <a:gd name="T82" fmla="*/ 2147483646 w 3056"/>
              <a:gd name="T83" fmla="*/ 2147483646 h 5429"/>
              <a:gd name="T84" fmla="*/ 2147483646 w 3056"/>
              <a:gd name="T85" fmla="*/ 2147483646 h 5429"/>
              <a:gd name="T86" fmla="*/ 2147483646 w 3056"/>
              <a:gd name="T87" fmla="*/ 2147483646 h 5429"/>
              <a:gd name="T88" fmla="*/ 2147483646 w 3056"/>
              <a:gd name="T89" fmla="*/ 2147483646 h 5429"/>
              <a:gd name="T90" fmla="*/ 2147483646 w 3056"/>
              <a:gd name="T91" fmla="*/ 2147483646 h 5429"/>
              <a:gd name="T92" fmla="*/ 2147483646 w 3056"/>
              <a:gd name="T93" fmla="*/ 2147483646 h 5429"/>
              <a:gd name="T94" fmla="*/ 2147483646 w 3056"/>
              <a:gd name="T95" fmla="*/ 2147483646 h 5429"/>
              <a:gd name="T96" fmla="*/ 2147483646 w 3056"/>
              <a:gd name="T97" fmla="*/ 2147483646 h 5429"/>
              <a:gd name="T98" fmla="*/ 2147483646 w 3056"/>
              <a:gd name="T99" fmla="*/ 2147483646 h 5429"/>
              <a:gd name="T100" fmla="*/ 2147483646 w 3056"/>
              <a:gd name="T101" fmla="*/ 2147483646 h 5429"/>
              <a:gd name="T102" fmla="*/ 2147483646 w 3056"/>
              <a:gd name="T103" fmla="*/ 2147483646 h 5429"/>
              <a:gd name="T104" fmla="*/ 2147483646 w 3056"/>
              <a:gd name="T105" fmla="*/ 2147483646 h 5429"/>
              <a:gd name="T106" fmla="*/ 2147483646 w 3056"/>
              <a:gd name="T107" fmla="*/ 2147483646 h 5429"/>
              <a:gd name="T108" fmla="*/ 2147483646 w 3056"/>
              <a:gd name="T109" fmla="*/ 2147483646 h 5429"/>
              <a:gd name="T110" fmla="*/ 2147483646 w 3056"/>
              <a:gd name="T111" fmla="*/ 2147483646 h 5429"/>
              <a:gd name="T112" fmla="*/ 2147483646 w 3056"/>
              <a:gd name="T113" fmla="*/ 2147483646 h 5429"/>
              <a:gd name="T114" fmla="*/ 2147483646 w 3056"/>
              <a:gd name="T115" fmla="*/ 2147483646 h 5429"/>
              <a:gd name="T116" fmla="*/ 2147483646 w 3056"/>
              <a:gd name="T117" fmla="*/ 2147483646 h 54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6" h="5429">
                <a:moveTo>
                  <a:pt x="2609" y="448"/>
                </a:moveTo>
                <a:lnTo>
                  <a:pt x="2609" y="448"/>
                </a:lnTo>
                <a:lnTo>
                  <a:pt x="2575" y="415"/>
                </a:lnTo>
                <a:lnTo>
                  <a:pt x="2538" y="383"/>
                </a:lnTo>
                <a:lnTo>
                  <a:pt x="2503" y="352"/>
                </a:lnTo>
                <a:lnTo>
                  <a:pt x="2465" y="322"/>
                </a:lnTo>
                <a:lnTo>
                  <a:pt x="2426" y="293"/>
                </a:lnTo>
                <a:lnTo>
                  <a:pt x="2388" y="265"/>
                </a:lnTo>
                <a:lnTo>
                  <a:pt x="2348" y="239"/>
                </a:lnTo>
                <a:lnTo>
                  <a:pt x="2307" y="213"/>
                </a:lnTo>
                <a:lnTo>
                  <a:pt x="2266" y="190"/>
                </a:lnTo>
                <a:lnTo>
                  <a:pt x="2224" y="168"/>
                </a:lnTo>
                <a:lnTo>
                  <a:pt x="2182" y="146"/>
                </a:lnTo>
                <a:lnTo>
                  <a:pt x="2138" y="127"/>
                </a:lnTo>
                <a:lnTo>
                  <a:pt x="2095" y="108"/>
                </a:lnTo>
                <a:lnTo>
                  <a:pt x="2049" y="91"/>
                </a:lnTo>
                <a:lnTo>
                  <a:pt x="2005" y="75"/>
                </a:lnTo>
                <a:lnTo>
                  <a:pt x="1960" y="61"/>
                </a:lnTo>
                <a:lnTo>
                  <a:pt x="1907" y="46"/>
                </a:lnTo>
                <a:lnTo>
                  <a:pt x="1853" y="34"/>
                </a:lnTo>
                <a:lnTo>
                  <a:pt x="1800" y="24"/>
                </a:lnTo>
                <a:lnTo>
                  <a:pt x="1746" y="15"/>
                </a:lnTo>
                <a:lnTo>
                  <a:pt x="1692" y="9"/>
                </a:lnTo>
                <a:lnTo>
                  <a:pt x="1638" y="3"/>
                </a:lnTo>
                <a:lnTo>
                  <a:pt x="1582" y="1"/>
                </a:lnTo>
                <a:lnTo>
                  <a:pt x="1527" y="0"/>
                </a:lnTo>
                <a:lnTo>
                  <a:pt x="1490" y="0"/>
                </a:lnTo>
                <a:lnTo>
                  <a:pt x="1451" y="2"/>
                </a:lnTo>
                <a:lnTo>
                  <a:pt x="1413" y="4"/>
                </a:lnTo>
                <a:lnTo>
                  <a:pt x="1376" y="8"/>
                </a:lnTo>
                <a:lnTo>
                  <a:pt x="1338" y="11"/>
                </a:lnTo>
                <a:lnTo>
                  <a:pt x="1302" y="17"/>
                </a:lnTo>
                <a:lnTo>
                  <a:pt x="1264" y="22"/>
                </a:lnTo>
                <a:lnTo>
                  <a:pt x="1227" y="29"/>
                </a:lnTo>
                <a:lnTo>
                  <a:pt x="1191" y="36"/>
                </a:lnTo>
                <a:lnTo>
                  <a:pt x="1154" y="45"/>
                </a:lnTo>
                <a:lnTo>
                  <a:pt x="1118" y="55"/>
                </a:lnTo>
                <a:lnTo>
                  <a:pt x="1083" y="65"/>
                </a:lnTo>
                <a:lnTo>
                  <a:pt x="1047" y="76"/>
                </a:lnTo>
                <a:lnTo>
                  <a:pt x="1012" y="88"/>
                </a:lnTo>
                <a:lnTo>
                  <a:pt x="977" y="102"/>
                </a:lnTo>
                <a:lnTo>
                  <a:pt x="942" y="115"/>
                </a:lnTo>
                <a:lnTo>
                  <a:pt x="909" y="130"/>
                </a:lnTo>
                <a:lnTo>
                  <a:pt x="875" y="146"/>
                </a:lnTo>
                <a:lnTo>
                  <a:pt x="841" y="161"/>
                </a:lnTo>
                <a:lnTo>
                  <a:pt x="808" y="179"/>
                </a:lnTo>
                <a:lnTo>
                  <a:pt x="775" y="197"/>
                </a:lnTo>
                <a:lnTo>
                  <a:pt x="743" y="216"/>
                </a:lnTo>
                <a:lnTo>
                  <a:pt x="712" y="235"/>
                </a:lnTo>
                <a:lnTo>
                  <a:pt x="680" y="255"/>
                </a:lnTo>
                <a:lnTo>
                  <a:pt x="649" y="277"/>
                </a:lnTo>
                <a:lnTo>
                  <a:pt x="619" y="300"/>
                </a:lnTo>
                <a:lnTo>
                  <a:pt x="589" y="322"/>
                </a:lnTo>
                <a:lnTo>
                  <a:pt x="559" y="345"/>
                </a:lnTo>
                <a:lnTo>
                  <a:pt x="531" y="370"/>
                </a:lnTo>
                <a:lnTo>
                  <a:pt x="502" y="395"/>
                </a:lnTo>
                <a:lnTo>
                  <a:pt x="474" y="421"/>
                </a:lnTo>
                <a:lnTo>
                  <a:pt x="447" y="448"/>
                </a:lnTo>
                <a:lnTo>
                  <a:pt x="420" y="475"/>
                </a:lnTo>
                <a:lnTo>
                  <a:pt x="395" y="503"/>
                </a:lnTo>
                <a:lnTo>
                  <a:pt x="369" y="531"/>
                </a:lnTo>
                <a:lnTo>
                  <a:pt x="345" y="561"/>
                </a:lnTo>
                <a:lnTo>
                  <a:pt x="322" y="589"/>
                </a:lnTo>
                <a:lnTo>
                  <a:pt x="298" y="619"/>
                </a:lnTo>
                <a:lnTo>
                  <a:pt x="276" y="650"/>
                </a:lnTo>
                <a:lnTo>
                  <a:pt x="255" y="681"/>
                </a:lnTo>
                <a:lnTo>
                  <a:pt x="235" y="712"/>
                </a:lnTo>
                <a:lnTo>
                  <a:pt x="215" y="744"/>
                </a:lnTo>
                <a:lnTo>
                  <a:pt x="197" y="776"/>
                </a:lnTo>
                <a:lnTo>
                  <a:pt x="179" y="808"/>
                </a:lnTo>
                <a:lnTo>
                  <a:pt x="161" y="841"/>
                </a:lnTo>
                <a:lnTo>
                  <a:pt x="145" y="875"/>
                </a:lnTo>
                <a:lnTo>
                  <a:pt x="129" y="909"/>
                </a:lnTo>
                <a:lnTo>
                  <a:pt x="115" y="943"/>
                </a:lnTo>
                <a:lnTo>
                  <a:pt x="101" y="977"/>
                </a:lnTo>
                <a:lnTo>
                  <a:pt x="88" y="1012"/>
                </a:lnTo>
                <a:lnTo>
                  <a:pt x="76" y="1047"/>
                </a:lnTo>
                <a:lnTo>
                  <a:pt x="65" y="1082"/>
                </a:lnTo>
                <a:lnTo>
                  <a:pt x="55" y="1118"/>
                </a:lnTo>
                <a:lnTo>
                  <a:pt x="45" y="1154"/>
                </a:lnTo>
                <a:lnTo>
                  <a:pt x="36" y="1191"/>
                </a:lnTo>
                <a:lnTo>
                  <a:pt x="28" y="1227"/>
                </a:lnTo>
                <a:lnTo>
                  <a:pt x="22" y="1264"/>
                </a:lnTo>
                <a:lnTo>
                  <a:pt x="16" y="1301"/>
                </a:lnTo>
                <a:lnTo>
                  <a:pt x="11" y="1338"/>
                </a:lnTo>
                <a:lnTo>
                  <a:pt x="7" y="1376"/>
                </a:lnTo>
                <a:lnTo>
                  <a:pt x="4" y="1413"/>
                </a:lnTo>
                <a:lnTo>
                  <a:pt x="2" y="1452"/>
                </a:lnTo>
                <a:lnTo>
                  <a:pt x="0" y="1489"/>
                </a:lnTo>
                <a:lnTo>
                  <a:pt x="0" y="1527"/>
                </a:lnTo>
                <a:lnTo>
                  <a:pt x="6" y="1667"/>
                </a:lnTo>
                <a:lnTo>
                  <a:pt x="10" y="1707"/>
                </a:lnTo>
                <a:lnTo>
                  <a:pt x="15" y="1746"/>
                </a:lnTo>
                <a:lnTo>
                  <a:pt x="22" y="1785"/>
                </a:lnTo>
                <a:lnTo>
                  <a:pt x="28" y="1823"/>
                </a:lnTo>
                <a:lnTo>
                  <a:pt x="36" y="1862"/>
                </a:lnTo>
                <a:lnTo>
                  <a:pt x="45" y="1900"/>
                </a:lnTo>
                <a:lnTo>
                  <a:pt x="55" y="1937"/>
                </a:lnTo>
                <a:lnTo>
                  <a:pt x="66" y="1975"/>
                </a:lnTo>
                <a:lnTo>
                  <a:pt x="78" y="2012"/>
                </a:lnTo>
                <a:lnTo>
                  <a:pt x="92" y="2049"/>
                </a:lnTo>
                <a:lnTo>
                  <a:pt x="105" y="2085"/>
                </a:lnTo>
                <a:lnTo>
                  <a:pt x="119" y="2122"/>
                </a:lnTo>
                <a:lnTo>
                  <a:pt x="136" y="2157"/>
                </a:lnTo>
                <a:lnTo>
                  <a:pt x="152" y="2193"/>
                </a:lnTo>
                <a:lnTo>
                  <a:pt x="170" y="2228"/>
                </a:lnTo>
                <a:lnTo>
                  <a:pt x="189" y="2262"/>
                </a:lnTo>
                <a:lnTo>
                  <a:pt x="195" y="2277"/>
                </a:lnTo>
                <a:lnTo>
                  <a:pt x="213" y="2312"/>
                </a:lnTo>
                <a:lnTo>
                  <a:pt x="242" y="2366"/>
                </a:lnTo>
                <a:lnTo>
                  <a:pt x="278" y="2439"/>
                </a:lnTo>
                <a:lnTo>
                  <a:pt x="323" y="2528"/>
                </a:lnTo>
                <a:lnTo>
                  <a:pt x="371" y="2631"/>
                </a:lnTo>
                <a:lnTo>
                  <a:pt x="422" y="2743"/>
                </a:lnTo>
                <a:lnTo>
                  <a:pt x="450" y="2804"/>
                </a:lnTo>
                <a:lnTo>
                  <a:pt x="476" y="2867"/>
                </a:lnTo>
                <a:lnTo>
                  <a:pt x="503" y="2931"/>
                </a:lnTo>
                <a:lnTo>
                  <a:pt x="530" y="2998"/>
                </a:lnTo>
                <a:lnTo>
                  <a:pt x="556" y="3065"/>
                </a:lnTo>
                <a:lnTo>
                  <a:pt x="582" y="3134"/>
                </a:lnTo>
                <a:lnTo>
                  <a:pt x="607" y="3202"/>
                </a:lnTo>
                <a:lnTo>
                  <a:pt x="630" y="3273"/>
                </a:lnTo>
                <a:lnTo>
                  <a:pt x="653" y="3343"/>
                </a:lnTo>
                <a:lnTo>
                  <a:pt x="674" y="3413"/>
                </a:lnTo>
                <a:lnTo>
                  <a:pt x="693" y="3483"/>
                </a:lnTo>
                <a:lnTo>
                  <a:pt x="711" y="3553"/>
                </a:lnTo>
                <a:lnTo>
                  <a:pt x="726" y="3621"/>
                </a:lnTo>
                <a:lnTo>
                  <a:pt x="739" y="3690"/>
                </a:lnTo>
                <a:lnTo>
                  <a:pt x="750" y="3756"/>
                </a:lnTo>
                <a:lnTo>
                  <a:pt x="754" y="3788"/>
                </a:lnTo>
                <a:lnTo>
                  <a:pt x="757" y="3822"/>
                </a:lnTo>
                <a:lnTo>
                  <a:pt x="760" y="3854"/>
                </a:lnTo>
                <a:lnTo>
                  <a:pt x="762" y="3885"/>
                </a:lnTo>
                <a:lnTo>
                  <a:pt x="763" y="3915"/>
                </a:lnTo>
                <a:lnTo>
                  <a:pt x="764" y="3946"/>
                </a:lnTo>
                <a:lnTo>
                  <a:pt x="783" y="4137"/>
                </a:lnTo>
                <a:lnTo>
                  <a:pt x="789" y="4160"/>
                </a:lnTo>
                <a:lnTo>
                  <a:pt x="796" y="4181"/>
                </a:lnTo>
                <a:lnTo>
                  <a:pt x="804" y="4202"/>
                </a:lnTo>
                <a:lnTo>
                  <a:pt x="813" y="4220"/>
                </a:lnTo>
                <a:lnTo>
                  <a:pt x="823" y="4237"/>
                </a:lnTo>
                <a:lnTo>
                  <a:pt x="833" y="4253"/>
                </a:lnTo>
                <a:lnTo>
                  <a:pt x="844" y="4267"/>
                </a:lnTo>
                <a:lnTo>
                  <a:pt x="855" y="4280"/>
                </a:lnTo>
                <a:lnTo>
                  <a:pt x="867" y="4291"/>
                </a:lnTo>
                <a:lnTo>
                  <a:pt x="880" y="4301"/>
                </a:lnTo>
                <a:lnTo>
                  <a:pt x="895" y="4309"/>
                </a:lnTo>
                <a:lnTo>
                  <a:pt x="909" y="4316"/>
                </a:lnTo>
                <a:lnTo>
                  <a:pt x="924" y="4321"/>
                </a:lnTo>
                <a:lnTo>
                  <a:pt x="941" y="4325"/>
                </a:lnTo>
                <a:lnTo>
                  <a:pt x="959" y="4328"/>
                </a:lnTo>
                <a:lnTo>
                  <a:pt x="976" y="4328"/>
                </a:lnTo>
                <a:lnTo>
                  <a:pt x="2079" y="4328"/>
                </a:lnTo>
                <a:lnTo>
                  <a:pt x="2097" y="4328"/>
                </a:lnTo>
                <a:lnTo>
                  <a:pt x="2114" y="4325"/>
                </a:lnTo>
                <a:lnTo>
                  <a:pt x="2130" y="4321"/>
                </a:lnTo>
                <a:lnTo>
                  <a:pt x="2145" y="4316"/>
                </a:lnTo>
                <a:lnTo>
                  <a:pt x="2161" y="4309"/>
                </a:lnTo>
                <a:lnTo>
                  <a:pt x="2174" y="4301"/>
                </a:lnTo>
                <a:lnTo>
                  <a:pt x="2187" y="4291"/>
                </a:lnTo>
                <a:lnTo>
                  <a:pt x="2201" y="4280"/>
                </a:lnTo>
                <a:lnTo>
                  <a:pt x="2212" y="4267"/>
                </a:lnTo>
                <a:lnTo>
                  <a:pt x="2223" y="4253"/>
                </a:lnTo>
                <a:lnTo>
                  <a:pt x="2233" y="4237"/>
                </a:lnTo>
                <a:lnTo>
                  <a:pt x="2243" y="4220"/>
                </a:lnTo>
                <a:lnTo>
                  <a:pt x="2251" y="4202"/>
                </a:lnTo>
                <a:lnTo>
                  <a:pt x="2259" y="4181"/>
                </a:lnTo>
                <a:lnTo>
                  <a:pt x="2266" y="4160"/>
                </a:lnTo>
                <a:lnTo>
                  <a:pt x="2272" y="4137"/>
                </a:lnTo>
                <a:lnTo>
                  <a:pt x="2291" y="3946"/>
                </a:lnTo>
                <a:lnTo>
                  <a:pt x="2293" y="3915"/>
                </a:lnTo>
                <a:lnTo>
                  <a:pt x="2294" y="3885"/>
                </a:lnTo>
                <a:lnTo>
                  <a:pt x="2295" y="3854"/>
                </a:lnTo>
                <a:lnTo>
                  <a:pt x="2298" y="3822"/>
                </a:lnTo>
                <a:lnTo>
                  <a:pt x="2301" y="3788"/>
                </a:lnTo>
                <a:lnTo>
                  <a:pt x="2306" y="3756"/>
                </a:lnTo>
                <a:lnTo>
                  <a:pt x="2316" y="3690"/>
                </a:lnTo>
                <a:lnTo>
                  <a:pt x="2329" y="3621"/>
                </a:lnTo>
                <a:lnTo>
                  <a:pt x="2345" y="3553"/>
                </a:lnTo>
                <a:lnTo>
                  <a:pt x="2362" y="3483"/>
                </a:lnTo>
                <a:lnTo>
                  <a:pt x="2381" y="3413"/>
                </a:lnTo>
                <a:lnTo>
                  <a:pt x="2402" y="3343"/>
                </a:lnTo>
                <a:lnTo>
                  <a:pt x="2425" y="3273"/>
                </a:lnTo>
                <a:lnTo>
                  <a:pt x="2449" y="3202"/>
                </a:lnTo>
                <a:lnTo>
                  <a:pt x="2474" y="3134"/>
                </a:lnTo>
                <a:lnTo>
                  <a:pt x="2499" y="3065"/>
                </a:lnTo>
                <a:lnTo>
                  <a:pt x="2526" y="2998"/>
                </a:lnTo>
                <a:lnTo>
                  <a:pt x="2552" y="2931"/>
                </a:lnTo>
                <a:lnTo>
                  <a:pt x="2579" y="2867"/>
                </a:lnTo>
                <a:lnTo>
                  <a:pt x="2607" y="2804"/>
                </a:lnTo>
                <a:lnTo>
                  <a:pt x="2633" y="2743"/>
                </a:lnTo>
                <a:lnTo>
                  <a:pt x="2685" y="2631"/>
                </a:lnTo>
                <a:lnTo>
                  <a:pt x="2735" y="2528"/>
                </a:lnTo>
                <a:lnTo>
                  <a:pt x="2778" y="2439"/>
                </a:lnTo>
                <a:lnTo>
                  <a:pt x="2816" y="2366"/>
                </a:lnTo>
                <a:lnTo>
                  <a:pt x="2846" y="2312"/>
                </a:lnTo>
                <a:lnTo>
                  <a:pt x="2872" y="2262"/>
                </a:lnTo>
                <a:lnTo>
                  <a:pt x="2890" y="2228"/>
                </a:lnTo>
                <a:lnTo>
                  <a:pt x="2906" y="2193"/>
                </a:lnTo>
                <a:lnTo>
                  <a:pt x="2923" y="2157"/>
                </a:lnTo>
                <a:lnTo>
                  <a:pt x="2937" y="2122"/>
                </a:lnTo>
                <a:lnTo>
                  <a:pt x="2952" y="2085"/>
                </a:lnTo>
                <a:lnTo>
                  <a:pt x="2965" y="2049"/>
                </a:lnTo>
                <a:lnTo>
                  <a:pt x="2978" y="2012"/>
                </a:lnTo>
                <a:lnTo>
                  <a:pt x="2989" y="1975"/>
                </a:lnTo>
                <a:lnTo>
                  <a:pt x="3000" y="1937"/>
                </a:lnTo>
                <a:lnTo>
                  <a:pt x="3010" y="1900"/>
                </a:lnTo>
                <a:lnTo>
                  <a:pt x="3019" y="1862"/>
                </a:lnTo>
                <a:lnTo>
                  <a:pt x="3027" y="1823"/>
                </a:lnTo>
                <a:lnTo>
                  <a:pt x="3034" y="1785"/>
                </a:lnTo>
                <a:lnTo>
                  <a:pt x="3040" y="1746"/>
                </a:lnTo>
                <a:lnTo>
                  <a:pt x="3045" y="1707"/>
                </a:lnTo>
                <a:lnTo>
                  <a:pt x="3049" y="1667"/>
                </a:lnTo>
                <a:lnTo>
                  <a:pt x="3056" y="1527"/>
                </a:lnTo>
                <a:lnTo>
                  <a:pt x="3055" y="1489"/>
                </a:lnTo>
                <a:lnTo>
                  <a:pt x="3054" y="1452"/>
                </a:lnTo>
                <a:lnTo>
                  <a:pt x="3051" y="1413"/>
                </a:lnTo>
                <a:lnTo>
                  <a:pt x="3048" y="1376"/>
                </a:lnTo>
                <a:lnTo>
                  <a:pt x="3044" y="1338"/>
                </a:lnTo>
                <a:lnTo>
                  <a:pt x="3039" y="1301"/>
                </a:lnTo>
                <a:lnTo>
                  <a:pt x="3034" y="1264"/>
                </a:lnTo>
                <a:lnTo>
                  <a:pt x="3026" y="1227"/>
                </a:lnTo>
                <a:lnTo>
                  <a:pt x="3018" y="1191"/>
                </a:lnTo>
                <a:lnTo>
                  <a:pt x="3010" y="1154"/>
                </a:lnTo>
                <a:lnTo>
                  <a:pt x="3000" y="1118"/>
                </a:lnTo>
                <a:lnTo>
                  <a:pt x="2990" y="1082"/>
                </a:lnTo>
                <a:lnTo>
                  <a:pt x="2979" y="1047"/>
                </a:lnTo>
                <a:lnTo>
                  <a:pt x="2967" y="1012"/>
                </a:lnTo>
                <a:lnTo>
                  <a:pt x="2954" y="977"/>
                </a:lnTo>
                <a:lnTo>
                  <a:pt x="2941" y="943"/>
                </a:lnTo>
                <a:lnTo>
                  <a:pt x="2925" y="909"/>
                </a:lnTo>
                <a:lnTo>
                  <a:pt x="2910" y="875"/>
                </a:lnTo>
                <a:lnTo>
                  <a:pt x="2894" y="841"/>
                </a:lnTo>
                <a:lnTo>
                  <a:pt x="2877" y="808"/>
                </a:lnTo>
                <a:lnTo>
                  <a:pt x="2859" y="776"/>
                </a:lnTo>
                <a:lnTo>
                  <a:pt x="2840" y="744"/>
                </a:lnTo>
                <a:lnTo>
                  <a:pt x="2820" y="712"/>
                </a:lnTo>
                <a:lnTo>
                  <a:pt x="2800" y="681"/>
                </a:lnTo>
                <a:lnTo>
                  <a:pt x="2779" y="650"/>
                </a:lnTo>
                <a:lnTo>
                  <a:pt x="2757" y="619"/>
                </a:lnTo>
                <a:lnTo>
                  <a:pt x="2734" y="589"/>
                </a:lnTo>
                <a:lnTo>
                  <a:pt x="2711" y="561"/>
                </a:lnTo>
                <a:lnTo>
                  <a:pt x="2686" y="531"/>
                </a:lnTo>
                <a:lnTo>
                  <a:pt x="2661" y="503"/>
                </a:lnTo>
                <a:lnTo>
                  <a:pt x="2635" y="475"/>
                </a:lnTo>
                <a:lnTo>
                  <a:pt x="2609" y="448"/>
                </a:lnTo>
                <a:close/>
                <a:moveTo>
                  <a:pt x="2661" y="1641"/>
                </a:moveTo>
                <a:lnTo>
                  <a:pt x="2661" y="1641"/>
                </a:lnTo>
                <a:lnTo>
                  <a:pt x="2658" y="1669"/>
                </a:lnTo>
                <a:lnTo>
                  <a:pt x="2654" y="1697"/>
                </a:lnTo>
                <a:lnTo>
                  <a:pt x="2650" y="1725"/>
                </a:lnTo>
                <a:lnTo>
                  <a:pt x="2644" y="1753"/>
                </a:lnTo>
                <a:lnTo>
                  <a:pt x="2639" y="1781"/>
                </a:lnTo>
                <a:lnTo>
                  <a:pt x="2632" y="1809"/>
                </a:lnTo>
                <a:lnTo>
                  <a:pt x="2624" y="1837"/>
                </a:lnTo>
                <a:lnTo>
                  <a:pt x="2617" y="1863"/>
                </a:lnTo>
                <a:lnTo>
                  <a:pt x="2608" y="1891"/>
                </a:lnTo>
                <a:lnTo>
                  <a:pt x="2599" y="1918"/>
                </a:lnTo>
                <a:lnTo>
                  <a:pt x="2589" y="1945"/>
                </a:lnTo>
                <a:lnTo>
                  <a:pt x="2579" y="1972"/>
                </a:lnTo>
                <a:lnTo>
                  <a:pt x="2567" y="1998"/>
                </a:lnTo>
                <a:lnTo>
                  <a:pt x="2556" y="2025"/>
                </a:lnTo>
                <a:lnTo>
                  <a:pt x="2543" y="2051"/>
                </a:lnTo>
                <a:lnTo>
                  <a:pt x="2529" y="2078"/>
                </a:lnTo>
                <a:lnTo>
                  <a:pt x="2485" y="2158"/>
                </a:lnTo>
                <a:lnTo>
                  <a:pt x="2450" y="2227"/>
                </a:lnTo>
                <a:lnTo>
                  <a:pt x="2408" y="2311"/>
                </a:lnTo>
                <a:lnTo>
                  <a:pt x="2359" y="2409"/>
                </a:lnTo>
                <a:lnTo>
                  <a:pt x="2307" y="2519"/>
                </a:lnTo>
                <a:lnTo>
                  <a:pt x="2253" y="2641"/>
                </a:lnTo>
                <a:lnTo>
                  <a:pt x="2225" y="2705"/>
                </a:lnTo>
                <a:lnTo>
                  <a:pt x="2197" y="2771"/>
                </a:lnTo>
                <a:lnTo>
                  <a:pt x="2170" y="2838"/>
                </a:lnTo>
                <a:lnTo>
                  <a:pt x="2142" y="2908"/>
                </a:lnTo>
                <a:lnTo>
                  <a:pt x="2116" y="2979"/>
                </a:lnTo>
                <a:lnTo>
                  <a:pt x="2090" y="3051"/>
                </a:lnTo>
                <a:lnTo>
                  <a:pt x="2065" y="3124"/>
                </a:lnTo>
                <a:lnTo>
                  <a:pt x="2040" y="3198"/>
                </a:lnTo>
                <a:lnTo>
                  <a:pt x="2018" y="3272"/>
                </a:lnTo>
                <a:lnTo>
                  <a:pt x="1996" y="3346"/>
                </a:lnTo>
                <a:lnTo>
                  <a:pt x="1977" y="3420"/>
                </a:lnTo>
                <a:lnTo>
                  <a:pt x="1960" y="3494"/>
                </a:lnTo>
                <a:lnTo>
                  <a:pt x="1944" y="3568"/>
                </a:lnTo>
                <a:lnTo>
                  <a:pt x="1930" y="3641"/>
                </a:lnTo>
                <a:lnTo>
                  <a:pt x="1919" y="3714"/>
                </a:lnTo>
                <a:lnTo>
                  <a:pt x="1911" y="3785"/>
                </a:lnTo>
                <a:lnTo>
                  <a:pt x="1908" y="3820"/>
                </a:lnTo>
                <a:lnTo>
                  <a:pt x="1905" y="3856"/>
                </a:lnTo>
                <a:lnTo>
                  <a:pt x="1903" y="3890"/>
                </a:lnTo>
                <a:lnTo>
                  <a:pt x="1902" y="3924"/>
                </a:lnTo>
                <a:lnTo>
                  <a:pt x="1901" y="3939"/>
                </a:lnTo>
                <a:lnTo>
                  <a:pt x="1722" y="3939"/>
                </a:lnTo>
                <a:lnTo>
                  <a:pt x="1722" y="3230"/>
                </a:lnTo>
                <a:lnTo>
                  <a:pt x="1333" y="3230"/>
                </a:lnTo>
                <a:lnTo>
                  <a:pt x="1333" y="3939"/>
                </a:lnTo>
                <a:lnTo>
                  <a:pt x="1154" y="3939"/>
                </a:lnTo>
                <a:lnTo>
                  <a:pt x="1152" y="3924"/>
                </a:lnTo>
                <a:lnTo>
                  <a:pt x="1151" y="3873"/>
                </a:lnTo>
                <a:lnTo>
                  <a:pt x="1148" y="3820"/>
                </a:lnTo>
                <a:lnTo>
                  <a:pt x="1142" y="3767"/>
                </a:lnTo>
                <a:lnTo>
                  <a:pt x="1136" y="3714"/>
                </a:lnTo>
                <a:lnTo>
                  <a:pt x="1128" y="3659"/>
                </a:lnTo>
                <a:lnTo>
                  <a:pt x="1118" y="3604"/>
                </a:lnTo>
                <a:lnTo>
                  <a:pt x="1108" y="3547"/>
                </a:lnTo>
                <a:lnTo>
                  <a:pt x="1096" y="3491"/>
                </a:lnTo>
                <a:lnTo>
                  <a:pt x="1081" y="3434"/>
                </a:lnTo>
                <a:lnTo>
                  <a:pt x="1067" y="3377"/>
                </a:lnTo>
                <a:lnTo>
                  <a:pt x="1052" y="3319"/>
                </a:lnTo>
                <a:lnTo>
                  <a:pt x="1035" y="3261"/>
                </a:lnTo>
                <a:lnTo>
                  <a:pt x="1016" y="3203"/>
                </a:lnTo>
                <a:lnTo>
                  <a:pt x="997" y="3145"/>
                </a:lnTo>
                <a:lnTo>
                  <a:pt x="977" y="3086"/>
                </a:lnTo>
                <a:lnTo>
                  <a:pt x="958" y="3029"/>
                </a:lnTo>
                <a:lnTo>
                  <a:pt x="937" y="2970"/>
                </a:lnTo>
                <a:lnTo>
                  <a:pt x="914" y="2911"/>
                </a:lnTo>
                <a:lnTo>
                  <a:pt x="868" y="2796"/>
                </a:lnTo>
                <a:lnTo>
                  <a:pt x="820" y="2681"/>
                </a:lnTo>
                <a:lnTo>
                  <a:pt x="771" y="2570"/>
                </a:lnTo>
                <a:lnTo>
                  <a:pt x="721" y="2459"/>
                </a:lnTo>
                <a:lnTo>
                  <a:pt x="669" y="2353"/>
                </a:lnTo>
                <a:lnTo>
                  <a:pt x="618" y="2249"/>
                </a:lnTo>
                <a:lnTo>
                  <a:pt x="568" y="2150"/>
                </a:lnTo>
                <a:lnTo>
                  <a:pt x="567" y="2144"/>
                </a:lnTo>
                <a:lnTo>
                  <a:pt x="530" y="2075"/>
                </a:lnTo>
                <a:lnTo>
                  <a:pt x="515" y="2050"/>
                </a:lnTo>
                <a:lnTo>
                  <a:pt x="503" y="2024"/>
                </a:lnTo>
                <a:lnTo>
                  <a:pt x="491" y="1998"/>
                </a:lnTo>
                <a:lnTo>
                  <a:pt x="479" y="1972"/>
                </a:lnTo>
                <a:lnTo>
                  <a:pt x="468" y="1945"/>
                </a:lnTo>
                <a:lnTo>
                  <a:pt x="458" y="1918"/>
                </a:lnTo>
                <a:lnTo>
                  <a:pt x="449" y="1892"/>
                </a:lnTo>
                <a:lnTo>
                  <a:pt x="440" y="1864"/>
                </a:lnTo>
                <a:lnTo>
                  <a:pt x="431" y="1838"/>
                </a:lnTo>
                <a:lnTo>
                  <a:pt x="424" y="1810"/>
                </a:lnTo>
                <a:lnTo>
                  <a:pt x="418" y="1782"/>
                </a:lnTo>
                <a:lnTo>
                  <a:pt x="411" y="1754"/>
                </a:lnTo>
                <a:lnTo>
                  <a:pt x="406" y="1726"/>
                </a:lnTo>
                <a:lnTo>
                  <a:pt x="401" y="1697"/>
                </a:lnTo>
                <a:lnTo>
                  <a:pt x="398" y="1670"/>
                </a:lnTo>
                <a:lnTo>
                  <a:pt x="395" y="1641"/>
                </a:lnTo>
                <a:lnTo>
                  <a:pt x="389" y="1519"/>
                </a:lnTo>
                <a:lnTo>
                  <a:pt x="389" y="1492"/>
                </a:lnTo>
                <a:lnTo>
                  <a:pt x="390" y="1463"/>
                </a:lnTo>
                <a:lnTo>
                  <a:pt x="392" y="1435"/>
                </a:lnTo>
                <a:lnTo>
                  <a:pt x="395" y="1408"/>
                </a:lnTo>
                <a:lnTo>
                  <a:pt x="398" y="1380"/>
                </a:lnTo>
                <a:lnTo>
                  <a:pt x="402" y="1352"/>
                </a:lnTo>
                <a:lnTo>
                  <a:pt x="407" y="1325"/>
                </a:lnTo>
                <a:lnTo>
                  <a:pt x="412" y="1298"/>
                </a:lnTo>
                <a:lnTo>
                  <a:pt x="418" y="1270"/>
                </a:lnTo>
                <a:lnTo>
                  <a:pt x="424" y="1244"/>
                </a:lnTo>
                <a:lnTo>
                  <a:pt x="431" y="1217"/>
                </a:lnTo>
                <a:lnTo>
                  <a:pt x="439" y="1191"/>
                </a:lnTo>
                <a:lnTo>
                  <a:pt x="448" y="1165"/>
                </a:lnTo>
                <a:lnTo>
                  <a:pt x="457" y="1139"/>
                </a:lnTo>
                <a:lnTo>
                  <a:pt x="466" y="1113"/>
                </a:lnTo>
                <a:lnTo>
                  <a:pt x="476" y="1088"/>
                </a:lnTo>
                <a:lnTo>
                  <a:pt x="487" y="1063"/>
                </a:lnTo>
                <a:lnTo>
                  <a:pt x="499" y="1038"/>
                </a:lnTo>
                <a:lnTo>
                  <a:pt x="511" y="1013"/>
                </a:lnTo>
                <a:lnTo>
                  <a:pt x="524" y="989"/>
                </a:lnTo>
                <a:lnTo>
                  <a:pt x="537" y="965"/>
                </a:lnTo>
                <a:lnTo>
                  <a:pt x="551" y="941"/>
                </a:lnTo>
                <a:lnTo>
                  <a:pt x="565" y="918"/>
                </a:lnTo>
                <a:lnTo>
                  <a:pt x="580" y="895"/>
                </a:lnTo>
                <a:lnTo>
                  <a:pt x="596" y="871"/>
                </a:lnTo>
                <a:lnTo>
                  <a:pt x="612" y="849"/>
                </a:lnTo>
                <a:lnTo>
                  <a:pt x="629" y="827"/>
                </a:lnTo>
                <a:lnTo>
                  <a:pt x="647" y="806"/>
                </a:lnTo>
                <a:lnTo>
                  <a:pt x="664" y="784"/>
                </a:lnTo>
                <a:lnTo>
                  <a:pt x="683" y="763"/>
                </a:lnTo>
                <a:lnTo>
                  <a:pt x="702" y="743"/>
                </a:lnTo>
                <a:lnTo>
                  <a:pt x="722" y="723"/>
                </a:lnTo>
                <a:lnTo>
                  <a:pt x="743" y="703"/>
                </a:lnTo>
                <a:lnTo>
                  <a:pt x="764" y="683"/>
                </a:lnTo>
                <a:lnTo>
                  <a:pt x="785" y="665"/>
                </a:lnTo>
                <a:lnTo>
                  <a:pt x="806" y="647"/>
                </a:lnTo>
                <a:lnTo>
                  <a:pt x="828" y="629"/>
                </a:lnTo>
                <a:lnTo>
                  <a:pt x="850" y="611"/>
                </a:lnTo>
                <a:lnTo>
                  <a:pt x="874" y="596"/>
                </a:lnTo>
                <a:lnTo>
                  <a:pt x="896" y="579"/>
                </a:lnTo>
                <a:lnTo>
                  <a:pt x="920" y="565"/>
                </a:lnTo>
                <a:lnTo>
                  <a:pt x="943" y="550"/>
                </a:lnTo>
                <a:lnTo>
                  <a:pt x="968" y="536"/>
                </a:lnTo>
                <a:lnTo>
                  <a:pt x="992" y="523"/>
                </a:lnTo>
                <a:lnTo>
                  <a:pt x="1016" y="510"/>
                </a:lnTo>
                <a:lnTo>
                  <a:pt x="1041" y="498"/>
                </a:lnTo>
                <a:lnTo>
                  <a:pt x="1066" y="486"/>
                </a:lnTo>
                <a:lnTo>
                  <a:pt x="1091" y="475"/>
                </a:lnTo>
                <a:lnTo>
                  <a:pt x="1117" y="464"/>
                </a:lnTo>
                <a:lnTo>
                  <a:pt x="1143" y="456"/>
                </a:lnTo>
                <a:lnTo>
                  <a:pt x="1170" y="446"/>
                </a:lnTo>
                <a:lnTo>
                  <a:pt x="1195" y="438"/>
                </a:lnTo>
                <a:lnTo>
                  <a:pt x="1223" y="430"/>
                </a:lnTo>
                <a:lnTo>
                  <a:pt x="1250" y="423"/>
                </a:lnTo>
                <a:lnTo>
                  <a:pt x="1276" y="417"/>
                </a:lnTo>
                <a:lnTo>
                  <a:pt x="1304" y="411"/>
                </a:lnTo>
                <a:lnTo>
                  <a:pt x="1331" y="406"/>
                </a:lnTo>
                <a:lnTo>
                  <a:pt x="1359" y="401"/>
                </a:lnTo>
                <a:lnTo>
                  <a:pt x="1387" y="398"/>
                </a:lnTo>
                <a:lnTo>
                  <a:pt x="1414" y="395"/>
                </a:lnTo>
                <a:lnTo>
                  <a:pt x="1443" y="392"/>
                </a:lnTo>
                <a:lnTo>
                  <a:pt x="1471" y="390"/>
                </a:lnTo>
                <a:lnTo>
                  <a:pt x="1500" y="389"/>
                </a:lnTo>
                <a:lnTo>
                  <a:pt x="1527" y="389"/>
                </a:lnTo>
                <a:lnTo>
                  <a:pt x="1569" y="389"/>
                </a:lnTo>
                <a:lnTo>
                  <a:pt x="1610" y="391"/>
                </a:lnTo>
                <a:lnTo>
                  <a:pt x="1651" y="396"/>
                </a:lnTo>
                <a:lnTo>
                  <a:pt x="1691" y="400"/>
                </a:lnTo>
                <a:lnTo>
                  <a:pt x="1732" y="407"/>
                </a:lnTo>
                <a:lnTo>
                  <a:pt x="1771" y="415"/>
                </a:lnTo>
                <a:lnTo>
                  <a:pt x="1810" y="423"/>
                </a:lnTo>
                <a:lnTo>
                  <a:pt x="1849" y="435"/>
                </a:lnTo>
                <a:lnTo>
                  <a:pt x="1882" y="444"/>
                </a:lnTo>
                <a:lnTo>
                  <a:pt x="1917" y="457"/>
                </a:lnTo>
                <a:lnTo>
                  <a:pt x="1950" y="470"/>
                </a:lnTo>
                <a:lnTo>
                  <a:pt x="1983" y="483"/>
                </a:lnTo>
                <a:lnTo>
                  <a:pt x="2015" y="498"/>
                </a:lnTo>
                <a:lnTo>
                  <a:pt x="2047" y="514"/>
                </a:lnTo>
                <a:lnTo>
                  <a:pt x="2078" y="531"/>
                </a:lnTo>
                <a:lnTo>
                  <a:pt x="2109" y="548"/>
                </a:lnTo>
                <a:lnTo>
                  <a:pt x="2139" y="567"/>
                </a:lnTo>
                <a:lnTo>
                  <a:pt x="2169" y="586"/>
                </a:lnTo>
                <a:lnTo>
                  <a:pt x="2197" y="607"/>
                </a:lnTo>
                <a:lnTo>
                  <a:pt x="2226" y="628"/>
                </a:lnTo>
                <a:lnTo>
                  <a:pt x="2254" y="650"/>
                </a:lnTo>
                <a:lnTo>
                  <a:pt x="2281" y="673"/>
                </a:lnTo>
                <a:lnTo>
                  <a:pt x="2308" y="698"/>
                </a:lnTo>
                <a:lnTo>
                  <a:pt x="2333" y="723"/>
                </a:lnTo>
                <a:lnTo>
                  <a:pt x="2353" y="743"/>
                </a:lnTo>
                <a:lnTo>
                  <a:pt x="2372" y="763"/>
                </a:lnTo>
                <a:lnTo>
                  <a:pt x="2391" y="784"/>
                </a:lnTo>
                <a:lnTo>
                  <a:pt x="2409" y="806"/>
                </a:lnTo>
                <a:lnTo>
                  <a:pt x="2426" y="827"/>
                </a:lnTo>
                <a:lnTo>
                  <a:pt x="2443" y="849"/>
                </a:lnTo>
                <a:lnTo>
                  <a:pt x="2460" y="872"/>
                </a:lnTo>
                <a:lnTo>
                  <a:pt x="2475" y="895"/>
                </a:lnTo>
                <a:lnTo>
                  <a:pt x="2489" y="918"/>
                </a:lnTo>
                <a:lnTo>
                  <a:pt x="2505" y="941"/>
                </a:lnTo>
                <a:lnTo>
                  <a:pt x="2518" y="965"/>
                </a:lnTo>
                <a:lnTo>
                  <a:pt x="2531" y="989"/>
                </a:lnTo>
                <a:lnTo>
                  <a:pt x="2545" y="1013"/>
                </a:lnTo>
                <a:lnTo>
                  <a:pt x="2557" y="1038"/>
                </a:lnTo>
                <a:lnTo>
                  <a:pt x="2568" y="1063"/>
                </a:lnTo>
                <a:lnTo>
                  <a:pt x="2579" y="1088"/>
                </a:lnTo>
                <a:lnTo>
                  <a:pt x="2589" y="1113"/>
                </a:lnTo>
                <a:lnTo>
                  <a:pt x="2599" y="1139"/>
                </a:lnTo>
                <a:lnTo>
                  <a:pt x="2608" y="1164"/>
                </a:lnTo>
                <a:lnTo>
                  <a:pt x="2617" y="1191"/>
                </a:lnTo>
                <a:lnTo>
                  <a:pt x="2624" y="1217"/>
                </a:lnTo>
                <a:lnTo>
                  <a:pt x="2631" y="1244"/>
                </a:lnTo>
                <a:lnTo>
                  <a:pt x="2638" y="1270"/>
                </a:lnTo>
                <a:lnTo>
                  <a:pt x="2643" y="1297"/>
                </a:lnTo>
                <a:lnTo>
                  <a:pt x="2649" y="1325"/>
                </a:lnTo>
                <a:lnTo>
                  <a:pt x="2653" y="1352"/>
                </a:lnTo>
                <a:lnTo>
                  <a:pt x="2658" y="1379"/>
                </a:lnTo>
                <a:lnTo>
                  <a:pt x="2660" y="1406"/>
                </a:lnTo>
                <a:lnTo>
                  <a:pt x="2663" y="1435"/>
                </a:lnTo>
                <a:lnTo>
                  <a:pt x="2664" y="1463"/>
                </a:lnTo>
                <a:lnTo>
                  <a:pt x="2666" y="1491"/>
                </a:lnTo>
                <a:lnTo>
                  <a:pt x="2666" y="1519"/>
                </a:lnTo>
                <a:lnTo>
                  <a:pt x="2661" y="1641"/>
                </a:lnTo>
                <a:close/>
                <a:moveTo>
                  <a:pt x="907" y="4981"/>
                </a:moveTo>
                <a:lnTo>
                  <a:pt x="2149" y="4981"/>
                </a:lnTo>
                <a:lnTo>
                  <a:pt x="2149" y="4592"/>
                </a:lnTo>
                <a:lnTo>
                  <a:pt x="907" y="4592"/>
                </a:lnTo>
                <a:lnTo>
                  <a:pt x="907" y="4981"/>
                </a:lnTo>
                <a:close/>
                <a:moveTo>
                  <a:pt x="1177" y="5429"/>
                </a:moveTo>
                <a:lnTo>
                  <a:pt x="1879" y="5429"/>
                </a:lnTo>
                <a:lnTo>
                  <a:pt x="1879" y="5209"/>
                </a:lnTo>
                <a:lnTo>
                  <a:pt x="1177" y="5209"/>
                </a:lnTo>
                <a:lnTo>
                  <a:pt x="1177" y="5429"/>
                </a:lnTo>
                <a:close/>
              </a:path>
            </a:pathLst>
          </a:custGeom>
          <a:solidFill>
            <a:srgbClr val="858585"/>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solidFill>
                <a:prstClr val="black"/>
              </a:solidFill>
              <a:latin typeface="Calibri" panose="020F0502020204030204"/>
              <a:ea typeface="宋体" panose="02010600030101010101" pitchFamily="2" charset="-122"/>
            </a:endParaRPr>
          </a:p>
        </p:txBody>
      </p:sp>
      <p:sp>
        <p:nvSpPr>
          <p:cNvPr id="309" name="文本框 308"/>
          <p:cNvSpPr txBox="1"/>
          <p:nvPr/>
        </p:nvSpPr>
        <p:spPr>
          <a:xfrm>
            <a:off x="9835132" y="1392599"/>
            <a:ext cx="1005403" cy="338554"/>
          </a:xfrm>
          <a:prstGeom prst="rect">
            <a:avLst/>
          </a:prstGeom>
          <a:noFill/>
        </p:spPr>
        <p:txBody>
          <a:bodyPr wrap="none" rtlCol="0">
            <a:spAutoFit/>
          </a:bodyPr>
          <a:lstStyle/>
          <a:p>
            <a:r>
              <a:rPr lang="zh-CN" altLang="en-US" sz="1600" u="sng" dirty="0" smtClean="0">
                <a:solidFill>
                  <a:srgbClr val="E7E6E6">
                    <a:lumMod val="50000"/>
                  </a:srgbClr>
                </a:solidFill>
                <a:latin typeface="微软雅黑" panose="020B0503020204020204" pitchFamily="34" charset="-122"/>
                <a:ea typeface="微软雅黑" panose="020B0503020204020204" pitchFamily="34" charset="-122"/>
              </a:rPr>
              <a:t>信用记录</a:t>
            </a:r>
            <a:endParaRPr lang="zh-CN" altLang="en-US" sz="1600" u="sng"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10" name="MH_Other_18"/>
          <p:cNvSpPr>
            <a:spLocks noEditPoints="1"/>
          </p:cNvSpPr>
          <p:nvPr>
            <p:custDataLst>
              <p:tags r:id="rId47"/>
            </p:custDataLst>
          </p:nvPr>
        </p:nvSpPr>
        <p:spPr bwMode="auto">
          <a:xfrm>
            <a:off x="9060883" y="537540"/>
            <a:ext cx="244475" cy="242888"/>
          </a:xfrm>
          <a:custGeom>
            <a:avLst/>
            <a:gdLst>
              <a:gd name="T0" fmla="*/ 2147483646 w 129"/>
              <a:gd name="T1" fmla="*/ 2147483646 h 128"/>
              <a:gd name="T2" fmla="*/ 2147483646 w 129"/>
              <a:gd name="T3" fmla="*/ 2147483646 h 128"/>
              <a:gd name="T4" fmla="*/ 2147483646 w 129"/>
              <a:gd name="T5" fmla="*/ 2147483646 h 128"/>
              <a:gd name="T6" fmla="*/ 2147483646 w 129"/>
              <a:gd name="T7" fmla="*/ 2147483646 h 128"/>
              <a:gd name="T8" fmla="*/ 2147483646 w 129"/>
              <a:gd name="T9" fmla="*/ 2147483646 h 128"/>
              <a:gd name="T10" fmla="*/ 2147483646 w 129"/>
              <a:gd name="T11" fmla="*/ 2147483646 h 128"/>
              <a:gd name="T12" fmla="*/ 2147483646 w 129"/>
              <a:gd name="T13" fmla="*/ 2147483646 h 128"/>
              <a:gd name="T14" fmla="*/ 2147483646 w 129"/>
              <a:gd name="T15" fmla="*/ 2147483646 h 128"/>
              <a:gd name="T16" fmla="*/ 2147483646 w 129"/>
              <a:gd name="T17" fmla="*/ 2147483646 h 128"/>
              <a:gd name="T18" fmla="*/ 2147483646 w 129"/>
              <a:gd name="T19" fmla="*/ 0 h 128"/>
              <a:gd name="T20" fmla="*/ 2147483646 w 129"/>
              <a:gd name="T21" fmla="*/ 2147483646 h 128"/>
              <a:gd name="T22" fmla="*/ 2147483646 w 129"/>
              <a:gd name="T23" fmla="*/ 2147483646 h 128"/>
              <a:gd name="T24" fmla="*/ 2147483646 w 129"/>
              <a:gd name="T25" fmla="*/ 2147483646 h 128"/>
              <a:gd name="T26" fmla="*/ 2147483646 w 129"/>
              <a:gd name="T27" fmla="*/ 0 h 128"/>
              <a:gd name="T28" fmla="*/ 2147483646 w 129"/>
              <a:gd name="T29" fmla="*/ 2147483646 h 128"/>
              <a:gd name="T30" fmla="*/ 2147483646 w 129"/>
              <a:gd name="T31" fmla="*/ 2147483646 h 128"/>
              <a:gd name="T32" fmla="*/ 2147483646 w 129"/>
              <a:gd name="T33" fmla="*/ 2147483646 h 128"/>
              <a:gd name="T34" fmla="*/ 2147483646 w 129"/>
              <a:gd name="T35" fmla="*/ 2147483646 h 128"/>
              <a:gd name="T36" fmla="*/ 2147483646 w 129"/>
              <a:gd name="T37" fmla="*/ 2147483646 h 128"/>
              <a:gd name="T38" fmla="*/ 2147483646 w 129"/>
              <a:gd name="T39" fmla="*/ 2147483646 h 128"/>
              <a:gd name="T40" fmla="*/ 2147483646 w 129"/>
              <a:gd name="T41" fmla="*/ 2147483646 h 128"/>
              <a:gd name="T42" fmla="*/ 0 w 129"/>
              <a:gd name="T43" fmla="*/ 2147483646 h 128"/>
              <a:gd name="T44" fmla="*/ 0 w 129"/>
              <a:gd name="T45" fmla="*/ 2147483646 h 128"/>
              <a:gd name="T46" fmla="*/ 2147483646 w 129"/>
              <a:gd name="T47" fmla="*/ 2147483646 h 128"/>
              <a:gd name="T48" fmla="*/ 2147483646 w 129"/>
              <a:gd name="T49" fmla="*/ 2147483646 h 128"/>
              <a:gd name="T50" fmla="*/ 2147483646 w 129"/>
              <a:gd name="T51" fmla="*/ 2147483646 h 128"/>
              <a:gd name="T52" fmla="*/ 2147483646 w 129"/>
              <a:gd name="T53" fmla="*/ 2147483646 h 128"/>
              <a:gd name="T54" fmla="*/ 2147483646 w 129"/>
              <a:gd name="T55" fmla="*/ 2147483646 h 128"/>
              <a:gd name="T56" fmla="*/ 2147483646 w 129"/>
              <a:gd name="T57" fmla="*/ 2147483646 h 128"/>
              <a:gd name="T58" fmla="*/ 2147483646 w 129"/>
              <a:gd name="T59" fmla="*/ 2147483646 h 128"/>
              <a:gd name="T60" fmla="*/ 2147483646 w 129"/>
              <a:gd name="T61" fmla="*/ 2147483646 h 128"/>
              <a:gd name="T62" fmla="*/ 2147483646 w 129"/>
              <a:gd name="T63" fmla="*/ 2147483646 h 128"/>
              <a:gd name="T64" fmla="*/ 2147483646 w 129"/>
              <a:gd name="T65" fmla="*/ 2147483646 h 128"/>
              <a:gd name="T66" fmla="*/ 2147483646 w 129"/>
              <a:gd name="T67" fmla="*/ 2147483646 h 128"/>
              <a:gd name="T68" fmla="*/ 2147483646 w 129"/>
              <a:gd name="T69" fmla="*/ 2147483646 h 128"/>
              <a:gd name="T70" fmla="*/ 2147483646 w 129"/>
              <a:gd name="T71" fmla="*/ 2147483646 h 128"/>
              <a:gd name="T72" fmla="*/ 2147483646 w 129"/>
              <a:gd name="T73" fmla="*/ 2147483646 h 128"/>
              <a:gd name="T74" fmla="*/ 2147483646 w 129"/>
              <a:gd name="T75" fmla="*/ 2147483646 h 128"/>
              <a:gd name="T76" fmla="*/ 2147483646 w 129"/>
              <a:gd name="T77" fmla="*/ 2147483646 h 128"/>
              <a:gd name="T78" fmla="*/ 2147483646 w 129"/>
              <a:gd name="T79" fmla="*/ 2147483646 h 128"/>
              <a:gd name="T80" fmla="*/ 2147483646 w 129"/>
              <a:gd name="T81" fmla="*/ 2147483646 h 128"/>
              <a:gd name="T82" fmla="*/ 2147483646 w 129"/>
              <a:gd name="T83" fmla="*/ 2147483646 h 128"/>
              <a:gd name="T84" fmla="*/ 2147483646 w 129"/>
              <a:gd name="T85" fmla="*/ 2147483646 h 128"/>
              <a:gd name="T86" fmla="*/ 2147483646 w 129"/>
              <a:gd name="T87" fmla="*/ 2147483646 h 128"/>
              <a:gd name="T88" fmla="*/ 2147483646 w 129"/>
              <a:gd name="T89" fmla="*/ 2147483646 h 128"/>
              <a:gd name="T90" fmla="*/ 2147483646 w 129"/>
              <a:gd name="T91" fmla="*/ 2147483646 h 128"/>
              <a:gd name="T92" fmla="*/ 2147483646 w 129"/>
              <a:gd name="T93" fmla="*/ 2147483646 h 128"/>
              <a:gd name="T94" fmla="*/ 2147483646 w 129"/>
              <a:gd name="T95" fmla="*/ 2147483646 h 12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9" h="128">
                <a:moveTo>
                  <a:pt x="129" y="72"/>
                </a:moveTo>
                <a:cubicBezTo>
                  <a:pt x="129" y="55"/>
                  <a:pt x="129" y="55"/>
                  <a:pt x="129" y="55"/>
                </a:cubicBezTo>
                <a:cubicBezTo>
                  <a:pt x="116" y="53"/>
                  <a:pt x="116" y="53"/>
                  <a:pt x="116" y="53"/>
                </a:cubicBezTo>
                <a:cubicBezTo>
                  <a:pt x="116" y="49"/>
                  <a:pt x="115" y="46"/>
                  <a:pt x="113" y="43"/>
                </a:cubicBezTo>
                <a:cubicBezTo>
                  <a:pt x="122" y="33"/>
                  <a:pt x="122" y="33"/>
                  <a:pt x="122" y="33"/>
                </a:cubicBezTo>
                <a:cubicBezTo>
                  <a:pt x="112" y="19"/>
                  <a:pt x="112" y="19"/>
                  <a:pt x="112" y="19"/>
                </a:cubicBezTo>
                <a:cubicBezTo>
                  <a:pt x="100" y="25"/>
                  <a:pt x="100" y="25"/>
                  <a:pt x="100" y="25"/>
                </a:cubicBezTo>
                <a:cubicBezTo>
                  <a:pt x="97" y="22"/>
                  <a:pt x="95" y="20"/>
                  <a:pt x="91" y="18"/>
                </a:cubicBezTo>
                <a:cubicBezTo>
                  <a:pt x="93" y="5"/>
                  <a:pt x="93" y="5"/>
                  <a:pt x="93" y="5"/>
                </a:cubicBezTo>
                <a:cubicBezTo>
                  <a:pt x="77" y="0"/>
                  <a:pt x="77" y="0"/>
                  <a:pt x="77" y="0"/>
                </a:cubicBezTo>
                <a:cubicBezTo>
                  <a:pt x="70" y="11"/>
                  <a:pt x="70" y="11"/>
                  <a:pt x="70" y="11"/>
                </a:cubicBezTo>
                <a:cubicBezTo>
                  <a:pt x="68" y="11"/>
                  <a:pt x="67" y="11"/>
                  <a:pt x="65" y="11"/>
                </a:cubicBezTo>
                <a:cubicBezTo>
                  <a:pt x="63" y="11"/>
                  <a:pt x="61" y="11"/>
                  <a:pt x="60" y="11"/>
                </a:cubicBezTo>
                <a:cubicBezTo>
                  <a:pt x="53" y="0"/>
                  <a:pt x="53" y="0"/>
                  <a:pt x="53" y="0"/>
                </a:cubicBezTo>
                <a:cubicBezTo>
                  <a:pt x="37" y="5"/>
                  <a:pt x="37" y="5"/>
                  <a:pt x="37" y="5"/>
                </a:cubicBezTo>
                <a:cubicBezTo>
                  <a:pt x="38" y="18"/>
                  <a:pt x="38" y="18"/>
                  <a:pt x="38" y="18"/>
                </a:cubicBezTo>
                <a:cubicBezTo>
                  <a:pt x="35" y="20"/>
                  <a:pt x="32" y="22"/>
                  <a:pt x="30" y="25"/>
                </a:cubicBezTo>
                <a:cubicBezTo>
                  <a:pt x="18" y="19"/>
                  <a:pt x="18" y="19"/>
                  <a:pt x="18" y="19"/>
                </a:cubicBezTo>
                <a:cubicBezTo>
                  <a:pt x="8" y="33"/>
                  <a:pt x="8" y="33"/>
                  <a:pt x="8" y="33"/>
                </a:cubicBezTo>
                <a:cubicBezTo>
                  <a:pt x="17" y="43"/>
                  <a:pt x="17" y="43"/>
                  <a:pt x="17" y="43"/>
                </a:cubicBezTo>
                <a:cubicBezTo>
                  <a:pt x="15" y="46"/>
                  <a:pt x="14" y="49"/>
                  <a:pt x="13" y="53"/>
                </a:cubicBezTo>
                <a:cubicBezTo>
                  <a:pt x="0" y="56"/>
                  <a:pt x="0" y="56"/>
                  <a:pt x="0" y="56"/>
                </a:cubicBezTo>
                <a:cubicBezTo>
                  <a:pt x="0" y="72"/>
                  <a:pt x="0" y="72"/>
                  <a:pt x="0" y="72"/>
                </a:cubicBezTo>
                <a:cubicBezTo>
                  <a:pt x="13" y="75"/>
                  <a:pt x="13" y="75"/>
                  <a:pt x="13" y="75"/>
                </a:cubicBezTo>
                <a:cubicBezTo>
                  <a:pt x="14" y="79"/>
                  <a:pt x="15" y="82"/>
                  <a:pt x="17" y="85"/>
                </a:cubicBezTo>
                <a:cubicBezTo>
                  <a:pt x="8" y="95"/>
                  <a:pt x="8" y="95"/>
                  <a:pt x="8" y="95"/>
                </a:cubicBezTo>
                <a:cubicBezTo>
                  <a:pt x="18" y="109"/>
                  <a:pt x="18" y="109"/>
                  <a:pt x="18" y="109"/>
                </a:cubicBezTo>
                <a:cubicBezTo>
                  <a:pt x="30" y="103"/>
                  <a:pt x="30" y="103"/>
                  <a:pt x="30" y="103"/>
                </a:cubicBezTo>
                <a:cubicBezTo>
                  <a:pt x="32" y="106"/>
                  <a:pt x="35" y="108"/>
                  <a:pt x="38" y="110"/>
                </a:cubicBezTo>
                <a:cubicBezTo>
                  <a:pt x="37" y="123"/>
                  <a:pt x="37" y="123"/>
                  <a:pt x="37" y="123"/>
                </a:cubicBezTo>
                <a:cubicBezTo>
                  <a:pt x="53" y="128"/>
                  <a:pt x="53" y="128"/>
                  <a:pt x="53" y="128"/>
                </a:cubicBezTo>
                <a:cubicBezTo>
                  <a:pt x="60" y="116"/>
                  <a:pt x="60" y="116"/>
                  <a:pt x="60" y="116"/>
                </a:cubicBezTo>
                <a:cubicBezTo>
                  <a:pt x="61" y="117"/>
                  <a:pt x="63" y="117"/>
                  <a:pt x="65" y="117"/>
                </a:cubicBezTo>
                <a:cubicBezTo>
                  <a:pt x="67" y="117"/>
                  <a:pt x="68" y="117"/>
                  <a:pt x="70" y="116"/>
                </a:cubicBezTo>
                <a:cubicBezTo>
                  <a:pt x="77" y="128"/>
                  <a:pt x="77" y="128"/>
                  <a:pt x="77" y="128"/>
                </a:cubicBezTo>
                <a:cubicBezTo>
                  <a:pt x="93" y="123"/>
                  <a:pt x="93" y="123"/>
                  <a:pt x="93" y="123"/>
                </a:cubicBezTo>
                <a:cubicBezTo>
                  <a:pt x="92" y="110"/>
                  <a:pt x="92" y="110"/>
                  <a:pt x="92" y="110"/>
                </a:cubicBezTo>
                <a:cubicBezTo>
                  <a:pt x="95" y="108"/>
                  <a:pt x="97" y="106"/>
                  <a:pt x="100" y="103"/>
                </a:cubicBezTo>
                <a:cubicBezTo>
                  <a:pt x="112" y="109"/>
                  <a:pt x="112" y="109"/>
                  <a:pt x="112" y="109"/>
                </a:cubicBezTo>
                <a:cubicBezTo>
                  <a:pt x="122" y="95"/>
                  <a:pt x="122" y="95"/>
                  <a:pt x="122" y="95"/>
                </a:cubicBezTo>
                <a:cubicBezTo>
                  <a:pt x="113" y="85"/>
                  <a:pt x="113" y="85"/>
                  <a:pt x="113" y="85"/>
                </a:cubicBezTo>
                <a:cubicBezTo>
                  <a:pt x="115" y="82"/>
                  <a:pt x="116" y="79"/>
                  <a:pt x="116" y="75"/>
                </a:cubicBezTo>
                <a:lnTo>
                  <a:pt x="129" y="72"/>
                </a:lnTo>
                <a:close/>
                <a:moveTo>
                  <a:pt x="65" y="102"/>
                </a:moveTo>
                <a:cubicBezTo>
                  <a:pt x="44" y="102"/>
                  <a:pt x="27" y="85"/>
                  <a:pt x="27" y="64"/>
                </a:cubicBezTo>
                <a:cubicBezTo>
                  <a:pt x="27" y="43"/>
                  <a:pt x="44" y="26"/>
                  <a:pt x="65" y="26"/>
                </a:cubicBezTo>
                <a:cubicBezTo>
                  <a:pt x="86" y="26"/>
                  <a:pt x="103" y="43"/>
                  <a:pt x="103" y="64"/>
                </a:cubicBezTo>
                <a:cubicBezTo>
                  <a:pt x="103" y="85"/>
                  <a:pt x="86" y="102"/>
                  <a:pt x="65" y="102"/>
                </a:cubicBezTo>
                <a:close/>
              </a:path>
            </a:pathLst>
          </a:custGeom>
          <a:solidFill>
            <a:srgbClr val="8585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Calibri" panose="020F0502020204030204"/>
              <a:ea typeface="宋体" panose="02010600030101010101" pitchFamily="2" charset="-122"/>
            </a:endParaRPr>
          </a:p>
        </p:txBody>
      </p:sp>
      <p:sp>
        <p:nvSpPr>
          <p:cNvPr id="311" name="文本框 310"/>
          <p:cNvSpPr txBox="1"/>
          <p:nvPr/>
        </p:nvSpPr>
        <p:spPr>
          <a:xfrm>
            <a:off x="6741735" y="514379"/>
            <a:ext cx="1005403" cy="338554"/>
          </a:xfrm>
          <a:prstGeom prst="rect">
            <a:avLst/>
          </a:prstGeom>
          <a:noFill/>
        </p:spPr>
        <p:txBody>
          <a:bodyPr wrap="none" rtlCol="0">
            <a:spAutoFit/>
          </a:bodyPr>
          <a:lstStyle/>
          <a:p>
            <a:r>
              <a:rPr lang="zh-CN" altLang="en-US" sz="1600" u="sng" dirty="0" smtClean="0">
                <a:solidFill>
                  <a:srgbClr val="E7E6E6">
                    <a:lumMod val="50000"/>
                  </a:srgbClr>
                </a:solidFill>
                <a:latin typeface="微软雅黑" panose="020B0503020204020204" pitchFamily="34" charset="-122"/>
                <a:ea typeface="微软雅黑" panose="020B0503020204020204" pitchFamily="34" charset="-122"/>
              </a:rPr>
              <a:t>履约能力</a:t>
            </a:r>
            <a:endParaRPr lang="zh-CN" altLang="en-US" sz="1600" u="sng"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12" name="KSO_Shape"/>
          <p:cNvSpPr/>
          <p:nvPr/>
        </p:nvSpPr>
        <p:spPr bwMode="auto">
          <a:xfrm>
            <a:off x="9163011" y="2211711"/>
            <a:ext cx="244895" cy="23545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ysClr val="window" lastClr="FFFFFF">
              <a:lumMod val="50000"/>
            </a:sys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313" name="文本框 312"/>
          <p:cNvSpPr txBox="1"/>
          <p:nvPr/>
        </p:nvSpPr>
        <p:spPr>
          <a:xfrm>
            <a:off x="9449842" y="2201086"/>
            <a:ext cx="1005403" cy="338554"/>
          </a:xfrm>
          <a:prstGeom prst="rect">
            <a:avLst/>
          </a:prstGeom>
          <a:noFill/>
        </p:spPr>
        <p:txBody>
          <a:bodyPr wrap="none" rtlCol="0">
            <a:spAutoFit/>
          </a:bodyPr>
          <a:lstStyle/>
          <a:p>
            <a:r>
              <a:rPr lang="zh-CN" altLang="en-US" sz="1600" u="sng" dirty="0" smtClean="0">
                <a:solidFill>
                  <a:srgbClr val="E7E6E6">
                    <a:lumMod val="50000"/>
                  </a:srgbClr>
                </a:solidFill>
                <a:latin typeface="微软雅黑" panose="020B0503020204020204" pitchFamily="34" charset="-122"/>
                <a:ea typeface="微软雅黑" panose="020B0503020204020204" pitchFamily="34" charset="-122"/>
              </a:rPr>
              <a:t>身份属性</a:t>
            </a:r>
            <a:endParaRPr lang="zh-CN" altLang="en-US" sz="1600" u="sng"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14" name="KSO_Shape"/>
          <p:cNvSpPr/>
          <p:nvPr/>
        </p:nvSpPr>
        <p:spPr>
          <a:xfrm>
            <a:off x="7669473" y="2247249"/>
            <a:ext cx="227048" cy="246228"/>
          </a:xfrm>
          <a:custGeom>
            <a:avLst/>
            <a:gdLst>
              <a:gd name="connsiteX0" fmla="*/ 2228850 w 4635500"/>
              <a:gd name="connsiteY0" fmla="*/ 755650 h 4635500"/>
              <a:gd name="connsiteX1" fmla="*/ 2139950 w 4635500"/>
              <a:gd name="connsiteY1" fmla="*/ 762000 h 4635500"/>
              <a:gd name="connsiteX2" fmla="*/ 2051050 w 4635500"/>
              <a:gd name="connsiteY2" fmla="*/ 771525 h 4635500"/>
              <a:gd name="connsiteX3" fmla="*/ 1965325 w 4635500"/>
              <a:gd name="connsiteY3" fmla="*/ 784225 h 4635500"/>
              <a:gd name="connsiteX4" fmla="*/ 1882775 w 4635500"/>
              <a:gd name="connsiteY4" fmla="*/ 800100 h 4635500"/>
              <a:gd name="connsiteX5" fmla="*/ 1800225 w 4635500"/>
              <a:gd name="connsiteY5" fmla="*/ 819150 h 4635500"/>
              <a:gd name="connsiteX6" fmla="*/ 1717675 w 4635500"/>
              <a:gd name="connsiteY6" fmla="*/ 841375 h 4635500"/>
              <a:gd name="connsiteX7" fmla="*/ 1638300 w 4635500"/>
              <a:gd name="connsiteY7" fmla="*/ 866775 h 4635500"/>
              <a:gd name="connsiteX8" fmla="*/ 1562100 w 4635500"/>
              <a:gd name="connsiteY8" fmla="*/ 895350 h 4635500"/>
              <a:gd name="connsiteX9" fmla="*/ 1485900 w 4635500"/>
              <a:gd name="connsiteY9" fmla="*/ 927100 h 4635500"/>
              <a:gd name="connsiteX10" fmla="*/ 1412875 w 4635500"/>
              <a:gd name="connsiteY10" fmla="*/ 962025 h 4635500"/>
              <a:gd name="connsiteX11" fmla="*/ 1343025 w 4635500"/>
              <a:gd name="connsiteY11" fmla="*/ 1000125 h 4635500"/>
              <a:gd name="connsiteX12" fmla="*/ 1276350 w 4635500"/>
              <a:gd name="connsiteY12" fmla="*/ 1041400 h 4635500"/>
              <a:gd name="connsiteX13" fmla="*/ 1209675 w 4635500"/>
              <a:gd name="connsiteY13" fmla="*/ 1082675 h 4635500"/>
              <a:gd name="connsiteX14" fmla="*/ 1146175 w 4635500"/>
              <a:gd name="connsiteY14" fmla="*/ 1127125 h 4635500"/>
              <a:gd name="connsiteX15" fmla="*/ 1085850 w 4635500"/>
              <a:gd name="connsiteY15" fmla="*/ 1174750 h 4635500"/>
              <a:gd name="connsiteX16" fmla="*/ 1028700 w 4635500"/>
              <a:gd name="connsiteY16" fmla="*/ 1225550 h 4635500"/>
              <a:gd name="connsiteX17" fmla="*/ 971550 w 4635500"/>
              <a:gd name="connsiteY17" fmla="*/ 1276350 h 4635500"/>
              <a:gd name="connsiteX18" fmla="*/ 920750 w 4635500"/>
              <a:gd name="connsiteY18" fmla="*/ 1330325 h 4635500"/>
              <a:gd name="connsiteX19" fmla="*/ 873125 w 4635500"/>
              <a:gd name="connsiteY19" fmla="*/ 1387475 h 4635500"/>
              <a:gd name="connsiteX20" fmla="*/ 825500 w 4635500"/>
              <a:gd name="connsiteY20" fmla="*/ 1447800 h 4635500"/>
              <a:gd name="connsiteX21" fmla="*/ 784225 w 4635500"/>
              <a:gd name="connsiteY21" fmla="*/ 1504950 h 4635500"/>
              <a:gd name="connsiteX22" fmla="*/ 746125 w 4635500"/>
              <a:gd name="connsiteY22" fmla="*/ 1568450 h 4635500"/>
              <a:gd name="connsiteX23" fmla="*/ 711200 w 4635500"/>
              <a:gd name="connsiteY23" fmla="*/ 1631950 h 4635500"/>
              <a:gd name="connsiteX24" fmla="*/ 679450 w 4635500"/>
              <a:gd name="connsiteY24" fmla="*/ 1698625 h 4635500"/>
              <a:gd name="connsiteX25" fmla="*/ 654050 w 4635500"/>
              <a:gd name="connsiteY25" fmla="*/ 1765300 h 4635500"/>
              <a:gd name="connsiteX26" fmla="*/ 628650 w 4635500"/>
              <a:gd name="connsiteY26" fmla="*/ 1831975 h 4635500"/>
              <a:gd name="connsiteX27" fmla="*/ 609600 w 4635500"/>
              <a:gd name="connsiteY27" fmla="*/ 1901825 h 4635500"/>
              <a:gd name="connsiteX28" fmla="*/ 593725 w 4635500"/>
              <a:gd name="connsiteY28" fmla="*/ 1971675 h 4635500"/>
              <a:gd name="connsiteX29" fmla="*/ 584200 w 4635500"/>
              <a:gd name="connsiteY29" fmla="*/ 2044700 h 4635500"/>
              <a:gd name="connsiteX30" fmla="*/ 577850 w 4635500"/>
              <a:gd name="connsiteY30" fmla="*/ 2117725 h 4635500"/>
              <a:gd name="connsiteX31" fmla="*/ 574675 w 4635500"/>
              <a:gd name="connsiteY31" fmla="*/ 2190750 h 4635500"/>
              <a:gd name="connsiteX32" fmla="*/ 577850 w 4635500"/>
              <a:gd name="connsiteY32" fmla="*/ 2282825 h 4635500"/>
              <a:gd name="connsiteX33" fmla="*/ 587375 w 4635500"/>
              <a:gd name="connsiteY33" fmla="*/ 2374900 h 4635500"/>
              <a:gd name="connsiteX34" fmla="*/ 606425 w 4635500"/>
              <a:gd name="connsiteY34" fmla="*/ 2463800 h 4635500"/>
              <a:gd name="connsiteX35" fmla="*/ 628650 w 4635500"/>
              <a:gd name="connsiteY35" fmla="*/ 2552700 h 4635500"/>
              <a:gd name="connsiteX36" fmla="*/ 660400 w 4635500"/>
              <a:gd name="connsiteY36" fmla="*/ 2638425 h 4635500"/>
              <a:gd name="connsiteX37" fmla="*/ 698500 w 4635500"/>
              <a:gd name="connsiteY37" fmla="*/ 2720975 h 4635500"/>
              <a:gd name="connsiteX38" fmla="*/ 739775 w 4635500"/>
              <a:gd name="connsiteY38" fmla="*/ 2803525 h 4635500"/>
              <a:gd name="connsiteX39" fmla="*/ 787400 w 4635500"/>
              <a:gd name="connsiteY39" fmla="*/ 2879725 h 4635500"/>
              <a:gd name="connsiteX40" fmla="*/ 841375 w 4635500"/>
              <a:gd name="connsiteY40" fmla="*/ 2955925 h 4635500"/>
              <a:gd name="connsiteX41" fmla="*/ 901700 w 4635500"/>
              <a:gd name="connsiteY41" fmla="*/ 3028950 h 4635500"/>
              <a:gd name="connsiteX42" fmla="*/ 965200 w 4635500"/>
              <a:gd name="connsiteY42" fmla="*/ 3095625 h 4635500"/>
              <a:gd name="connsiteX43" fmla="*/ 1031875 w 4635500"/>
              <a:gd name="connsiteY43" fmla="*/ 3162300 h 4635500"/>
              <a:gd name="connsiteX44" fmla="*/ 1108075 w 4635500"/>
              <a:gd name="connsiteY44" fmla="*/ 3225800 h 4635500"/>
              <a:gd name="connsiteX45" fmla="*/ 1184275 w 4635500"/>
              <a:gd name="connsiteY45" fmla="*/ 3282950 h 4635500"/>
              <a:gd name="connsiteX46" fmla="*/ 1266825 w 4635500"/>
              <a:gd name="connsiteY46" fmla="*/ 3336925 h 4635500"/>
              <a:gd name="connsiteX47" fmla="*/ 1352550 w 4635500"/>
              <a:gd name="connsiteY47" fmla="*/ 3387725 h 4635500"/>
              <a:gd name="connsiteX48" fmla="*/ 1368425 w 4635500"/>
              <a:gd name="connsiteY48" fmla="*/ 3403600 h 4635500"/>
              <a:gd name="connsiteX49" fmla="*/ 1381125 w 4635500"/>
              <a:gd name="connsiteY49" fmla="*/ 3422650 h 4635500"/>
              <a:gd name="connsiteX50" fmla="*/ 1397000 w 4635500"/>
              <a:gd name="connsiteY50" fmla="*/ 3444875 h 4635500"/>
              <a:gd name="connsiteX51" fmla="*/ 1406525 w 4635500"/>
              <a:gd name="connsiteY51" fmla="*/ 3473450 h 4635500"/>
              <a:gd name="connsiteX52" fmla="*/ 1409700 w 4635500"/>
              <a:gd name="connsiteY52" fmla="*/ 3489325 h 4635500"/>
              <a:gd name="connsiteX53" fmla="*/ 1412875 w 4635500"/>
              <a:gd name="connsiteY53" fmla="*/ 3505200 h 4635500"/>
              <a:gd name="connsiteX54" fmla="*/ 1409700 w 4635500"/>
              <a:gd name="connsiteY54" fmla="*/ 3524250 h 4635500"/>
              <a:gd name="connsiteX55" fmla="*/ 1406525 w 4635500"/>
              <a:gd name="connsiteY55" fmla="*/ 3543300 h 4635500"/>
              <a:gd name="connsiteX56" fmla="*/ 1397000 w 4635500"/>
              <a:gd name="connsiteY56" fmla="*/ 3562350 h 4635500"/>
              <a:gd name="connsiteX57" fmla="*/ 1387475 w 4635500"/>
              <a:gd name="connsiteY57" fmla="*/ 3581400 h 4635500"/>
              <a:gd name="connsiteX58" fmla="*/ 1327150 w 4635500"/>
              <a:gd name="connsiteY58" fmla="*/ 3663950 h 4635500"/>
              <a:gd name="connsiteX59" fmla="*/ 1260475 w 4635500"/>
              <a:gd name="connsiteY59" fmla="*/ 3743325 h 4635500"/>
              <a:gd name="connsiteX60" fmla="*/ 1190625 w 4635500"/>
              <a:gd name="connsiteY60" fmla="*/ 3825875 h 4635500"/>
              <a:gd name="connsiteX61" fmla="*/ 1184275 w 4635500"/>
              <a:gd name="connsiteY61" fmla="*/ 3838575 h 4635500"/>
              <a:gd name="connsiteX62" fmla="*/ 1177925 w 4635500"/>
              <a:gd name="connsiteY62" fmla="*/ 3848100 h 4635500"/>
              <a:gd name="connsiteX63" fmla="*/ 1174750 w 4635500"/>
              <a:gd name="connsiteY63" fmla="*/ 3857625 h 4635500"/>
              <a:gd name="connsiteX64" fmla="*/ 1177925 w 4635500"/>
              <a:gd name="connsiteY64" fmla="*/ 3867150 h 4635500"/>
              <a:gd name="connsiteX65" fmla="*/ 1181100 w 4635500"/>
              <a:gd name="connsiteY65" fmla="*/ 3870325 h 4635500"/>
              <a:gd name="connsiteX66" fmla="*/ 1184275 w 4635500"/>
              <a:gd name="connsiteY66" fmla="*/ 3876675 h 4635500"/>
              <a:gd name="connsiteX67" fmla="*/ 1203325 w 4635500"/>
              <a:gd name="connsiteY67" fmla="*/ 3879850 h 4635500"/>
              <a:gd name="connsiteX68" fmla="*/ 1231900 w 4635500"/>
              <a:gd name="connsiteY68" fmla="*/ 3876675 h 4635500"/>
              <a:gd name="connsiteX69" fmla="*/ 1270000 w 4635500"/>
              <a:gd name="connsiteY69" fmla="*/ 3867150 h 4635500"/>
              <a:gd name="connsiteX70" fmla="*/ 1314450 w 4635500"/>
              <a:gd name="connsiteY70" fmla="*/ 3854450 h 4635500"/>
              <a:gd name="connsiteX71" fmla="*/ 1374775 w 4635500"/>
              <a:gd name="connsiteY71" fmla="*/ 3832225 h 4635500"/>
              <a:gd name="connsiteX72" fmla="*/ 1447800 w 4635500"/>
              <a:gd name="connsiteY72" fmla="*/ 3800475 h 4635500"/>
              <a:gd name="connsiteX73" fmla="*/ 1533525 w 4635500"/>
              <a:gd name="connsiteY73" fmla="*/ 3756025 h 4635500"/>
              <a:gd name="connsiteX74" fmla="*/ 1631950 w 4635500"/>
              <a:gd name="connsiteY74" fmla="*/ 3702050 h 4635500"/>
              <a:gd name="connsiteX75" fmla="*/ 1682750 w 4635500"/>
              <a:gd name="connsiteY75" fmla="*/ 3670300 h 4635500"/>
              <a:gd name="connsiteX76" fmla="*/ 1736725 w 4635500"/>
              <a:gd name="connsiteY76" fmla="*/ 3632200 h 4635500"/>
              <a:gd name="connsiteX77" fmla="*/ 1752600 w 4635500"/>
              <a:gd name="connsiteY77" fmla="*/ 3625850 h 4635500"/>
              <a:gd name="connsiteX78" fmla="*/ 1771650 w 4635500"/>
              <a:gd name="connsiteY78" fmla="*/ 3616325 h 4635500"/>
              <a:gd name="connsiteX79" fmla="*/ 1800225 w 4635500"/>
              <a:gd name="connsiteY79" fmla="*/ 3606800 h 4635500"/>
              <a:gd name="connsiteX80" fmla="*/ 1838325 w 4635500"/>
              <a:gd name="connsiteY80" fmla="*/ 3600450 h 4635500"/>
              <a:gd name="connsiteX81" fmla="*/ 1882775 w 4635500"/>
              <a:gd name="connsiteY81" fmla="*/ 3597275 h 4635500"/>
              <a:gd name="connsiteX82" fmla="*/ 1936750 w 4635500"/>
              <a:gd name="connsiteY82" fmla="*/ 3597275 h 4635500"/>
              <a:gd name="connsiteX83" fmla="*/ 1997075 w 4635500"/>
              <a:gd name="connsiteY83" fmla="*/ 3603625 h 4635500"/>
              <a:gd name="connsiteX84" fmla="*/ 2076450 w 4635500"/>
              <a:gd name="connsiteY84" fmla="*/ 3613150 h 4635500"/>
              <a:gd name="connsiteX85" fmla="*/ 2155825 w 4635500"/>
              <a:gd name="connsiteY85" fmla="*/ 3622675 h 4635500"/>
              <a:gd name="connsiteX86" fmla="*/ 2235200 w 4635500"/>
              <a:gd name="connsiteY86" fmla="*/ 3625850 h 4635500"/>
              <a:gd name="connsiteX87" fmla="*/ 2317750 w 4635500"/>
              <a:gd name="connsiteY87" fmla="*/ 3629025 h 4635500"/>
              <a:gd name="connsiteX88" fmla="*/ 2406650 w 4635500"/>
              <a:gd name="connsiteY88" fmla="*/ 3625850 h 4635500"/>
              <a:gd name="connsiteX89" fmla="*/ 2495550 w 4635500"/>
              <a:gd name="connsiteY89" fmla="*/ 3619500 h 4635500"/>
              <a:gd name="connsiteX90" fmla="*/ 2584450 w 4635500"/>
              <a:gd name="connsiteY90" fmla="*/ 3613150 h 4635500"/>
              <a:gd name="connsiteX91" fmla="*/ 2670175 w 4635500"/>
              <a:gd name="connsiteY91" fmla="*/ 3600450 h 4635500"/>
              <a:gd name="connsiteX92" fmla="*/ 2752725 w 4635500"/>
              <a:gd name="connsiteY92" fmla="*/ 3584575 h 4635500"/>
              <a:gd name="connsiteX93" fmla="*/ 2835275 w 4635500"/>
              <a:gd name="connsiteY93" fmla="*/ 3562350 h 4635500"/>
              <a:gd name="connsiteX94" fmla="*/ 2917825 w 4635500"/>
              <a:gd name="connsiteY94" fmla="*/ 3540125 h 4635500"/>
              <a:gd name="connsiteX95" fmla="*/ 2997200 w 4635500"/>
              <a:gd name="connsiteY95" fmla="*/ 3514725 h 4635500"/>
              <a:gd name="connsiteX96" fmla="*/ 3073400 w 4635500"/>
              <a:gd name="connsiteY96" fmla="*/ 3486150 h 4635500"/>
              <a:gd name="connsiteX97" fmla="*/ 3149600 w 4635500"/>
              <a:gd name="connsiteY97" fmla="*/ 3454400 h 4635500"/>
              <a:gd name="connsiteX98" fmla="*/ 3222625 w 4635500"/>
              <a:gd name="connsiteY98" fmla="*/ 3419475 h 4635500"/>
              <a:gd name="connsiteX99" fmla="*/ 3292475 w 4635500"/>
              <a:gd name="connsiteY99" fmla="*/ 3381375 h 4635500"/>
              <a:gd name="connsiteX100" fmla="*/ 3362325 w 4635500"/>
              <a:gd name="connsiteY100" fmla="*/ 3343275 h 4635500"/>
              <a:gd name="connsiteX101" fmla="*/ 3425825 w 4635500"/>
              <a:gd name="connsiteY101" fmla="*/ 3298825 h 4635500"/>
              <a:gd name="connsiteX102" fmla="*/ 3489325 w 4635500"/>
              <a:gd name="connsiteY102" fmla="*/ 3254375 h 4635500"/>
              <a:gd name="connsiteX103" fmla="*/ 3549650 w 4635500"/>
              <a:gd name="connsiteY103" fmla="*/ 3206750 h 4635500"/>
              <a:gd name="connsiteX104" fmla="*/ 3609975 w 4635500"/>
              <a:gd name="connsiteY104" fmla="*/ 3155950 h 4635500"/>
              <a:gd name="connsiteX105" fmla="*/ 3663950 w 4635500"/>
              <a:gd name="connsiteY105" fmla="*/ 3105150 h 4635500"/>
              <a:gd name="connsiteX106" fmla="*/ 3714750 w 4635500"/>
              <a:gd name="connsiteY106" fmla="*/ 3051175 h 4635500"/>
              <a:gd name="connsiteX107" fmla="*/ 3762375 w 4635500"/>
              <a:gd name="connsiteY107" fmla="*/ 2994025 h 4635500"/>
              <a:gd name="connsiteX108" fmla="*/ 3810000 w 4635500"/>
              <a:gd name="connsiteY108" fmla="*/ 2936875 h 4635500"/>
              <a:gd name="connsiteX109" fmla="*/ 3851275 w 4635500"/>
              <a:gd name="connsiteY109" fmla="*/ 2876550 h 4635500"/>
              <a:gd name="connsiteX110" fmla="*/ 3889375 w 4635500"/>
              <a:gd name="connsiteY110" fmla="*/ 2813050 h 4635500"/>
              <a:gd name="connsiteX111" fmla="*/ 3924300 w 4635500"/>
              <a:gd name="connsiteY111" fmla="*/ 2749550 h 4635500"/>
              <a:gd name="connsiteX112" fmla="*/ 3956050 w 4635500"/>
              <a:gd name="connsiteY112" fmla="*/ 2686050 h 4635500"/>
              <a:gd name="connsiteX113" fmla="*/ 3984625 w 4635500"/>
              <a:gd name="connsiteY113" fmla="*/ 2619375 h 4635500"/>
              <a:gd name="connsiteX114" fmla="*/ 4006850 w 4635500"/>
              <a:gd name="connsiteY114" fmla="*/ 2549525 h 4635500"/>
              <a:gd name="connsiteX115" fmla="*/ 4025900 w 4635500"/>
              <a:gd name="connsiteY115" fmla="*/ 2479675 h 4635500"/>
              <a:gd name="connsiteX116" fmla="*/ 4041775 w 4635500"/>
              <a:gd name="connsiteY116" fmla="*/ 2409825 h 4635500"/>
              <a:gd name="connsiteX117" fmla="*/ 4051300 w 4635500"/>
              <a:gd name="connsiteY117" fmla="*/ 2336800 h 4635500"/>
              <a:gd name="connsiteX118" fmla="*/ 4060825 w 4635500"/>
              <a:gd name="connsiteY118" fmla="*/ 2263775 h 4635500"/>
              <a:gd name="connsiteX119" fmla="*/ 4060825 w 4635500"/>
              <a:gd name="connsiteY119" fmla="*/ 2190750 h 4635500"/>
              <a:gd name="connsiteX120" fmla="*/ 4060825 w 4635500"/>
              <a:gd name="connsiteY120" fmla="*/ 2117725 h 4635500"/>
              <a:gd name="connsiteX121" fmla="*/ 4051300 w 4635500"/>
              <a:gd name="connsiteY121" fmla="*/ 2044700 h 4635500"/>
              <a:gd name="connsiteX122" fmla="*/ 4041775 w 4635500"/>
              <a:gd name="connsiteY122" fmla="*/ 1971675 h 4635500"/>
              <a:gd name="connsiteX123" fmla="*/ 4025900 w 4635500"/>
              <a:gd name="connsiteY123" fmla="*/ 1901825 h 4635500"/>
              <a:gd name="connsiteX124" fmla="*/ 4006850 w 4635500"/>
              <a:gd name="connsiteY124" fmla="*/ 1831975 h 4635500"/>
              <a:gd name="connsiteX125" fmla="*/ 3984625 w 4635500"/>
              <a:gd name="connsiteY125" fmla="*/ 1765300 h 4635500"/>
              <a:gd name="connsiteX126" fmla="*/ 3956050 w 4635500"/>
              <a:gd name="connsiteY126" fmla="*/ 1698625 h 4635500"/>
              <a:gd name="connsiteX127" fmla="*/ 3924300 w 4635500"/>
              <a:gd name="connsiteY127" fmla="*/ 1631950 h 4635500"/>
              <a:gd name="connsiteX128" fmla="*/ 3889375 w 4635500"/>
              <a:gd name="connsiteY128" fmla="*/ 1568450 h 4635500"/>
              <a:gd name="connsiteX129" fmla="*/ 3851275 w 4635500"/>
              <a:gd name="connsiteY129" fmla="*/ 1504950 h 4635500"/>
              <a:gd name="connsiteX130" fmla="*/ 3810000 w 4635500"/>
              <a:gd name="connsiteY130" fmla="*/ 1447800 h 4635500"/>
              <a:gd name="connsiteX131" fmla="*/ 3762375 w 4635500"/>
              <a:gd name="connsiteY131" fmla="*/ 1387475 h 4635500"/>
              <a:gd name="connsiteX132" fmla="*/ 3714750 w 4635500"/>
              <a:gd name="connsiteY132" fmla="*/ 1330325 h 4635500"/>
              <a:gd name="connsiteX133" fmla="*/ 3663950 w 4635500"/>
              <a:gd name="connsiteY133" fmla="*/ 1276350 h 4635500"/>
              <a:gd name="connsiteX134" fmla="*/ 3609975 w 4635500"/>
              <a:gd name="connsiteY134" fmla="*/ 1225550 h 4635500"/>
              <a:gd name="connsiteX135" fmla="*/ 3549650 w 4635500"/>
              <a:gd name="connsiteY135" fmla="*/ 1174750 h 4635500"/>
              <a:gd name="connsiteX136" fmla="*/ 3489325 w 4635500"/>
              <a:gd name="connsiteY136" fmla="*/ 1127125 h 4635500"/>
              <a:gd name="connsiteX137" fmla="*/ 3425825 w 4635500"/>
              <a:gd name="connsiteY137" fmla="*/ 1082675 h 4635500"/>
              <a:gd name="connsiteX138" fmla="*/ 3362325 w 4635500"/>
              <a:gd name="connsiteY138" fmla="*/ 1041400 h 4635500"/>
              <a:gd name="connsiteX139" fmla="*/ 3292475 w 4635500"/>
              <a:gd name="connsiteY139" fmla="*/ 1000125 h 4635500"/>
              <a:gd name="connsiteX140" fmla="*/ 3222625 w 4635500"/>
              <a:gd name="connsiteY140" fmla="*/ 962025 h 4635500"/>
              <a:gd name="connsiteX141" fmla="*/ 3149600 w 4635500"/>
              <a:gd name="connsiteY141" fmla="*/ 927100 h 4635500"/>
              <a:gd name="connsiteX142" fmla="*/ 3073400 w 4635500"/>
              <a:gd name="connsiteY142" fmla="*/ 895350 h 4635500"/>
              <a:gd name="connsiteX143" fmla="*/ 2997200 w 4635500"/>
              <a:gd name="connsiteY143" fmla="*/ 866775 h 4635500"/>
              <a:gd name="connsiteX144" fmla="*/ 2917825 w 4635500"/>
              <a:gd name="connsiteY144" fmla="*/ 841375 h 4635500"/>
              <a:gd name="connsiteX145" fmla="*/ 2835275 w 4635500"/>
              <a:gd name="connsiteY145" fmla="*/ 819150 h 4635500"/>
              <a:gd name="connsiteX146" fmla="*/ 2752725 w 4635500"/>
              <a:gd name="connsiteY146" fmla="*/ 800100 h 4635500"/>
              <a:gd name="connsiteX147" fmla="*/ 2670175 w 4635500"/>
              <a:gd name="connsiteY147" fmla="*/ 784225 h 4635500"/>
              <a:gd name="connsiteX148" fmla="*/ 2584450 w 4635500"/>
              <a:gd name="connsiteY148" fmla="*/ 771525 h 4635500"/>
              <a:gd name="connsiteX149" fmla="*/ 2495550 w 4635500"/>
              <a:gd name="connsiteY149" fmla="*/ 762000 h 4635500"/>
              <a:gd name="connsiteX150" fmla="*/ 2406650 w 4635500"/>
              <a:gd name="connsiteY150" fmla="*/ 755650 h 4635500"/>
              <a:gd name="connsiteX151" fmla="*/ 2317750 w 4635500"/>
              <a:gd name="connsiteY151" fmla="*/ 755650 h 4635500"/>
              <a:gd name="connsiteX152" fmla="*/ 990328 w 4635500"/>
              <a:gd name="connsiteY152" fmla="*/ 0 h 4635500"/>
              <a:gd name="connsiteX153" fmla="*/ 3645172 w 4635500"/>
              <a:gd name="connsiteY153" fmla="*/ 0 h 4635500"/>
              <a:gd name="connsiteX154" fmla="*/ 4635500 w 4635500"/>
              <a:gd name="connsiteY154" fmla="*/ 990328 h 4635500"/>
              <a:gd name="connsiteX155" fmla="*/ 4635500 w 4635500"/>
              <a:gd name="connsiteY155" fmla="*/ 3645172 h 4635500"/>
              <a:gd name="connsiteX156" fmla="*/ 3645172 w 4635500"/>
              <a:gd name="connsiteY156" fmla="*/ 4635500 h 4635500"/>
              <a:gd name="connsiteX157" fmla="*/ 990328 w 4635500"/>
              <a:gd name="connsiteY157" fmla="*/ 4635500 h 4635500"/>
              <a:gd name="connsiteX158" fmla="*/ 0 w 4635500"/>
              <a:gd name="connsiteY158" fmla="*/ 3645172 h 4635500"/>
              <a:gd name="connsiteX159" fmla="*/ 0 w 4635500"/>
              <a:gd name="connsiteY159" fmla="*/ 990328 h 4635500"/>
              <a:gd name="connsiteX160" fmla="*/ 990328 w 4635500"/>
              <a:gd name="connsiteY160" fmla="*/ 0 h 463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635500" h="4635500">
                <a:moveTo>
                  <a:pt x="2228850" y="755650"/>
                </a:moveTo>
                <a:lnTo>
                  <a:pt x="2139950" y="762000"/>
                </a:lnTo>
                <a:lnTo>
                  <a:pt x="2051050" y="771525"/>
                </a:lnTo>
                <a:lnTo>
                  <a:pt x="1965325" y="784225"/>
                </a:lnTo>
                <a:lnTo>
                  <a:pt x="1882775" y="800100"/>
                </a:lnTo>
                <a:lnTo>
                  <a:pt x="1800225" y="819150"/>
                </a:lnTo>
                <a:lnTo>
                  <a:pt x="1717675" y="841375"/>
                </a:lnTo>
                <a:lnTo>
                  <a:pt x="1638300" y="866775"/>
                </a:lnTo>
                <a:lnTo>
                  <a:pt x="1562100" y="895350"/>
                </a:lnTo>
                <a:lnTo>
                  <a:pt x="1485900" y="927100"/>
                </a:lnTo>
                <a:lnTo>
                  <a:pt x="1412875" y="962025"/>
                </a:lnTo>
                <a:lnTo>
                  <a:pt x="1343025" y="1000125"/>
                </a:lnTo>
                <a:lnTo>
                  <a:pt x="1276350" y="1041400"/>
                </a:lnTo>
                <a:lnTo>
                  <a:pt x="1209675" y="1082675"/>
                </a:lnTo>
                <a:lnTo>
                  <a:pt x="1146175" y="1127125"/>
                </a:lnTo>
                <a:lnTo>
                  <a:pt x="1085850" y="1174750"/>
                </a:lnTo>
                <a:lnTo>
                  <a:pt x="1028700" y="1225550"/>
                </a:lnTo>
                <a:lnTo>
                  <a:pt x="971550" y="1276350"/>
                </a:lnTo>
                <a:lnTo>
                  <a:pt x="920750" y="1330325"/>
                </a:lnTo>
                <a:lnTo>
                  <a:pt x="873125" y="1387475"/>
                </a:lnTo>
                <a:lnTo>
                  <a:pt x="825500" y="1447800"/>
                </a:lnTo>
                <a:lnTo>
                  <a:pt x="784225" y="1504950"/>
                </a:lnTo>
                <a:lnTo>
                  <a:pt x="746125" y="1568450"/>
                </a:lnTo>
                <a:lnTo>
                  <a:pt x="711200" y="1631950"/>
                </a:lnTo>
                <a:lnTo>
                  <a:pt x="679450" y="1698625"/>
                </a:lnTo>
                <a:lnTo>
                  <a:pt x="654050" y="1765300"/>
                </a:lnTo>
                <a:lnTo>
                  <a:pt x="628650" y="1831975"/>
                </a:lnTo>
                <a:lnTo>
                  <a:pt x="609600" y="1901825"/>
                </a:lnTo>
                <a:lnTo>
                  <a:pt x="593725" y="1971675"/>
                </a:lnTo>
                <a:lnTo>
                  <a:pt x="584200" y="2044700"/>
                </a:lnTo>
                <a:lnTo>
                  <a:pt x="577850" y="2117725"/>
                </a:lnTo>
                <a:lnTo>
                  <a:pt x="574675" y="2190750"/>
                </a:lnTo>
                <a:lnTo>
                  <a:pt x="577850" y="2282825"/>
                </a:lnTo>
                <a:lnTo>
                  <a:pt x="587375" y="2374900"/>
                </a:lnTo>
                <a:lnTo>
                  <a:pt x="606425" y="2463800"/>
                </a:lnTo>
                <a:lnTo>
                  <a:pt x="628650" y="2552700"/>
                </a:lnTo>
                <a:lnTo>
                  <a:pt x="660400" y="2638425"/>
                </a:lnTo>
                <a:lnTo>
                  <a:pt x="698500" y="2720975"/>
                </a:lnTo>
                <a:lnTo>
                  <a:pt x="739775" y="2803525"/>
                </a:lnTo>
                <a:lnTo>
                  <a:pt x="787400" y="2879725"/>
                </a:lnTo>
                <a:lnTo>
                  <a:pt x="841375" y="2955925"/>
                </a:lnTo>
                <a:lnTo>
                  <a:pt x="901700" y="3028950"/>
                </a:lnTo>
                <a:lnTo>
                  <a:pt x="965200" y="3095625"/>
                </a:lnTo>
                <a:lnTo>
                  <a:pt x="1031875" y="3162300"/>
                </a:lnTo>
                <a:lnTo>
                  <a:pt x="1108075" y="3225800"/>
                </a:lnTo>
                <a:lnTo>
                  <a:pt x="1184275" y="3282950"/>
                </a:lnTo>
                <a:lnTo>
                  <a:pt x="1266825" y="3336925"/>
                </a:lnTo>
                <a:lnTo>
                  <a:pt x="1352550" y="3387725"/>
                </a:lnTo>
                <a:lnTo>
                  <a:pt x="1368425" y="3403600"/>
                </a:lnTo>
                <a:lnTo>
                  <a:pt x="1381125" y="3422650"/>
                </a:lnTo>
                <a:lnTo>
                  <a:pt x="1397000" y="3444875"/>
                </a:lnTo>
                <a:lnTo>
                  <a:pt x="1406525" y="3473450"/>
                </a:lnTo>
                <a:lnTo>
                  <a:pt x="1409700" y="3489325"/>
                </a:lnTo>
                <a:lnTo>
                  <a:pt x="1412875" y="3505200"/>
                </a:lnTo>
                <a:lnTo>
                  <a:pt x="1409700" y="3524250"/>
                </a:lnTo>
                <a:lnTo>
                  <a:pt x="1406525" y="3543300"/>
                </a:lnTo>
                <a:lnTo>
                  <a:pt x="1397000" y="3562350"/>
                </a:lnTo>
                <a:lnTo>
                  <a:pt x="1387475" y="3581400"/>
                </a:lnTo>
                <a:lnTo>
                  <a:pt x="1327150" y="3663950"/>
                </a:lnTo>
                <a:lnTo>
                  <a:pt x="1260475" y="3743325"/>
                </a:lnTo>
                <a:lnTo>
                  <a:pt x="1190625" y="3825875"/>
                </a:lnTo>
                <a:lnTo>
                  <a:pt x="1184275" y="3838575"/>
                </a:lnTo>
                <a:lnTo>
                  <a:pt x="1177925" y="3848100"/>
                </a:lnTo>
                <a:lnTo>
                  <a:pt x="1174750" y="3857625"/>
                </a:lnTo>
                <a:lnTo>
                  <a:pt x="1177925" y="3867150"/>
                </a:lnTo>
                <a:lnTo>
                  <a:pt x="1181100" y="3870325"/>
                </a:lnTo>
                <a:lnTo>
                  <a:pt x="1184275" y="3876675"/>
                </a:lnTo>
                <a:lnTo>
                  <a:pt x="1203325" y="3879850"/>
                </a:lnTo>
                <a:lnTo>
                  <a:pt x="1231900" y="3876675"/>
                </a:lnTo>
                <a:lnTo>
                  <a:pt x="1270000" y="3867150"/>
                </a:lnTo>
                <a:lnTo>
                  <a:pt x="1314450" y="3854450"/>
                </a:lnTo>
                <a:lnTo>
                  <a:pt x="1374775" y="3832225"/>
                </a:lnTo>
                <a:lnTo>
                  <a:pt x="1447800" y="3800475"/>
                </a:lnTo>
                <a:lnTo>
                  <a:pt x="1533525" y="3756025"/>
                </a:lnTo>
                <a:lnTo>
                  <a:pt x="1631950" y="3702050"/>
                </a:lnTo>
                <a:lnTo>
                  <a:pt x="1682750" y="3670300"/>
                </a:lnTo>
                <a:lnTo>
                  <a:pt x="1736725" y="3632200"/>
                </a:lnTo>
                <a:lnTo>
                  <a:pt x="1752600" y="3625850"/>
                </a:lnTo>
                <a:lnTo>
                  <a:pt x="1771650" y="3616325"/>
                </a:lnTo>
                <a:lnTo>
                  <a:pt x="1800225" y="3606800"/>
                </a:lnTo>
                <a:lnTo>
                  <a:pt x="1838325" y="3600450"/>
                </a:lnTo>
                <a:lnTo>
                  <a:pt x="1882775" y="3597275"/>
                </a:lnTo>
                <a:lnTo>
                  <a:pt x="1936750" y="3597275"/>
                </a:lnTo>
                <a:lnTo>
                  <a:pt x="1997075" y="3603625"/>
                </a:lnTo>
                <a:lnTo>
                  <a:pt x="2076450" y="3613150"/>
                </a:lnTo>
                <a:lnTo>
                  <a:pt x="2155825" y="3622675"/>
                </a:lnTo>
                <a:lnTo>
                  <a:pt x="2235200" y="3625850"/>
                </a:lnTo>
                <a:lnTo>
                  <a:pt x="2317750" y="3629025"/>
                </a:lnTo>
                <a:lnTo>
                  <a:pt x="2406650" y="3625850"/>
                </a:lnTo>
                <a:lnTo>
                  <a:pt x="2495550" y="3619500"/>
                </a:lnTo>
                <a:lnTo>
                  <a:pt x="2584450" y="3613150"/>
                </a:lnTo>
                <a:lnTo>
                  <a:pt x="2670175" y="3600450"/>
                </a:lnTo>
                <a:lnTo>
                  <a:pt x="2752725" y="3584575"/>
                </a:lnTo>
                <a:lnTo>
                  <a:pt x="2835275" y="3562350"/>
                </a:lnTo>
                <a:lnTo>
                  <a:pt x="2917825" y="3540125"/>
                </a:lnTo>
                <a:lnTo>
                  <a:pt x="2997200" y="3514725"/>
                </a:lnTo>
                <a:lnTo>
                  <a:pt x="3073400" y="3486150"/>
                </a:lnTo>
                <a:lnTo>
                  <a:pt x="3149600" y="3454400"/>
                </a:lnTo>
                <a:lnTo>
                  <a:pt x="3222625" y="3419475"/>
                </a:lnTo>
                <a:lnTo>
                  <a:pt x="3292475" y="3381375"/>
                </a:lnTo>
                <a:lnTo>
                  <a:pt x="3362325" y="3343275"/>
                </a:lnTo>
                <a:lnTo>
                  <a:pt x="3425825" y="3298825"/>
                </a:lnTo>
                <a:lnTo>
                  <a:pt x="3489325" y="3254375"/>
                </a:lnTo>
                <a:lnTo>
                  <a:pt x="3549650" y="3206750"/>
                </a:lnTo>
                <a:lnTo>
                  <a:pt x="3609975" y="3155950"/>
                </a:lnTo>
                <a:lnTo>
                  <a:pt x="3663950" y="3105150"/>
                </a:lnTo>
                <a:lnTo>
                  <a:pt x="3714750" y="3051175"/>
                </a:lnTo>
                <a:lnTo>
                  <a:pt x="3762375" y="2994025"/>
                </a:lnTo>
                <a:lnTo>
                  <a:pt x="3810000" y="2936875"/>
                </a:lnTo>
                <a:lnTo>
                  <a:pt x="3851275" y="2876550"/>
                </a:lnTo>
                <a:lnTo>
                  <a:pt x="3889375" y="2813050"/>
                </a:lnTo>
                <a:lnTo>
                  <a:pt x="3924300" y="2749550"/>
                </a:lnTo>
                <a:lnTo>
                  <a:pt x="3956050" y="2686050"/>
                </a:lnTo>
                <a:lnTo>
                  <a:pt x="3984625" y="2619375"/>
                </a:lnTo>
                <a:lnTo>
                  <a:pt x="4006850" y="2549525"/>
                </a:lnTo>
                <a:lnTo>
                  <a:pt x="4025900" y="2479675"/>
                </a:lnTo>
                <a:lnTo>
                  <a:pt x="4041775" y="2409825"/>
                </a:lnTo>
                <a:lnTo>
                  <a:pt x="4051300" y="2336800"/>
                </a:lnTo>
                <a:lnTo>
                  <a:pt x="4060825" y="2263775"/>
                </a:lnTo>
                <a:lnTo>
                  <a:pt x="4060825" y="2190750"/>
                </a:lnTo>
                <a:lnTo>
                  <a:pt x="4060825" y="2117725"/>
                </a:lnTo>
                <a:lnTo>
                  <a:pt x="4051300" y="2044700"/>
                </a:lnTo>
                <a:lnTo>
                  <a:pt x="4041775" y="1971675"/>
                </a:lnTo>
                <a:lnTo>
                  <a:pt x="4025900" y="1901825"/>
                </a:lnTo>
                <a:lnTo>
                  <a:pt x="4006850" y="1831975"/>
                </a:lnTo>
                <a:lnTo>
                  <a:pt x="3984625" y="1765300"/>
                </a:lnTo>
                <a:lnTo>
                  <a:pt x="3956050" y="1698625"/>
                </a:lnTo>
                <a:lnTo>
                  <a:pt x="3924300" y="1631950"/>
                </a:lnTo>
                <a:lnTo>
                  <a:pt x="3889375" y="1568450"/>
                </a:lnTo>
                <a:lnTo>
                  <a:pt x="3851275" y="1504950"/>
                </a:lnTo>
                <a:lnTo>
                  <a:pt x="3810000" y="1447800"/>
                </a:lnTo>
                <a:lnTo>
                  <a:pt x="3762375" y="1387475"/>
                </a:lnTo>
                <a:lnTo>
                  <a:pt x="3714750" y="1330325"/>
                </a:lnTo>
                <a:lnTo>
                  <a:pt x="3663950" y="1276350"/>
                </a:lnTo>
                <a:lnTo>
                  <a:pt x="3609975" y="1225550"/>
                </a:lnTo>
                <a:lnTo>
                  <a:pt x="3549650" y="1174750"/>
                </a:lnTo>
                <a:lnTo>
                  <a:pt x="3489325" y="1127125"/>
                </a:lnTo>
                <a:lnTo>
                  <a:pt x="3425825" y="1082675"/>
                </a:lnTo>
                <a:lnTo>
                  <a:pt x="3362325" y="1041400"/>
                </a:lnTo>
                <a:lnTo>
                  <a:pt x="3292475" y="1000125"/>
                </a:lnTo>
                <a:lnTo>
                  <a:pt x="3222625" y="962025"/>
                </a:lnTo>
                <a:lnTo>
                  <a:pt x="3149600" y="927100"/>
                </a:lnTo>
                <a:lnTo>
                  <a:pt x="3073400" y="895350"/>
                </a:lnTo>
                <a:lnTo>
                  <a:pt x="2997200" y="866775"/>
                </a:lnTo>
                <a:lnTo>
                  <a:pt x="2917825" y="841375"/>
                </a:lnTo>
                <a:lnTo>
                  <a:pt x="2835275" y="819150"/>
                </a:lnTo>
                <a:lnTo>
                  <a:pt x="2752725" y="800100"/>
                </a:lnTo>
                <a:lnTo>
                  <a:pt x="2670175" y="784225"/>
                </a:lnTo>
                <a:lnTo>
                  <a:pt x="2584450" y="771525"/>
                </a:lnTo>
                <a:lnTo>
                  <a:pt x="2495550" y="762000"/>
                </a:lnTo>
                <a:lnTo>
                  <a:pt x="2406650" y="755650"/>
                </a:lnTo>
                <a:lnTo>
                  <a:pt x="2317750" y="755650"/>
                </a:lnTo>
                <a:close/>
                <a:moveTo>
                  <a:pt x="990328" y="0"/>
                </a:moveTo>
                <a:lnTo>
                  <a:pt x="3645172" y="0"/>
                </a:lnTo>
                <a:cubicBezTo>
                  <a:pt x="4192115" y="0"/>
                  <a:pt x="4635500" y="443385"/>
                  <a:pt x="4635500" y="990328"/>
                </a:cubicBezTo>
                <a:lnTo>
                  <a:pt x="4635500" y="3645172"/>
                </a:lnTo>
                <a:cubicBezTo>
                  <a:pt x="4635500" y="4192115"/>
                  <a:pt x="4192115" y="4635500"/>
                  <a:pt x="3645172" y="4635500"/>
                </a:cubicBezTo>
                <a:lnTo>
                  <a:pt x="990328" y="4635500"/>
                </a:lnTo>
                <a:cubicBezTo>
                  <a:pt x="443385" y="4635500"/>
                  <a:pt x="0" y="4192115"/>
                  <a:pt x="0" y="3645172"/>
                </a:cubicBezTo>
                <a:lnTo>
                  <a:pt x="0" y="990328"/>
                </a:lnTo>
                <a:cubicBezTo>
                  <a:pt x="0" y="443385"/>
                  <a:pt x="443385" y="0"/>
                  <a:pt x="990328" y="0"/>
                </a:cubicBezTo>
                <a:close/>
              </a:path>
            </a:pathLst>
          </a:custGeom>
          <a:solidFill>
            <a:sysClr val="window" lastClr="FFFFFF">
              <a:lumMod val="50000"/>
            </a:sysClr>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sp>
        <p:nvSpPr>
          <p:cNvPr id="315" name="文本框 314"/>
          <p:cNvSpPr txBox="1"/>
          <p:nvPr/>
        </p:nvSpPr>
        <p:spPr>
          <a:xfrm>
            <a:off x="6679796" y="2224594"/>
            <a:ext cx="1005403" cy="338554"/>
          </a:xfrm>
          <a:prstGeom prst="rect">
            <a:avLst/>
          </a:prstGeom>
          <a:noFill/>
        </p:spPr>
        <p:txBody>
          <a:bodyPr wrap="none" rtlCol="0">
            <a:spAutoFit/>
          </a:bodyPr>
          <a:lstStyle/>
          <a:p>
            <a:r>
              <a:rPr lang="zh-CN" altLang="en-US" sz="1600" u="sng" dirty="0" smtClean="0">
                <a:solidFill>
                  <a:srgbClr val="E7E6E6">
                    <a:lumMod val="50000"/>
                  </a:srgbClr>
                </a:solidFill>
                <a:latin typeface="微软雅黑" panose="020B0503020204020204" pitchFamily="34" charset="-122"/>
                <a:ea typeface="微软雅黑" panose="020B0503020204020204" pitchFamily="34" charset="-122"/>
              </a:rPr>
              <a:t>社交资料</a:t>
            </a:r>
            <a:endParaRPr lang="zh-CN" altLang="en-US" sz="1600" u="sng"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16" name="文本框 315"/>
          <p:cNvSpPr txBox="1"/>
          <p:nvPr/>
        </p:nvSpPr>
        <p:spPr>
          <a:xfrm>
            <a:off x="10283737" y="2163038"/>
            <a:ext cx="1204176" cy="400110"/>
          </a:xfrm>
          <a:prstGeom prst="rect">
            <a:avLst/>
          </a:prstGeom>
          <a:noFill/>
        </p:spPr>
        <p:txBody>
          <a:bodyPr wrap="none" rtlCol="0">
            <a:spAutoFit/>
          </a:bodyPr>
          <a:lstStyle/>
          <a:p>
            <a:pPr marL="171450" indent="-171450">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姓名 性别 年龄</a:t>
            </a:r>
            <a:endParaRPr lang="en-US" altLang="zh-CN" sz="1000" dirty="0" smtClean="0">
              <a:solidFill>
                <a:srgbClr val="E7E6E6">
                  <a:lumMod val="50000"/>
                </a:srgb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婚姻状况等</a:t>
            </a:r>
            <a:endParaRPr lang="zh-CN" altLang="en-US" sz="10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17" name="文本框 316"/>
          <p:cNvSpPr txBox="1"/>
          <p:nvPr/>
        </p:nvSpPr>
        <p:spPr>
          <a:xfrm>
            <a:off x="10670089" y="1352585"/>
            <a:ext cx="1037463" cy="400110"/>
          </a:xfrm>
          <a:prstGeom prst="rect">
            <a:avLst/>
          </a:prstGeom>
          <a:noFill/>
        </p:spPr>
        <p:txBody>
          <a:bodyPr wrap="none" rtlCol="0">
            <a:spAutoFit/>
          </a:bodyPr>
          <a:lstStyle/>
          <a:p>
            <a:pPr marL="171450" indent="-171450">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信用卡 信贷</a:t>
            </a:r>
            <a:endParaRPr lang="en-US" altLang="zh-CN" sz="1000" dirty="0" smtClean="0">
              <a:solidFill>
                <a:srgbClr val="E7E6E6">
                  <a:lumMod val="50000"/>
                </a:srgb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消费金融等</a:t>
            </a:r>
            <a:endParaRPr lang="zh-CN" altLang="en-US" sz="10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18" name="文本框 317"/>
          <p:cNvSpPr txBox="1"/>
          <p:nvPr/>
        </p:nvSpPr>
        <p:spPr>
          <a:xfrm>
            <a:off x="5863991" y="473874"/>
            <a:ext cx="998991" cy="400110"/>
          </a:xfrm>
          <a:prstGeom prst="rect">
            <a:avLst/>
          </a:prstGeom>
          <a:noFill/>
        </p:spPr>
        <p:txBody>
          <a:bodyPr wrap="none" rtlCol="0">
            <a:spAutoFit/>
          </a:bodyPr>
          <a:lstStyle/>
          <a:p>
            <a:pPr marL="171450" indent="-171450" algn="r">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收入 存款</a:t>
            </a:r>
            <a:endParaRPr lang="en-US" altLang="zh-CN" sz="1000" dirty="0" smtClean="0">
              <a:solidFill>
                <a:srgbClr val="E7E6E6">
                  <a:lumMod val="50000"/>
                </a:srgbClr>
              </a:solidFill>
              <a:latin typeface="微软雅黑" panose="020B0503020204020204" pitchFamily="34" charset="-122"/>
              <a:ea typeface="微软雅黑" panose="020B0503020204020204" pitchFamily="34" charset="-122"/>
            </a:endParaRPr>
          </a:p>
          <a:p>
            <a:pPr marL="171450" indent="-171450" algn="r">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有价证券等</a:t>
            </a:r>
            <a:endParaRPr lang="zh-CN" altLang="en-US" sz="10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19" name="文本框 318"/>
          <p:cNvSpPr txBox="1"/>
          <p:nvPr/>
        </p:nvSpPr>
        <p:spPr>
          <a:xfrm>
            <a:off x="5500950" y="2166085"/>
            <a:ext cx="1255472" cy="400110"/>
          </a:xfrm>
          <a:prstGeom prst="rect">
            <a:avLst/>
          </a:prstGeom>
          <a:noFill/>
        </p:spPr>
        <p:txBody>
          <a:bodyPr wrap="none" rtlCol="0">
            <a:spAutoFit/>
          </a:bodyPr>
          <a:lstStyle/>
          <a:p>
            <a:pPr marL="171450" indent="-171450" algn="r">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人交际关系</a:t>
            </a:r>
            <a:endParaRPr lang="en-US" altLang="zh-CN" sz="1000" dirty="0" smtClean="0">
              <a:solidFill>
                <a:srgbClr val="E7E6E6">
                  <a:lumMod val="50000"/>
                </a:srgbClr>
              </a:solidFill>
              <a:latin typeface="微软雅黑" panose="020B0503020204020204" pitchFamily="34" charset="-122"/>
              <a:ea typeface="微软雅黑" panose="020B0503020204020204" pitchFamily="34" charset="-122"/>
            </a:endParaRPr>
          </a:p>
          <a:p>
            <a:pPr marL="171450" indent="-171450" algn="r">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社交言行特点等</a:t>
            </a:r>
            <a:endParaRPr lang="zh-CN" altLang="en-US" sz="10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20" name="文本框 319"/>
          <p:cNvSpPr txBox="1"/>
          <p:nvPr/>
        </p:nvSpPr>
        <p:spPr>
          <a:xfrm>
            <a:off x="10503539" y="446886"/>
            <a:ext cx="1204176" cy="400110"/>
          </a:xfrm>
          <a:prstGeom prst="rect">
            <a:avLst/>
          </a:prstGeom>
          <a:noFill/>
        </p:spPr>
        <p:txBody>
          <a:bodyPr wrap="none" rtlCol="0">
            <a:spAutoFit/>
          </a:bodyPr>
          <a:lstStyle/>
          <a:p>
            <a:pPr marL="171450" indent="-171450">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民事 刑事 行政</a:t>
            </a:r>
            <a:endParaRPr lang="en-US" altLang="zh-CN" sz="1000" dirty="0" smtClean="0">
              <a:solidFill>
                <a:srgbClr val="E7E6E6">
                  <a:lumMod val="50000"/>
                </a:srgb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诉讼判决等</a:t>
            </a:r>
            <a:endParaRPr lang="zh-CN" altLang="en-US" sz="10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21" name="文本框 320"/>
          <p:cNvSpPr txBox="1"/>
          <p:nvPr/>
        </p:nvSpPr>
        <p:spPr>
          <a:xfrm>
            <a:off x="5463561" y="1416067"/>
            <a:ext cx="998991" cy="400110"/>
          </a:xfrm>
          <a:prstGeom prst="rect">
            <a:avLst/>
          </a:prstGeom>
          <a:noFill/>
        </p:spPr>
        <p:txBody>
          <a:bodyPr wrap="none" rtlCol="0">
            <a:spAutoFit/>
          </a:bodyPr>
          <a:lstStyle/>
          <a:p>
            <a:pPr marL="171450" indent="-171450">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居住地变迁</a:t>
            </a:r>
            <a:endParaRPr lang="en-US" altLang="zh-CN" sz="1000" dirty="0" smtClean="0">
              <a:solidFill>
                <a:srgbClr val="E7E6E6">
                  <a:lumMod val="50000"/>
                </a:srgb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smtClean="0">
                <a:solidFill>
                  <a:srgbClr val="E7E6E6">
                    <a:lumMod val="50000"/>
                  </a:srgbClr>
                </a:solidFill>
                <a:latin typeface="微软雅黑" panose="020B0503020204020204" pitchFamily="34" charset="-122"/>
                <a:ea typeface="微软雅黑" panose="020B0503020204020204" pitchFamily="34" charset="-122"/>
              </a:rPr>
              <a:t>消费习惯等</a:t>
            </a:r>
            <a:endParaRPr lang="zh-CN" altLang="en-US" sz="10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322" name="MH_Other_17"/>
          <p:cNvSpPr/>
          <p:nvPr>
            <p:custDataLst>
              <p:tags r:id="rId48"/>
            </p:custDataLst>
          </p:nvPr>
        </p:nvSpPr>
        <p:spPr>
          <a:xfrm>
            <a:off x="6938964" y="3956050"/>
            <a:ext cx="71437"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323" name="MH_Other_18"/>
          <p:cNvSpPr/>
          <p:nvPr>
            <p:custDataLst>
              <p:tags r:id="rId49"/>
            </p:custDataLst>
          </p:nvPr>
        </p:nvSpPr>
        <p:spPr>
          <a:xfrm>
            <a:off x="7091364" y="3956050"/>
            <a:ext cx="71437"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324" name="MH_Other_19"/>
          <p:cNvSpPr/>
          <p:nvPr>
            <p:custDataLst>
              <p:tags r:id="rId50"/>
            </p:custDataLst>
          </p:nvPr>
        </p:nvSpPr>
        <p:spPr>
          <a:xfrm>
            <a:off x="7243764" y="3956050"/>
            <a:ext cx="71437"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325" name="MH_Other_20"/>
          <p:cNvSpPr/>
          <p:nvPr>
            <p:custDataLst>
              <p:tags r:id="rId51"/>
            </p:custDataLst>
          </p:nvPr>
        </p:nvSpPr>
        <p:spPr>
          <a:xfrm>
            <a:off x="7396164" y="3956050"/>
            <a:ext cx="71437"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326" name="MH_Other_21"/>
          <p:cNvSpPr/>
          <p:nvPr>
            <p:custDataLst>
              <p:tags r:id="rId52"/>
            </p:custDataLst>
          </p:nvPr>
        </p:nvSpPr>
        <p:spPr>
          <a:xfrm>
            <a:off x="7548564" y="3956050"/>
            <a:ext cx="71437" cy="71438"/>
          </a:xfrm>
          <a:prstGeom prst="ellipse">
            <a:avLst/>
          </a:prstGeom>
          <a:solidFill>
            <a:srgbClr val="FE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B9BD5"/>
              </a:solidFill>
              <a:effectLst/>
              <a:uLnTx/>
              <a:uFillTx/>
              <a:latin typeface="Calibri" panose="020F0502020204030204"/>
              <a:ea typeface="宋体" panose="02010600030101010101" pitchFamily="2" charset="-122"/>
            </a:endParaRPr>
          </a:p>
        </p:txBody>
      </p:sp>
      <p:sp>
        <p:nvSpPr>
          <p:cNvPr id="327" name="MH_Other_1"/>
          <p:cNvSpPr>
            <a:spLocks noChangeAspect="1"/>
          </p:cNvSpPr>
          <p:nvPr>
            <p:custDataLst>
              <p:tags r:id="rId53"/>
            </p:custDataLst>
          </p:nvPr>
        </p:nvSpPr>
        <p:spPr>
          <a:xfrm>
            <a:off x="9907607" y="4230706"/>
            <a:ext cx="616269" cy="709612"/>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E7E6E6">
              <a:lumMod val="50000"/>
            </a:srgbClr>
          </a:solidFill>
          <a:ln w="12700" cap="flat" cmpd="sng" algn="ctr">
            <a:noFill/>
            <a:prstDash val="solid"/>
            <a:miter lim="800000"/>
          </a:ln>
          <a:effectLst/>
        </p:spPr>
        <p:txBody>
          <a:bodyPr lIns="272320" tIns="313011" rIns="272320" bIns="313011" spcCol="1270" anchor="ctr">
            <a:normAutofit fontScale="25000" lnSpcReduction="20000"/>
          </a:bodyPr>
          <a:lstStyle/>
          <a:p>
            <a:pPr marL="0" marR="0" lvl="0" indent="0" algn="ctr" defTabSz="1600200" eaLnBrk="1" fontAlgn="auto" latinLnBrk="0" hangingPunct="1">
              <a:lnSpc>
                <a:spcPct val="90000"/>
              </a:lnSpc>
              <a:spcBef>
                <a:spcPts val="0"/>
              </a:spcBef>
              <a:spcAft>
                <a:spcPct val="35000"/>
              </a:spcAft>
              <a:buClrTx/>
              <a:buSzTx/>
              <a:buFontTx/>
              <a:buNone/>
              <a:defRPr/>
            </a:pPr>
            <a:r>
              <a:rPr kumimoji="0" lang="en-US" altLang="zh-CN" sz="36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rPr>
              <a:t> </a:t>
            </a:r>
            <a:endParaRPr kumimoji="0" lang="zh-CN" altLang="en-US" sz="36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328" name="MH_Other_2"/>
          <p:cNvSpPr>
            <a:spLocks noChangeAspect="1"/>
          </p:cNvSpPr>
          <p:nvPr>
            <p:custDataLst>
              <p:tags r:id="rId54"/>
            </p:custDataLst>
          </p:nvPr>
        </p:nvSpPr>
        <p:spPr>
          <a:xfrm>
            <a:off x="10948931" y="4830091"/>
            <a:ext cx="616269" cy="709612"/>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A5A5A5"/>
          </a:solidFill>
          <a:ln w="12700" cap="flat" cmpd="sng" algn="ctr">
            <a:noFill/>
            <a:prstDash val="solid"/>
            <a:miter lim="800000"/>
          </a:ln>
          <a:effectLst/>
        </p:spPr>
        <p:txBody>
          <a:bodyPr lIns="272320" tIns="313011" rIns="272320" bIns="313011" spcCol="1270" anchor="ctr">
            <a:normAutofit fontScale="25000" lnSpcReduction="20000"/>
          </a:bodyPr>
          <a:lstStyle/>
          <a:p>
            <a:pPr marL="0" marR="0" lvl="0" indent="0" algn="ctr" defTabSz="1600200" eaLnBrk="1" fontAlgn="auto" latinLnBrk="0" hangingPunct="1">
              <a:lnSpc>
                <a:spcPct val="90000"/>
              </a:lnSpc>
              <a:spcBef>
                <a:spcPts val="0"/>
              </a:spcBef>
              <a:spcAft>
                <a:spcPct val="35000"/>
              </a:spcAft>
              <a:buClrTx/>
              <a:buSzTx/>
              <a:buFontTx/>
              <a:buNone/>
              <a:defRPr/>
            </a:pPr>
            <a:endParaRPr kumimoji="0" lang="zh-CN" altLang="en-US" sz="3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29" name="MH_Other_3"/>
          <p:cNvSpPr>
            <a:spLocks noChangeAspect="1"/>
          </p:cNvSpPr>
          <p:nvPr>
            <p:custDataLst>
              <p:tags r:id="rId55"/>
            </p:custDataLst>
          </p:nvPr>
        </p:nvSpPr>
        <p:spPr>
          <a:xfrm>
            <a:off x="9938363" y="5444017"/>
            <a:ext cx="616269" cy="70865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FC000">
              <a:lumMod val="60000"/>
              <a:lumOff val="40000"/>
            </a:srgbClr>
          </a:solidFill>
          <a:ln w="12700" cap="flat" cmpd="sng" algn="ctr">
            <a:noFill/>
            <a:prstDash val="solid"/>
            <a:miter lim="800000"/>
          </a:ln>
          <a:effectLst/>
        </p:spPr>
        <p:txBody>
          <a:bodyPr lIns="272320" tIns="313011" rIns="272320" bIns="313011" spcCol="1270" anchor="ctr">
            <a:normAutofit fontScale="25000" lnSpcReduction="20000"/>
          </a:bodyPr>
          <a:lstStyle/>
          <a:p>
            <a:pPr marL="0" marR="0" lvl="0" indent="0" algn="ctr" defTabSz="1600200" eaLnBrk="1" fontAlgn="auto" latinLnBrk="0" hangingPunct="1">
              <a:lnSpc>
                <a:spcPct val="90000"/>
              </a:lnSpc>
              <a:spcBef>
                <a:spcPts val="0"/>
              </a:spcBef>
              <a:spcAft>
                <a:spcPct val="35000"/>
              </a:spcAft>
              <a:buClrTx/>
              <a:buSzTx/>
              <a:buFontTx/>
              <a:buNone/>
              <a:defRPr/>
            </a:pPr>
            <a:endParaRPr kumimoji="0" lang="zh-CN" altLang="en-US" sz="3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0" name="MH_Other_7"/>
          <p:cNvSpPr>
            <a:spLocks noChangeAspect="1"/>
          </p:cNvSpPr>
          <p:nvPr>
            <p:custDataLst>
              <p:tags r:id="rId56"/>
            </p:custDataLst>
          </p:nvPr>
        </p:nvSpPr>
        <p:spPr>
          <a:xfrm>
            <a:off x="10612906" y="4236065"/>
            <a:ext cx="617220" cy="709612"/>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FC000">
              <a:lumMod val="60000"/>
              <a:lumOff val="40000"/>
            </a:srgbClr>
          </a:solidFill>
          <a:ln w="12700" cap="flat" cmpd="sng" algn="ctr">
            <a:noFill/>
            <a:prstDash val="solid"/>
            <a:miter lim="800000"/>
          </a:ln>
          <a:effectLst/>
        </p:spPr>
        <p:txBody>
          <a:bodyPr lIns="272320" tIns="313011" rIns="272320" bIns="313011" spcCol="1270" anchor="ctr">
            <a:normAutofit fontScale="25000" lnSpcReduction="20000"/>
          </a:bodyPr>
          <a:lstStyle/>
          <a:p>
            <a:pPr marL="0" marR="0" lvl="0" indent="0" algn="ctr" defTabSz="1600200" eaLnBrk="1" fontAlgn="auto" latinLnBrk="0" hangingPunct="1">
              <a:lnSpc>
                <a:spcPct val="90000"/>
              </a:lnSpc>
              <a:spcBef>
                <a:spcPts val="0"/>
              </a:spcBef>
              <a:spcAft>
                <a:spcPct val="35000"/>
              </a:spcAft>
              <a:buClrTx/>
              <a:buSzTx/>
              <a:buFontTx/>
              <a:buNone/>
              <a:defRPr/>
            </a:pPr>
            <a:endParaRPr kumimoji="0" lang="zh-CN" altLang="en-US" sz="3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1" name="MH_Other_8"/>
          <p:cNvSpPr>
            <a:spLocks noChangeAspect="1"/>
          </p:cNvSpPr>
          <p:nvPr>
            <p:custDataLst>
              <p:tags r:id="rId57"/>
            </p:custDataLst>
          </p:nvPr>
        </p:nvSpPr>
        <p:spPr>
          <a:xfrm>
            <a:off x="10616145" y="5437705"/>
            <a:ext cx="617220" cy="709612"/>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E7E6E6">
              <a:lumMod val="50000"/>
            </a:srgbClr>
          </a:solidFill>
          <a:ln w="12700" cap="flat" cmpd="sng" algn="ctr">
            <a:noFill/>
            <a:prstDash val="solid"/>
            <a:miter lim="800000"/>
          </a:ln>
          <a:effectLst/>
        </p:spPr>
        <p:txBody>
          <a:bodyPr lIns="272320" tIns="313011" rIns="272320" bIns="313011" spcCol="1270" anchor="ctr">
            <a:normAutofit fontScale="25000" lnSpcReduction="20000"/>
          </a:bodyPr>
          <a:lstStyle/>
          <a:p>
            <a:pPr marL="0" marR="0" lvl="0" indent="0" algn="ctr" defTabSz="1600200" eaLnBrk="1" fontAlgn="auto" latinLnBrk="0" hangingPunct="1">
              <a:lnSpc>
                <a:spcPct val="90000"/>
              </a:lnSpc>
              <a:spcBef>
                <a:spcPts val="0"/>
              </a:spcBef>
              <a:spcAft>
                <a:spcPct val="35000"/>
              </a:spcAft>
              <a:buClrTx/>
              <a:buSzTx/>
              <a:buFontTx/>
              <a:buNone/>
              <a:defRPr/>
            </a:pPr>
            <a:endParaRPr kumimoji="0" lang="zh-CN" altLang="en-US" sz="3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2" name="MH_Other_9"/>
          <p:cNvSpPr>
            <a:spLocks noChangeAspect="1"/>
          </p:cNvSpPr>
          <p:nvPr>
            <p:custDataLst>
              <p:tags r:id="rId58"/>
            </p:custDataLst>
          </p:nvPr>
        </p:nvSpPr>
        <p:spPr>
          <a:xfrm>
            <a:off x="9599472" y="4855685"/>
            <a:ext cx="616269" cy="709612"/>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A5A5A5"/>
          </a:solidFill>
          <a:ln w="12700" cap="flat" cmpd="sng" algn="ctr">
            <a:noFill/>
            <a:prstDash val="solid"/>
            <a:miter lim="800000"/>
          </a:ln>
          <a:effectLst/>
        </p:spPr>
        <p:txBody>
          <a:bodyPr lIns="272320" tIns="313011" rIns="272320" bIns="313011" spcCol="1270" anchor="ctr">
            <a:normAutofit fontScale="25000" lnSpcReduction="20000"/>
          </a:bodyPr>
          <a:lstStyle/>
          <a:p>
            <a:pPr marL="0" marR="0" lvl="0" indent="0" algn="ctr" defTabSz="1600200" eaLnBrk="1" fontAlgn="auto" latinLnBrk="0" hangingPunct="1">
              <a:lnSpc>
                <a:spcPct val="90000"/>
              </a:lnSpc>
              <a:spcBef>
                <a:spcPts val="0"/>
              </a:spcBef>
              <a:spcAft>
                <a:spcPct val="35000"/>
              </a:spcAft>
              <a:buClrTx/>
              <a:buSzTx/>
              <a:buFontTx/>
              <a:buNone/>
              <a:defRPr/>
            </a:pPr>
            <a:endParaRPr kumimoji="0" lang="zh-CN" altLang="en-US" sz="3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3" name="MH_Title_1"/>
          <p:cNvSpPr>
            <a:spLocks noChangeAspect="1"/>
          </p:cNvSpPr>
          <p:nvPr>
            <p:custDataLst>
              <p:tags r:id="rId59"/>
            </p:custDataLst>
          </p:nvPr>
        </p:nvSpPr>
        <p:spPr>
          <a:xfrm>
            <a:off x="10277254" y="4836885"/>
            <a:ext cx="616269" cy="709612"/>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FC000"/>
          </a:solidFill>
          <a:ln w="12700" cap="flat" cmpd="sng" algn="ctr">
            <a:noFill/>
            <a:prstDash val="solid"/>
            <a:miter lim="800000"/>
          </a:ln>
          <a:effectLst/>
        </p:spPr>
        <p:txBody>
          <a:bodyPr lIns="0" tIns="0" rIns="0" bIns="0" spcCol="1270" anchor="ctr">
            <a:normAutofit/>
          </a:bodyPr>
          <a:lstStyle/>
          <a:p>
            <a:pPr marL="0" marR="0" lvl="0" indent="0" algn="ctr" defTabSz="1600200" eaLnBrk="1" fontAlgn="auto" latinLnBrk="0" hangingPunct="1">
              <a:lnSpc>
                <a:spcPct val="90000"/>
              </a:lnSpc>
              <a:spcBef>
                <a:spcPts val="0"/>
              </a:spcBef>
              <a:spcAft>
                <a:spcPct val="35000"/>
              </a:spcAft>
              <a:buClrTx/>
              <a:buSzTx/>
              <a:buFontTx/>
              <a:buNone/>
              <a:defRPr/>
            </a:pPr>
            <a:endParaRPr kumimoji="0" lang="zh-CN" altLang="en-US" sz="1800" b="1"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sp>
        <p:nvSpPr>
          <p:cNvPr id="334" name="文本框 333"/>
          <p:cNvSpPr txBox="1"/>
          <p:nvPr/>
        </p:nvSpPr>
        <p:spPr>
          <a:xfrm>
            <a:off x="10295249" y="4899304"/>
            <a:ext cx="595035" cy="584775"/>
          </a:xfrm>
          <a:prstGeom prst="rect">
            <a:avLst/>
          </a:prstGeom>
          <a:noFill/>
        </p:spPr>
        <p:txBody>
          <a:bodyPr wrap="none" rtlCol="0">
            <a:spAutoFit/>
          </a:bodyPr>
          <a:lstStyle/>
          <a:p>
            <a:r>
              <a:rPr lang="zh-CN" altLang="en-US" sz="1600" dirty="0" smtClean="0">
                <a:solidFill>
                  <a:srgbClr val="E7E6E6">
                    <a:lumMod val="25000"/>
                  </a:srgbClr>
                </a:solidFill>
                <a:latin typeface="微软雅黑" panose="020B0503020204020204" pitchFamily="34" charset="-122"/>
                <a:ea typeface="微软雅黑" panose="020B0503020204020204" pitchFamily="34" charset="-122"/>
              </a:rPr>
              <a:t>企业</a:t>
            </a:r>
            <a:endParaRPr lang="en-US" altLang="zh-CN" sz="1600" dirty="0" smtClean="0">
              <a:solidFill>
                <a:srgbClr val="E7E6E6">
                  <a:lumMod val="25000"/>
                </a:srgbClr>
              </a:solidFill>
              <a:latin typeface="微软雅黑" panose="020B0503020204020204" pitchFamily="34" charset="-122"/>
              <a:ea typeface="微软雅黑" panose="020B0503020204020204" pitchFamily="34" charset="-122"/>
            </a:endParaRPr>
          </a:p>
          <a:p>
            <a:r>
              <a:rPr lang="zh-CN" altLang="en-US" sz="1600" dirty="0">
                <a:solidFill>
                  <a:srgbClr val="E7E6E6">
                    <a:lumMod val="25000"/>
                  </a:srgbClr>
                </a:solidFill>
                <a:latin typeface="微软雅黑" panose="020B0503020204020204" pitchFamily="34" charset="-122"/>
                <a:ea typeface="微软雅黑" panose="020B0503020204020204" pitchFamily="34" charset="-122"/>
              </a:rPr>
              <a:t>画像</a:t>
            </a:r>
            <a:endParaRPr lang="zh-CN" altLang="en-US" sz="16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335" name="文本框 334"/>
          <p:cNvSpPr txBox="1"/>
          <p:nvPr/>
        </p:nvSpPr>
        <p:spPr>
          <a:xfrm>
            <a:off x="9980614" y="4332289"/>
            <a:ext cx="492443" cy="461665"/>
          </a:xfrm>
          <a:prstGeom prst="rect">
            <a:avLst/>
          </a:prstGeom>
          <a:noFill/>
        </p:spPr>
        <p:txBody>
          <a:bodyPr wrap="none" rtlCol="0">
            <a:spAutoFit/>
          </a:bodyPr>
          <a:lstStyle/>
          <a:p>
            <a:r>
              <a:rPr lang="zh-CN" altLang="en-US" sz="1200" dirty="0" smtClean="0">
                <a:solidFill>
                  <a:prstClr val="white"/>
                </a:solidFill>
                <a:latin typeface="微软雅黑" panose="020B0503020204020204" pitchFamily="34" charset="-122"/>
                <a:ea typeface="微软雅黑" panose="020B0503020204020204" pitchFamily="34" charset="-122"/>
              </a:rPr>
              <a:t>基本</a:t>
            </a:r>
            <a:endParaRPr lang="en-US" altLang="zh-CN" sz="1200" dirty="0" smtClean="0">
              <a:solidFill>
                <a:prstClr val="white"/>
              </a:solidFill>
              <a:latin typeface="微软雅黑" panose="020B0503020204020204" pitchFamily="34" charset="-122"/>
              <a:ea typeface="微软雅黑" panose="020B0503020204020204" pitchFamily="34" charset="-122"/>
            </a:endParaRPr>
          </a:p>
          <a:p>
            <a:r>
              <a:rPr lang="zh-CN" altLang="en-US" sz="1200" dirty="0">
                <a:solidFill>
                  <a:prstClr val="white"/>
                </a:solidFill>
                <a:latin typeface="微软雅黑" panose="020B0503020204020204" pitchFamily="34" charset="-122"/>
                <a:ea typeface="微软雅黑" panose="020B0503020204020204" pitchFamily="34" charset="-122"/>
              </a:rPr>
              <a:t>情况</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336" name="文本框 335"/>
          <p:cNvSpPr txBox="1"/>
          <p:nvPr/>
        </p:nvSpPr>
        <p:spPr>
          <a:xfrm>
            <a:off x="9642358" y="4975609"/>
            <a:ext cx="492443" cy="461665"/>
          </a:xfrm>
          <a:prstGeom prst="rect">
            <a:avLst/>
          </a:prstGeom>
          <a:noFill/>
        </p:spPr>
        <p:txBody>
          <a:bodyPr wrap="none" rtlCol="0">
            <a:spAutoFit/>
          </a:bodyPr>
          <a:lstStyle/>
          <a:p>
            <a:r>
              <a:rPr lang="zh-CN" altLang="en-US" sz="1200" dirty="0" smtClean="0">
                <a:solidFill>
                  <a:prstClr val="white"/>
                </a:solidFill>
                <a:latin typeface="微软雅黑" panose="020B0503020204020204" pitchFamily="34" charset="-122"/>
                <a:ea typeface="微软雅黑" panose="020B0503020204020204" pitchFamily="34" charset="-122"/>
              </a:rPr>
              <a:t>历史</a:t>
            </a:r>
            <a:endParaRPr lang="en-US" altLang="zh-CN" sz="1200" dirty="0" smtClean="0">
              <a:solidFill>
                <a:prstClr val="white"/>
              </a:solidFill>
              <a:latin typeface="微软雅黑" panose="020B0503020204020204" pitchFamily="34" charset="-122"/>
              <a:ea typeface="微软雅黑" panose="020B0503020204020204" pitchFamily="34" charset="-122"/>
            </a:endParaRPr>
          </a:p>
          <a:p>
            <a:r>
              <a:rPr lang="zh-CN" altLang="en-US" sz="1200" dirty="0">
                <a:solidFill>
                  <a:prstClr val="white"/>
                </a:solidFill>
                <a:latin typeface="微软雅黑" panose="020B0503020204020204" pitchFamily="34" charset="-122"/>
                <a:ea typeface="微软雅黑" panose="020B0503020204020204" pitchFamily="34" charset="-122"/>
              </a:rPr>
              <a:t>业绩</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337" name="文本框 336"/>
          <p:cNvSpPr txBox="1"/>
          <p:nvPr/>
        </p:nvSpPr>
        <p:spPr>
          <a:xfrm>
            <a:off x="10683455" y="5553076"/>
            <a:ext cx="492443" cy="461665"/>
          </a:xfrm>
          <a:prstGeom prst="rect">
            <a:avLst/>
          </a:prstGeom>
          <a:noFill/>
        </p:spPr>
        <p:txBody>
          <a:bodyPr wrap="none" rtlCol="0">
            <a:spAutoFit/>
          </a:bodyPr>
          <a:lstStyle/>
          <a:p>
            <a:r>
              <a:rPr lang="zh-CN" altLang="en-US" sz="1200" dirty="0" smtClean="0">
                <a:solidFill>
                  <a:prstClr val="white"/>
                </a:solidFill>
                <a:latin typeface="微软雅黑" panose="020B0503020204020204" pitchFamily="34" charset="-122"/>
                <a:ea typeface="微软雅黑" panose="020B0503020204020204" pitchFamily="34" charset="-122"/>
              </a:rPr>
              <a:t>成功</a:t>
            </a:r>
            <a:endParaRPr lang="en-US" altLang="zh-CN" sz="1200" dirty="0" smtClean="0">
              <a:solidFill>
                <a:prstClr val="white"/>
              </a:solidFill>
              <a:latin typeface="微软雅黑" panose="020B0503020204020204" pitchFamily="34" charset="-122"/>
              <a:ea typeface="微软雅黑" panose="020B0503020204020204" pitchFamily="34" charset="-122"/>
            </a:endParaRPr>
          </a:p>
          <a:p>
            <a:r>
              <a:rPr lang="zh-CN" altLang="en-US" sz="1200" dirty="0">
                <a:solidFill>
                  <a:prstClr val="white"/>
                </a:solidFill>
                <a:latin typeface="微软雅黑" panose="020B0503020204020204" pitchFamily="34" charset="-122"/>
                <a:ea typeface="微软雅黑" panose="020B0503020204020204" pitchFamily="34" charset="-122"/>
              </a:rPr>
              <a:t>案例</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338" name="文本框 337"/>
          <p:cNvSpPr txBox="1"/>
          <p:nvPr/>
        </p:nvSpPr>
        <p:spPr>
          <a:xfrm>
            <a:off x="11010843" y="4947658"/>
            <a:ext cx="492443" cy="461665"/>
          </a:xfrm>
          <a:prstGeom prst="rect">
            <a:avLst/>
          </a:prstGeom>
          <a:noFill/>
        </p:spPr>
        <p:txBody>
          <a:bodyPr wrap="none" rtlCol="0">
            <a:spAutoFit/>
          </a:bodyPr>
          <a:lstStyle/>
          <a:p>
            <a:r>
              <a:rPr lang="zh-CN" altLang="en-US" sz="1200" dirty="0" smtClean="0">
                <a:solidFill>
                  <a:prstClr val="white"/>
                </a:solidFill>
                <a:latin typeface="微软雅黑" panose="020B0503020204020204" pitchFamily="34" charset="-122"/>
                <a:ea typeface="微软雅黑" panose="020B0503020204020204" pitchFamily="34" charset="-122"/>
              </a:rPr>
              <a:t>财务</a:t>
            </a:r>
            <a:endParaRPr lang="en-US" altLang="zh-CN" sz="1200" dirty="0" smtClean="0">
              <a:solidFill>
                <a:prstClr val="white"/>
              </a:solidFill>
              <a:latin typeface="微软雅黑" panose="020B0503020204020204" pitchFamily="34" charset="-122"/>
              <a:ea typeface="微软雅黑" panose="020B0503020204020204" pitchFamily="34" charset="-122"/>
            </a:endParaRPr>
          </a:p>
          <a:p>
            <a:r>
              <a:rPr lang="zh-CN" altLang="en-US" sz="1200" dirty="0">
                <a:solidFill>
                  <a:prstClr val="white"/>
                </a:solidFill>
                <a:latin typeface="微软雅黑" panose="020B0503020204020204" pitchFamily="34" charset="-122"/>
                <a:ea typeface="微软雅黑" panose="020B0503020204020204" pitchFamily="34" charset="-122"/>
              </a:rPr>
              <a:t>信息</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339" name="文本框 338"/>
          <p:cNvSpPr txBox="1"/>
          <p:nvPr/>
        </p:nvSpPr>
        <p:spPr>
          <a:xfrm>
            <a:off x="10702709" y="4355481"/>
            <a:ext cx="492443" cy="461665"/>
          </a:xfrm>
          <a:prstGeom prst="rect">
            <a:avLst/>
          </a:prstGeom>
          <a:noFill/>
        </p:spPr>
        <p:txBody>
          <a:bodyPr wrap="none" rtlCol="0">
            <a:spAutoFit/>
          </a:bodyPr>
          <a:lstStyle/>
          <a:p>
            <a:r>
              <a:rPr lang="zh-CN" altLang="en-US" sz="1200" dirty="0" smtClean="0">
                <a:solidFill>
                  <a:srgbClr val="E7E6E6">
                    <a:lumMod val="25000"/>
                  </a:srgbClr>
                </a:solidFill>
                <a:latin typeface="微软雅黑" panose="020B0503020204020204" pitchFamily="34" charset="-122"/>
                <a:ea typeface="微软雅黑" panose="020B0503020204020204" pitchFamily="34" charset="-122"/>
              </a:rPr>
              <a:t>资质</a:t>
            </a:r>
            <a:endParaRPr lang="en-US" altLang="zh-CN" sz="1200" dirty="0" smtClean="0">
              <a:solidFill>
                <a:srgbClr val="E7E6E6">
                  <a:lumMod val="25000"/>
                </a:srgbClr>
              </a:solidFill>
              <a:latin typeface="微软雅黑" panose="020B0503020204020204" pitchFamily="34" charset="-122"/>
              <a:ea typeface="微软雅黑" panose="020B0503020204020204" pitchFamily="34" charset="-122"/>
            </a:endParaRPr>
          </a:p>
          <a:p>
            <a:r>
              <a:rPr lang="zh-CN" altLang="en-US" sz="1200" dirty="0">
                <a:solidFill>
                  <a:srgbClr val="E7E6E6">
                    <a:lumMod val="25000"/>
                  </a:srgbClr>
                </a:solidFill>
                <a:latin typeface="微软雅黑" panose="020B0503020204020204" pitchFamily="34" charset="-122"/>
                <a:ea typeface="微软雅黑" panose="020B0503020204020204" pitchFamily="34" charset="-122"/>
              </a:rPr>
              <a:t>证明</a:t>
            </a:r>
            <a:endParaRPr lang="zh-CN" altLang="en-US" sz="12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340" name="文本框 339"/>
          <p:cNvSpPr txBox="1"/>
          <p:nvPr/>
        </p:nvSpPr>
        <p:spPr>
          <a:xfrm>
            <a:off x="10000275" y="5553076"/>
            <a:ext cx="492443" cy="461665"/>
          </a:xfrm>
          <a:prstGeom prst="rect">
            <a:avLst/>
          </a:prstGeom>
          <a:noFill/>
        </p:spPr>
        <p:txBody>
          <a:bodyPr wrap="none" rtlCol="0">
            <a:spAutoFit/>
          </a:bodyPr>
          <a:lstStyle/>
          <a:p>
            <a:r>
              <a:rPr lang="zh-CN" altLang="en-US" sz="1200" dirty="0" smtClean="0">
                <a:solidFill>
                  <a:srgbClr val="E7E6E6">
                    <a:lumMod val="25000"/>
                  </a:srgbClr>
                </a:solidFill>
                <a:latin typeface="微软雅黑" panose="020B0503020204020204" pitchFamily="34" charset="-122"/>
                <a:ea typeface="微软雅黑" panose="020B0503020204020204" pitchFamily="34" charset="-122"/>
              </a:rPr>
              <a:t>产品</a:t>
            </a:r>
            <a:endParaRPr lang="en-US" altLang="zh-CN" sz="1200" dirty="0" smtClean="0">
              <a:solidFill>
                <a:srgbClr val="E7E6E6">
                  <a:lumMod val="25000"/>
                </a:srgbClr>
              </a:solidFill>
              <a:latin typeface="微软雅黑" panose="020B0503020204020204" pitchFamily="34" charset="-122"/>
              <a:ea typeface="微软雅黑" panose="020B0503020204020204" pitchFamily="34" charset="-122"/>
            </a:endParaRPr>
          </a:p>
          <a:p>
            <a:r>
              <a:rPr lang="zh-CN" altLang="en-US" sz="1200" dirty="0">
                <a:solidFill>
                  <a:srgbClr val="E7E6E6">
                    <a:lumMod val="25000"/>
                  </a:srgbClr>
                </a:solidFill>
                <a:latin typeface="微软雅黑" panose="020B0503020204020204" pitchFamily="34" charset="-122"/>
                <a:ea typeface="微软雅黑" panose="020B0503020204020204" pitchFamily="34" charset="-122"/>
              </a:rPr>
              <a:t>信息</a:t>
            </a:r>
            <a:endParaRPr lang="zh-CN" altLang="en-US" sz="1200" dirty="0">
              <a:solidFill>
                <a:srgbClr val="E7E6E6">
                  <a:lumMod val="25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a:spLocks noChangeArrowheads="1"/>
          </p:cNvSpPr>
          <p:nvPr/>
        </p:nvSpPr>
        <p:spPr bwMode="auto">
          <a:xfrm>
            <a:off x="3505747" y="1"/>
            <a:ext cx="5182187" cy="529219"/>
          </a:xfrm>
          <a:prstGeom prst="rect">
            <a:avLst/>
          </a:prstGeom>
          <a:solidFill>
            <a:srgbClr val="CC0000"/>
          </a:solidFill>
          <a:ln w="25400">
            <a:solidFill>
              <a:srgbClr val="CC0000"/>
            </a:solidFill>
            <a:miter lim="800000"/>
          </a:ln>
        </p:spPr>
        <p:txBody>
          <a:bodyPr lIns="95418" tIns="49725" rIns="95418" bIns="49725" anchor="ctr"/>
          <a:lstStyle/>
          <a:p>
            <a:pPr algn="ctr" eaLnBrk="1" hangingPunct="1">
              <a:buFont typeface="Arial" panose="020B0604020202020204" pitchFamily="34" charset="0"/>
              <a:buNone/>
            </a:pPr>
            <a:r>
              <a:rPr lang="zh-CN" altLang="en-US" sz="2000" b="1" dirty="0" smtClean="0">
                <a:solidFill>
                  <a:schemeClr val="bg1"/>
                </a:solidFill>
              </a:rPr>
              <a:t>信贷风险预警</a:t>
            </a:r>
            <a:endParaRPr lang="zh-CN" altLang="en-US" sz="2000" b="1" dirty="0">
              <a:solidFill>
                <a:schemeClr val="bg1"/>
              </a:solidFill>
            </a:endParaRPr>
          </a:p>
        </p:txBody>
      </p:sp>
      <p:sp>
        <p:nvSpPr>
          <p:cNvPr id="29" name="椭圆 28"/>
          <p:cNvSpPr/>
          <p:nvPr/>
        </p:nvSpPr>
        <p:spPr>
          <a:xfrm flipV="1">
            <a:off x="1461042" y="6038953"/>
            <a:ext cx="9147283" cy="558399"/>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0" name="MH_SubTitle_1"/>
          <p:cNvSpPr/>
          <p:nvPr>
            <p:custDataLst>
              <p:tags r:id="rId1"/>
            </p:custDataLst>
          </p:nvPr>
        </p:nvSpPr>
        <p:spPr>
          <a:xfrm>
            <a:off x="1729099" y="5364666"/>
            <a:ext cx="8733802" cy="993133"/>
          </a:xfrm>
          <a:custGeom>
            <a:avLst/>
            <a:gdLst>
              <a:gd name="connsiteX0" fmla="*/ 4441454 w 4758105"/>
              <a:gd name="connsiteY0" fmla="*/ 563487 h 563709"/>
              <a:gd name="connsiteX1" fmla="*/ 4549542 w 4758105"/>
              <a:gd name="connsiteY1" fmla="*/ 563487 h 563709"/>
              <a:gd name="connsiteX2" fmla="*/ 4549460 w 4758105"/>
              <a:gd name="connsiteY2" fmla="*/ 563709 h 563709"/>
              <a:gd name="connsiteX3" fmla="*/ 4441372 w 4758105"/>
              <a:gd name="connsiteY3" fmla="*/ 563709 h 563709"/>
              <a:gd name="connsiteX4" fmla="*/ 82 w 4758105"/>
              <a:gd name="connsiteY4" fmla="*/ 563487 h 563709"/>
              <a:gd name="connsiteX5" fmla="*/ 108170 w 4758105"/>
              <a:gd name="connsiteY5" fmla="*/ 563487 h 563709"/>
              <a:gd name="connsiteX6" fmla="*/ 108088 w 4758105"/>
              <a:gd name="connsiteY6" fmla="*/ 563709 h 563709"/>
              <a:gd name="connsiteX7" fmla="*/ 0 w 4758105"/>
              <a:gd name="connsiteY7" fmla="*/ 563709 h 563709"/>
              <a:gd name="connsiteX8" fmla="*/ 4758023 w 4758105"/>
              <a:gd name="connsiteY8" fmla="*/ 221 h 563709"/>
              <a:gd name="connsiteX9" fmla="*/ 4758105 w 4758105"/>
              <a:gd name="connsiteY9" fmla="*/ 221 h 563709"/>
              <a:gd name="connsiteX10" fmla="*/ 4758105 w 4758105"/>
              <a:gd name="connsiteY10" fmla="*/ 563487 h 563709"/>
              <a:gd name="connsiteX11" fmla="*/ 4549542 w 4758105"/>
              <a:gd name="connsiteY11" fmla="*/ 563487 h 563709"/>
              <a:gd name="connsiteX12" fmla="*/ 316651 w 4758105"/>
              <a:gd name="connsiteY12" fmla="*/ 221 h 563709"/>
              <a:gd name="connsiteX13" fmla="*/ 4649935 w 4758105"/>
              <a:gd name="connsiteY13" fmla="*/ 221 h 563709"/>
              <a:gd name="connsiteX14" fmla="*/ 4441454 w 4758105"/>
              <a:gd name="connsiteY14" fmla="*/ 563487 h 563709"/>
              <a:gd name="connsiteX15" fmla="*/ 108170 w 4758105"/>
              <a:gd name="connsiteY15" fmla="*/ 563487 h 563709"/>
              <a:gd name="connsiteX16" fmla="*/ 0 w 4758105"/>
              <a:gd name="connsiteY16" fmla="*/ 221 h 563709"/>
              <a:gd name="connsiteX17" fmla="*/ 208563 w 4758105"/>
              <a:gd name="connsiteY17" fmla="*/ 221 h 563709"/>
              <a:gd name="connsiteX18" fmla="*/ 82 w 4758105"/>
              <a:gd name="connsiteY18" fmla="*/ 563487 h 563709"/>
              <a:gd name="connsiteX19" fmla="*/ 0 w 4758105"/>
              <a:gd name="connsiteY19" fmla="*/ 563487 h 563709"/>
              <a:gd name="connsiteX20" fmla="*/ 4650017 w 4758105"/>
              <a:gd name="connsiteY20" fmla="*/ 0 h 563709"/>
              <a:gd name="connsiteX21" fmla="*/ 4758105 w 4758105"/>
              <a:gd name="connsiteY21" fmla="*/ 0 h 563709"/>
              <a:gd name="connsiteX22" fmla="*/ 4758023 w 4758105"/>
              <a:gd name="connsiteY22" fmla="*/ 221 h 563709"/>
              <a:gd name="connsiteX23" fmla="*/ 4649935 w 4758105"/>
              <a:gd name="connsiteY23" fmla="*/ 221 h 563709"/>
              <a:gd name="connsiteX24" fmla="*/ 208645 w 4758105"/>
              <a:gd name="connsiteY24" fmla="*/ 0 h 563709"/>
              <a:gd name="connsiteX25" fmla="*/ 316733 w 4758105"/>
              <a:gd name="connsiteY25" fmla="*/ 0 h 563709"/>
              <a:gd name="connsiteX26" fmla="*/ 316651 w 4758105"/>
              <a:gd name="connsiteY26" fmla="*/ 221 h 563709"/>
              <a:gd name="connsiteX27" fmla="*/ 208563 w 4758105"/>
              <a:gd name="connsiteY27" fmla="*/ 221 h 56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8105" h="563709">
                <a:moveTo>
                  <a:pt x="4441454" y="563487"/>
                </a:moveTo>
                <a:lnTo>
                  <a:pt x="4549542" y="563487"/>
                </a:lnTo>
                <a:lnTo>
                  <a:pt x="4549460" y="563709"/>
                </a:lnTo>
                <a:lnTo>
                  <a:pt x="4441372" y="563709"/>
                </a:lnTo>
                <a:close/>
                <a:moveTo>
                  <a:pt x="82" y="563487"/>
                </a:moveTo>
                <a:lnTo>
                  <a:pt x="108170" y="563487"/>
                </a:lnTo>
                <a:lnTo>
                  <a:pt x="108088" y="563709"/>
                </a:lnTo>
                <a:lnTo>
                  <a:pt x="0" y="563709"/>
                </a:lnTo>
                <a:close/>
                <a:moveTo>
                  <a:pt x="4758023" y="221"/>
                </a:moveTo>
                <a:lnTo>
                  <a:pt x="4758105" y="221"/>
                </a:lnTo>
                <a:lnTo>
                  <a:pt x="4758105" y="563487"/>
                </a:lnTo>
                <a:lnTo>
                  <a:pt x="4549542" y="563487"/>
                </a:lnTo>
                <a:close/>
                <a:moveTo>
                  <a:pt x="316651" y="221"/>
                </a:moveTo>
                <a:lnTo>
                  <a:pt x="4649935" y="221"/>
                </a:lnTo>
                <a:lnTo>
                  <a:pt x="4441454" y="563487"/>
                </a:lnTo>
                <a:lnTo>
                  <a:pt x="108170" y="563487"/>
                </a:lnTo>
                <a:close/>
                <a:moveTo>
                  <a:pt x="0" y="221"/>
                </a:moveTo>
                <a:lnTo>
                  <a:pt x="208563" y="221"/>
                </a:lnTo>
                <a:lnTo>
                  <a:pt x="82" y="563487"/>
                </a:lnTo>
                <a:lnTo>
                  <a:pt x="0" y="563487"/>
                </a:lnTo>
                <a:close/>
                <a:moveTo>
                  <a:pt x="4650017" y="0"/>
                </a:moveTo>
                <a:lnTo>
                  <a:pt x="4758105" y="0"/>
                </a:lnTo>
                <a:lnTo>
                  <a:pt x="4758023" y="221"/>
                </a:lnTo>
                <a:lnTo>
                  <a:pt x="4649935" y="221"/>
                </a:lnTo>
                <a:close/>
                <a:moveTo>
                  <a:pt x="208645" y="0"/>
                </a:moveTo>
                <a:lnTo>
                  <a:pt x="316733" y="0"/>
                </a:lnTo>
                <a:lnTo>
                  <a:pt x="316651" y="221"/>
                </a:lnTo>
                <a:lnTo>
                  <a:pt x="208563" y="221"/>
                </a:lnTo>
                <a:close/>
              </a:path>
            </a:pathLst>
          </a:custGeom>
          <a:solidFill>
            <a:srgbClr val="FFC000">
              <a:lumMod val="60000"/>
              <a:lumOff val="4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2400" b="1"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Arial" panose="020B0604020202020204" pitchFamily="34" charset="0"/>
            </a:endParaRPr>
          </a:p>
        </p:txBody>
      </p:sp>
      <p:sp>
        <p:nvSpPr>
          <p:cNvPr id="31" name="MH_Other_1"/>
          <p:cNvSpPr/>
          <p:nvPr>
            <p:custDataLst>
              <p:tags r:id="rId2"/>
            </p:custDataLst>
          </p:nvPr>
        </p:nvSpPr>
        <p:spPr bwMode="auto">
          <a:xfrm>
            <a:off x="2371889" y="5609982"/>
            <a:ext cx="839210" cy="642971"/>
          </a:xfrm>
          <a:custGeom>
            <a:avLst/>
            <a:gdLst>
              <a:gd name="T0" fmla="*/ 0 w 1469707"/>
              <a:gd name="T1" fmla="*/ 1090606 h 1419196"/>
              <a:gd name="T2" fmla="*/ 45729 w 1469707"/>
              <a:gd name="T3" fmla="*/ 1090606 h 1419196"/>
              <a:gd name="T4" fmla="*/ 45729 w 1469707"/>
              <a:gd name="T5" fmla="*/ 1373505 h 1419196"/>
              <a:gd name="T6" fmla="*/ 1424296 w 1469707"/>
              <a:gd name="T7" fmla="*/ 1373505 h 1419196"/>
              <a:gd name="T8" fmla="*/ 1424296 w 1469707"/>
              <a:gd name="T9" fmla="*/ 1090606 h 1419196"/>
              <a:gd name="T10" fmla="*/ 1470025 w 1469707"/>
              <a:gd name="T11" fmla="*/ 1090606 h 1419196"/>
              <a:gd name="T12" fmla="*/ 1470025 w 1469707"/>
              <a:gd name="T13" fmla="*/ 1373505 h 1419196"/>
              <a:gd name="T14" fmla="*/ 1470025 w 1469707"/>
              <a:gd name="T15" fmla="*/ 1419225 h 1419196"/>
              <a:gd name="T16" fmla="*/ 1424296 w 1469707"/>
              <a:gd name="T17" fmla="*/ 1419225 h 1419196"/>
              <a:gd name="T18" fmla="*/ 45729 w 1469707"/>
              <a:gd name="T19" fmla="*/ 1419225 h 1419196"/>
              <a:gd name="T20" fmla="*/ 0 w 1469707"/>
              <a:gd name="T21" fmla="*/ 1419225 h 1419196"/>
              <a:gd name="T22" fmla="*/ 0 w 1469707"/>
              <a:gd name="T23" fmla="*/ 1373505 h 1419196"/>
              <a:gd name="T24" fmla="*/ 0 w 1469707"/>
              <a:gd name="T25" fmla="*/ 0 h 1419196"/>
              <a:gd name="T26" fmla="*/ 45729 w 1469707"/>
              <a:gd name="T27" fmla="*/ 0 h 1419196"/>
              <a:gd name="T28" fmla="*/ 1424296 w 1469707"/>
              <a:gd name="T29" fmla="*/ 0 h 1419196"/>
              <a:gd name="T30" fmla="*/ 1470025 w 1469707"/>
              <a:gd name="T31" fmla="*/ 0 h 1419196"/>
              <a:gd name="T32" fmla="*/ 1470025 w 1469707"/>
              <a:gd name="T33" fmla="*/ 45720 h 1419196"/>
              <a:gd name="T34" fmla="*/ 1470025 w 1469707"/>
              <a:gd name="T35" fmla="*/ 328619 h 1419196"/>
              <a:gd name="T36" fmla="*/ 1424296 w 1469707"/>
              <a:gd name="T37" fmla="*/ 328619 h 1419196"/>
              <a:gd name="T38" fmla="*/ 1424296 w 1469707"/>
              <a:gd name="T39" fmla="*/ 45720 h 1419196"/>
              <a:gd name="T40" fmla="*/ 45729 w 1469707"/>
              <a:gd name="T41" fmla="*/ 45720 h 1419196"/>
              <a:gd name="T42" fmla="*/ 45729 w 1469707"/>
              <a:gd name="T43" fmla="*/ 328619 h 1419196"/>
              <a:gd name="T44" fmla="*/ 0 w 1469707"/>
              <a:gd name="T45" fmla="*/ 328619 h 1419196"/>
              <a:gd name="T46" fmla="*/ 0 w 1469707"/>
              <a:gd name="T47" fmla="*/ 45720 h 14191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69707" h="1419196">
                <a:moveTo>
                  <a:pt x="0" y="1090584"/>
                </a:moveTo>
                <a:lnTo>
                  <a:pt x="45719" y="1090584"/>
                </a:lnTo>
                <a:lnTo>
                  <a:pt x="45719" y="1373477"/>
                </a:lnTo>
                <a:lnTo>
                  <a:pt x="1423988" y="1373477"/>
                </a:lnTo>
                <a:lnTo>
                  <a:pt x="1423988" y="1090584"/>
                </a:lnTo>
                <a:lnTo>
                  <a:pt x="1469707" y="1090584"/>
                </a:lnTo>
                <a:lnTo>
                  <a:pt x="1469707" y="1373477"/>
                </a:lnTo>
                <a:lnTo>
                  <a:pt x="1469707" y="1419196"/>
                </a:lnTo>
                <a:lnTo>
                  <a:pt x="1423988" y="1419196"/>
                </a:lnTo>
                <a:lnTo>
                  <a:pt x="45719" y="1419196"/>
                </a:lnTo>
                <a:lnTo>
                  <a:pt x="0" y="1419196"/>
                </a:lnTo>
                <a:lnTo>
                  <a:pt x="0" y="1373477"/>
                </a:lnTo>
                <a:lnTo>
                  <a:pt x="0" y="1090584"/>
                </a:lnTo>
                <a:close/>
                <a:moveTo>
                  <a:pt x="0" y="0"/>
                </a:moveTo>
                <a:lnTo>
                  <a:pt x="45719" y="0"/>
                </a:lnTo>
                <a:lnTo>
                  <a:pt x="1423988" y="0"/>
                </a:lnTo>
                <a:lnTo>
                  <a:pt x="1469707" y="0"/>
                </a:lnTo>
                <a:lnTo>
                  <a:pt x="1469707" y="45719"/>
                </a:lnTo>
                <a:lnTo>
                  <a:pt x="1469707" y="328612"/>
                </a:lnTo>
                <a:lnTo>
                  <a:pt x="1423988" y="328612"/>
                </a:lnTo>
                <a:lnTo>
                  <a:pt x="1423988" y="45719"/>
                </a:lnTo>
                <a:lnTo>
                  <a:pt x="45719" y="45719"/>
                </a:lnTo>
                <a:lnTo>
                  <a:pt x="45719" y="328612"/>
                </a:lnTo>
                <a:lnTo>
                  <a:pt x="0" y="328612"/>
                </a:lnTo>
                <a:lnTo>
                  <a:pt x="0" y="45719"/>
                </a:lnTo>
                <a:lnTo>
                  <a:pt x="0" y="0"/>
                </a:lnTo>
                <a:close/>
              </a:path>
            </a:pathLst>
          </a:custGeom>
          <a:solidFill>
            <a:sysClr val="window" lastClr="FFFFFF">
              <a:lumMod val="50000"/>
            </a:sysClr>
          </a:soli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32" name="MH_Other_1"/>
          <p:cNvSpPr/>
          <p:nvPr>
            <p:custDataLst>
              <p:tags r:id="rId3"/>
            </p:custDataLst>
          </p:nvPr>
        </p:nvSpPr>
        <p:spPr bwMode="auto">
          <a:xfrm>
            <a:off x="3471416" y="5609982"/>
            <a:ext cx="839210" cy="642971"/>
          </a:xfrm>
          <a:custGeom>
            <a:avLst/>
            <a:gdLst>
              <a:gd name="T0" fmla="*/ 0 w 1469707"/>
              <a:gd name="T1" fmla="*/ 1090606 h 1419196"/>
              <a:gd name="T2" fmla="*/ 45729 w 1469707"/>
              <a:gd name="T3" fmla="*/ 1090606 h 1419196"/>
              <a:gd name="T4" fmla="*/ 45729 w 1469707"/>
              <a:gd name="T5" fmla="*/ 1373505 h 1419196"/>
              <a:gd name="T6" fmla="*/ 1424296 w 1469707"/>
              <a:gd name="T7" fmla="*/ 1373505 h 1419196"/>
              <a:gd name="T8" fmla="*/ 1424296 w 1469707"/>
              <a:gd name="T9" fmla="*/ 1090606 h 1419196"/>
              <a:gd name="T10" fmla="*/ 1470025 w 1469707"/>
              <a:gd name="T11" fmla="*/ 1090606 h 1419196"/>
              <a:gd name="T12" fmla="*/ 1470025 w 1469707"/>
              <a:gd name="T13" fmla="*/ 1373505 h 1419196"/>
              <a:gd name="T14" fmla="*/ 1470025 w 1469707"/>
              <a:gd name="T15" fmla="*/ 1419225 h 1419196"/>
              <a:gd name="T16" fmla="*/ 1424296 w 1469707"/>
              <a:gd name="T17" fmla="*/ 1419225 h 1419196"/>
              <a:gd name="T18" fmla="*/ 45729 w 1469707"/>
              <a:gd name="T19" fmla="*/ 1419225 h 1419196"/>
              <a:gd name="T20" fmla="*/ 0 w 1469707"/>
              <a:gd name="T21" fmla="*/ 1419225 h 1419196"/>
              <a:gd name="T22" fmla="*/ 0 w 1469707"/>
              <a:gd name="T23" fmla="*/ 1373505 h 1419196"/>
              <a:gd name="T24" fmla="*/ 0 w 1469707"/>
              <a:gd name="T25" fmla="*/ 0 h 1419196"/>
              <a:gd name="T26" fmla="*/ 45729 w 1469707"/>
              <a:gd name="T27" fmla="*/ 0 h 1419196"/>
              <a:gd name="T28" fmla="*/ 1424296 w 1469707"/>
              <a:gd name="T29" fmla="*/ 0 h 1419196"/>
              <a:gd name="T30" fmla="*/ 1470025 w 1469707"/>
              <a:gd name="T31" fmla="*/ 0 h 1419196"/>
              <a:gd name="T32" fmla="*/ 1470025 w 1469707"/>
              <a:gd name="T33" fmla="*/ 45720 h 1419196"/>
              <a:gd name="T34" fmla="*/ 1470025 w 1469707"/>
              <a:gd name="T35" fmla="*/ 328619 h 1419196"/>
              <a:gd name="T36" fmla="*/ 1424296 w 1469707"/>
              <a:gd name="T37" fmla="*/ 328619 h 1419196"/>
              <a:gd name="T38" fmla="*/ 1424296 w 1469707"/>
              <a:gd name="T39" fmla="*/ 45720 h 1419196"/>
              <a:gd name="T40" fmla="*/ 45729 w 1469707"/>
              <a:gd name="T41" fmla="*/ 45720 h 1419196"/>
              <a:gd name="T42" fmla="*/ 45729 w 1469707"/>
              <a:gd name="T43" fmla="*/ 328619 h 1419196"/>
              <a:gd name="T44" fmla="*/ 0 w 1469707"/>
              <a:gd name="T45" fmla="*/ 328619 h 1419196"/>
              <a:gd name="T46" fmla="*/ 0 w 1469707"/>
              <a:gd name="T47" fmla="*/ 45720 h 14191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69707" h="1419196">
                <a:moveTo>
                  <a:pt x="0" y="1090584"/>
                </a:moveTo>
                <a:lnTo>
                  <a:pt x="45719" y="1090584"/>
                </a:lnTo>
                <a:lnTo>
                  <a:pt x="45719" y="1373477"/>
                </a:lnTo>
                <a:lnTo>
                  <a:pt x="1423988" y="1373477"/>
                </a:lnTo>
                <a:lnTo>
                  <a:pt x="1423988" y="1090584"/>
                </a:lnTo>
                <a:lnTo>
                  <a:pt x="1469707" y="1090584"/>
                </a:lnTo>
                <a:lnTo>
                  <a:pt x="1469707" y="1373477"/>
                </a:lnTo>
                <a:lnTo>
                  <a:pt x="1469707" y="1419196"/>
                </a:lnTo>
                <a:lnTo>
                  <a:pt x="1423988" y="1419196"/>
                </a:lnTo>
                <a:lnTo>
                  <a:pt x="45719" y="1419196"/>
                </a:lnTo>
                <a:lnTo>
                  <a:pt x="0" y="1419196"/>
                </a:lnTo>
                <a:lnTo>
                  <a:pt x="0" y="1373477"/>
                </a:lnTo>
                <a:lnTo>
                  <a:pt x="0" y="1090584"/>
                </a:lnTo>
                <a:close/>
                <a:moveTo>
                  <a:pt x="0" y="0"/>
                </a:moveTo>
                <a:lnTo>
                  <a:pt x="45719" y="0"/>
                </a:lnTo>
                <a:lnTo>
                  <a:pt x="1423988" y="0"/>
                </a:lnTo>
                <a:lnTo>
                  <a:pt x="1469707" y="0"/>
                </a:lnTo>
                <a:lnTo>
                  <a:pt x="1469707" y="45719"/>
                </a:lnTo>
                <a:lnTo>
                  <a:pt x="1469707" y="328612"/>
                </a:lnTo>
                <a:lnTo>
                  <a:pt x="1423988" y="328612"/>
                </a:lnTo>
                <a:lnTo>
                  <a:pt x="1423988" y="45719"/>
                </a:lnTo>
                <a:lnTo>
                  <a:pt x="45719" y="45719"/>
                </a:lnTo>
                <a:lnTo>
                  <a:pt x="45719" y="328612"/>
                </a:lnTo>
                <a:lnTo>
                  <a:pt x="0" y="328612"/>
                </a:lnTo>
                <a:lnTo>
                  <a:pt x="0" y="45719"/>
                </a:lnTo>
                <a:lnTo>
                  <a:pt x="0" y="0"/>
                </a:lnTo>
                <a:close/>
              </a:path>
            </a:pathLst>
          </a:custGeom>
          <a:solidFill>
            <a:sysClr val="window" lastClr="FFFFFF">
              <a:lumMod val="50000"/>
            </a:sysClr>
          </a:soli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33" name="MH_Other_1"/>
          <p:cNvSpPr/>
          <p:nvPr>
            <p:custDataLst>
              <p:tags r:id="rId4"/>
            </p:custDataLst>
          </p:nvPr>
        </p:nvSpPr>
        <p:spPr bwMode="auto">
          <a:xfrm>
            <a:off x="4570943" y="5609982"/>
            <a:ext cx="839210" cy="642971"/>
          </a:xfrm>
          <a:custGeom>
            <a:avLst/>
            <a:gdLst>
              <a:gd name="T0" fmla="*/ 0 w 1469707"/>
              <a:gd name="T1" fmla="*/ 1090606 h 1419196"/>
              <a:gd name="T2" fmla="*/ 45729 w 1469707"/>
              <a:gd name="T3" fmla="*/ 1090606 h 1419196"/>
              <a:gd name="T4" fmla="*/ 45729 w 1469707"/>
              <a:gd name="T5" fmla="*/ 1373505 h 1419196"/>
              <a:gd name="T6" fmla="*/ 1424296 w 1469707"/>
              <a:gd name="T7" fmla="*/ 1373505 h 1419196"/>
              <a:gd name="T8" fmla="*/ 1424296 w 1469707"/>
              <a:gd name="T9" fmla="*/ 1090606 h 1419196"/>
              <a:gd name="T10" fmla="*/ 1470025 w 1469707"/>
              <a:gd name="T11" fmla="*/ 1090606 h 1419196"/>
              <a:gd name="T12" fmla="*/ 1470025 w 1469707"/>
              <a:gd name="T13" fmla="*/ 1373505 h 1419196"/>
              <a:gd name="T14" fmla="*/ 1470025 w 1469707"/>
              <a:gd name="T15" fmla="*/ 1419225 h 1419196"/>
              <a:gd name="T16" fmla="*/ 1424296 w 1469707"/>
              <a:gd name="T17" fmla="*/ 1419225 h 1419196"/>
              <a:gd name="T18" fmla="*/ 45729 w 1469707"/>
              <a:gd name="T19" fmla="*/ 1419225 h 1419196"/>
              <a:gd name="T20" fmla="*/ 0 w 1469707"/>
              <a:gd name="T21" fmla="*/ 1419225 h 1419196"/>
              <a:gd name="T22" fmla="*/ 0 w 1469707"/>
              <a:gd name="T23" fmla="*/ 1373505 h 1419196"/>
              <a:gd name="T24" fmla="*/ 0 w 1469707"/>
              <a:gd name="T25" fmla="*/ 0 h 1419196"/>
              <a:gd name="T26" fmla="*/ 45729 w 1469707"/>
              <a:gd name="T27" fmla="*/ 0 h 1419196"/>
              <a:gd name="T28" fmla="*/ 1424296 w 1469707"/>
              <a:gd name="T29" fmla="*/ 0 h 1419196"/>
              <a:gd name="T30" fmla="*/ 1470025 w 1469707"/>
              <a:gd name="T31" fmla="*/ 0 h 1419196"/>
              <a:gd name="T32" fmla="*/ 1470025 w 1469707"/>
              <a:gd name="T33" fmla="*/ 45720 h 1419196"/>
              <a:gd name="T34" fmla="*/ 1470025 w 1469707"/>
              <a:gd name="T35" fmla="*/ 328619 h 1419196"/>
              <a:gd name="T36" fmla="*/ 1424296 w 1469707"/>
              <a:gd name="T37" fmla="*/ 328619 h 1419196"/>
              <a:gd name="T38" fmla="*/ 1424296 w 1469707"/>
              <a:gd name="T39" fmla="*/ 45720 h 1419196"/>
              <a:gd name="T40" fmla="*/ 45729 w 1469707"/>
              <a:gd name="T41" fmla="*/ 45720 h 1419196"/>
              <a:gd name="T42" fmla="*/ 45729 w 1469707"/>
              <a:gd name="T43" fmla="*/ 328619 h 1419196"/>
              <a:gd name="T44" fmla="*/ 0 w 1469707"/>
              <a:gd name="T45" fmla="*/ 328619 h 1419196"/>
              <a:gd name="T46" fmla="*/ 0 w 1469707"/>
              <a:gd name="T47" fmla="*/ 45720 h 14191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69707" h="1419196">
                <a:moveTo>
                  <a:pt x="0" y="1090584"/>
                </a:moveTo>
                <a:lnTo>
                  <a:pt x="45719" y="1090584"/>
                </a:lnTo>
                <a:lnTo>
                  <a:pt x="45719" y="1373477"/>
                </a:lnTo>
                <a:lnTo>
                  <a:pt x="1423988" y="1373477"/>
                </a:lnTo>
                <a:lnTo>
                  <a:pt x="1423988" y="1090584"/>
                </a:lnTo>
                <a:lnTo>
                  <a:pt x="1469707" y="1090584"/>
                </a:lnTo>
                <a:lnTo>
                  <a:pt x="1469707" y="1373477"/>
                </a:lnTo>
                <a:lnTo>
                  <a:pt x="1469707" y="1419196"/>
                </a:lnTo>
                <a:lnTo>
                  <a:pt x="1423988" y="1419196"/>
                </a:lnTo>
                <a:lnTo>
                  <a:pt x="45719" y="1419196"/>
                </a:lnTo>
                <a:lnTo>
                  <a:pt x="0" y="1419196"/>
                </a:lnTo>
                <a:lnTo>
                  <a:pt x="0" y="1373477"/>
                </a:lnTo>
                <a:lnTo>
                  <a:pt x="0" y="1090584"/>
                </a:lnTo>
                <a:close/>
                <a:moveTo>
                  <a:pt x="0" y="0"/>
                </a:moveTo>
                <a:lnTo>
                  <a:pt x="45719" y="0"/>
                </a:lnTo>
                <a:lnTo>
                  <a:pt x="1423988" y="0"/>
                </a:lnTo>
                <a:lnTo>
                  <a:pt x="1469707" y="0"/>
                </a:lnTo>
                <a:lnTo>
                  <a:pt x="1469707" y="45719"/>
                </a:lnTo>
                <a:lnTo>
                  <a:pt x="1469707" y="328612"/>
                </a:lnTo>
                <a:lnTo>
                  <a:pt x="1423988" y="328612"/>
                </a:lnTo>
                <a:lnTo>
                  <a:pt x="1423988" y="45719"/>
                </a:lnTo>
                <a:lnTo>
                  <a:pt x="45719" y="45719"/>
                </a:lnTo>
                <a:lnTo>
                  <a:pt x="45719" y="328612"/>
                </a:lnTo>
                <a:lnTo>
                  <a:pt x="0" y="328612"/>
                </a:lnTo>
                <a:lnTo>
                  <a:pt x="0" y="45719"/>
                </a:lnTo>
                <a:lnTo>
                  <a:pt x="0" y="0"/>
                </a:lnTo>
                <a:close/>
              </a:path>
            </a:pathLst>
          </a:custGeom>
          <a:solidFill>
            <a:sysClr val="window" lastClr="FFFFFF">
              <a:lumMod val="50000"/>
            </a:sysClr>
          </a:soli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34" name="MH_Other_1"/>
          <p:cNvSpPr/>
          <p:nvPr>
            <p:custDataLst>
              <p:tags r:id="rId5"/>
            </p:custDataLst>
          </p:nvPr>
        </p:nvSpPr>
        <p:spPr bwMode="auto">
          <a:xfrm>
            <a:off x="5637813" y="5609982"/>
            <a:ext cx="839210" cy="642971"/>
          </a:xfrm>
          <a:custGeom>
            <a:avLst/>
            <a:gdLst>
              <a:gd name="T0" fmla="*/ 0 w 1469707"/>
              <a:gd name="T1" fmla="*/ 1090606 h 1419196"/>
              <a:gd name="T2" fmla="*/ 45729 w 1469707"/>
              <a:gd name="T3" fmla="*/ 1090606 h 1419196"/>
              <a:gd name="T4" fmla="*/ 45729 w 1469707"/>
              <a:gd name="T5" fmla="*/ 1373505 h 1419196"/>
              <a:gd name="T6" fmla="*/ 1424296 w 1469707"/>
              <a:gd name="T7" fmla="*/ 1373505 h 1419196"/>
              <a:gd name="T8" fmla="*/ 1424296 w 1469707"/>
              <a:gd name="T9" fmla="*/ 1090606 h 1419196"/>
              <a:gd name="T10" fmla="*/ 1470025 w 1469707"/>
              <a:gd name="T11" fmla="*/ 1090606 h 1419196"/>
              <a:gd name="T12" fmla="*/ 1470025 w 1469707"/>
              <a:gd name="T13" fmla="*/ 1373505 h 1419196"/>
              <a:gd name="T14" fmla="*/ 1470025 w 1469707"/>
              <a:gd name="T15" fmla="*/ 1419225 h 1419196"/>
              <a:gd name="T16" fmla="*/ 1424296 w 1469707"/>
              <a:gd name="T17" fmla="*/ 1419225 h 1419196"/>
              <a:gd name="T18" fmla="*/ 45729 w 1469707"/>
              <a:gd name="T19" fmla="*/ 1419225 h 1419196"/>
              <a:gd name="T20" fmla="*/ 0 w 1469707"/>
              <a:gd name="T21" fmla="*/ 1419225 h 1419196"/>
              <a:gd name="T22" fmla="*/ 0 w 1469707"/>
              <a:gd name="T23" fmla="*/ 1373505 h 1419196"/>
              <a:gd name="T24" fmla="*/ 0 w 1469707"/>
              <a:gd name="T25" fmla="*/ 0 h 1419196"/>
              <a:gd name="T26" fmla="*/ 45729 w 1469707"/>
              <a:gd name="T27" fmla="*/ 0 h 1419196"/>
              <a:gd name="T28" fmla="*/ 1424296 w 1469707"/>
              <a:gd name="T29" fmla="*/ 0 h 1419196"/>
              <a:gd name="T30" fmla="*/ 1470025 w 1469707"/>
              <a:gd name="T31" fmla="*/ 0 h 1419196"/>
              <a:gd name="T32" fmla="*/ 1470025 w 1469707"/>
              <a:gd name="T33" fmla="*/ 45720 h 1419196"/>
              <a:gd name="T34" fmla="*/ 1470025 w 1469707"/>
              <a:gd name="T35" fmla="*/ 328619 h 1419196"/>
              <a:gd name="T36" fmla="*/ 1424296 w 1469707"/>
              <a:gd name="T37" fmla="*/ 328619 h 1419196"/>
              <a:gd name="T38" fmla="*/ 1424296 w 1469707"/>
              <a:gd name="T39" fmla="*/ 45720 h 1419196"/>
              <a:gd name="T40" fmla="*/ 45729 w 1469707"/>
              <a:gd name="T41" fmla="*/ 45720 h 1419196"/>
              <a:gd name="T42" fmla="*/ 45729 w 1469707"/>
              <a:gd name="T43" fmla="*/ 328619 h 1419196"/>
              <a:gd name="T44" fmla="*/ 0 w 1469707"/>
              <a:gd name="T45" fmla="*/ 328619 h 1419196"/>
              <a:gd name="T46" fmla="*/ 0 w 1469707"/>
              <a:gd name="T47" fmla="*/ 45720 h 14191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69707" h="1419196">
                <a:moveTo>
                  <a:pt x="0" y="1090584"/>
                </a:moveTo>
                <a:lnTo>
                  <a:pt x="45719" y="1090584"/>
                </a:lnTo>
                <a:lnTo>
                  <a:pt x="45719" y="1373477"/>
                </a:lnTo>
                <a:lnTo>
                  <a:pt x="1423988" y="1373477"/>
                </a:lnTo>
                <a:lnTo>
                  <a:pt x="1423988" y="1090584"/>
                </a:lnTo>
                <a:lnTo>
                  <a:pt x="1469707" y="1090584"/>
                </a:lnTo>
                <a:lnTo>
                  <a:pt x="1469707" y="1373477"/>
                </a:lnTo>
                <a:lnTo>
                  <a:pt x="1469707" y="1419196"/>
                </a:lnTo>
                <a:lnTo>
                  <a:pt x="1423988" y="1419196"/>
                </a:lnTo>
                <a:lnTo>
                  <a:pt x="45719" y="1419196"/>
                </a:lnTo>
                <a:lnTo>
                  <a:pt x="0" y="1419196"/>
                </a:lnTo>
                <a:lnTo>
                  <a:pt x="0" y="1373477"/>
                </a:lnTo>
                <a:lnTo>
                  <a:pt x="0" y="1090584"/>
                </a:lnTo>
                <a:close/>
                <a:moveTo>
                  <a:pt x="0" y="0"/>
                </a:moveTo>
                <a:lnTo>
                  <a:pt x="45719" y="0"/>
                </a:lnTo>
                <a:lnTo>
                  <a:pt x="1423988" y="0"/>
                </a:lnTo>
                <a:lnTo>
                  <a:pt x="1469707" y="0"/>
                </a:lnTo>
                <a:lnTo>
                  <a:pt x="1469707" y="45719"/>
                </a:lnTo>
                <a:lnTo>
                  <a:pt x="1469707" y="328612"/>
                </a:lnTo>
                <a:lnTo>
                  <a:pt x="1423988" y="328612"/>
                </a:lnTo>
                <a:lnTo>
                  <a:pt x="1423988" y="45719"/>
                </a:lnTo>
                <a:lnTo>
                  <a:pt x="45719" y="45719"/>
                </a:lnTo>
                <a:lnTo>
                  <a:pt x="45719" y="328612"/>
                </a:lnTo>
                <a:lnTo>
                  <a:pt x="0" y="328612"/>
                </a:lnTo>
                <a:lnTo>
                  <a:pt x="0" y="45719"/>
                </a:lnTo>
                <a:lnTo>
                  <a:pt x="0" y="0"/>
                </a:lnTo>
                <a:close/>
              </a:path>
            </a:pathLst>
          </a:custGeom>
          <a:solidFill>
            <a:sysClr val="window" lastClr="FFFFFF">
              <a:lumMod val="50000"/>
            </a:sysClr>
          </a:soli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35" name="MH_Other_1"/>
          <p:cNvSpPr/>
          <p:nvPr>
            <p:custDataLst>
              <p:tags r:id="rId6"/>
            </p:custDataLst>
          </p:nvPr>
        </p:nvSpPr>
        <p:spPr bwMode="auto">
          <a:xfrm>
            <a:off x="6738873" y="5609982"/>
            <a:ext cx="839210" cy="642971"/>
          </a:xfrm>
          <a:custGeom>
            <a:avLst/>
            <a:gdLst>
              <a:gd name="T0" fmla="*/ 0 w 1469707"/>
              <a:gd name="T1" fmla="*/ 1090606 h 1419196"/>
              <a:gd name="T2" fmla="*/ 45729 w 1469707"/>
              <a:gd name="T3" fmla="*/ 1090606 h 1419196"/>
              <a:gd name="T4" fmla="*/ 45729 w 1469707"/>
              <a:gd name="T5" fmla="*/ 1373505 h 1419196"/>
              <a:gd name="T6" fmla="*/ 1424296 w 1469707"/>
              <a:gd name="T7" fmla="*/ 1373505 h 1419196"/>
              <a:gd name="T8" fmla="*/ 1424296 w 1469707"/>
              <a:gd name="T9" fmla="*/ 1090606 h 1419196"/>
              <a:gd name="T10" fmla="*/ 1470025 w 1469707"/>
              <a:gd name="T11" fmla="*/ 1090606 h 1419196"/>
              <a:gd name="T12" fmla="*/ 1470025 w 1469707"/>
              <a:gd name="T13" fmla="*/ 1373505 h 1419196"/>
              <a:gd name="T14" fmla="*/ 1470025 w 1469707"/>
              <a:gd name="T15" fmla="*/ 1419225 h 1419196"/>
              <a:gd name="T16" fmla="*/ 1424296 w 1469707"/>
              <a:gd name="T17" fmla="*/ 1419225 h 1419196"/>
              <a:gd name="T18" fmla="*/ 45729 w 1469707"/>
              <a:gd name="T19" fmla="*/ 1419225 h 1419196"/>
              <a:gd name="T20" fmla="*/ 0 w 1469707"/>
              <a:gd name="T21" fmla="*/ 1419225 h 1419196"/>
              <a:gd name="T22" fmla="*/ 0 w 1469707"/>
              <a:gd name="T23" fmla="*/ 1373505 h 1419196"/>
              <a:gd name="T24" fmla="*/ 0 w 1469707"/>
              <a:gd name="T25" fmla="*/ 0 h 1419196"/>
              <a:gd name="T26" fmla="*/ 45729 w 1469707"/>
              <a:gd name="T27" fmla="*/ 0 h 1419196"/>
              <a:gd name="T28" fmla="*/ 1424296 w 1469707"/>
              <a:gd name="T29" fmla="*/ 0 h 1419196"/>
              <a:gd name="T30" fmla="*/ 1470025 w 1469707"/>
              <a:gd name="T31" fmla="*/ 0 h 1419196"/>
              <a:gd name="T32" fmla="*/ 1470025 w 1469707"/>
              <a:gd name="T33" fmla="*/ 45720 h 1419196"/>
              <a:gd name="T34" fmla="*/ 1470025 w 1469707"/>
              <a:gd name="T35" fmla="*/ 328619 h 1419196"/>
              <a:gd name="T36" fmla="*/ 1424296 w 1469707"/>
              <a:gd name="T37" fmla="*/ 328619 h 1419196"/>
              <a:gd name="T38" fmla="*/ 1424296 w 1469707"/>
              <a:gd name="T39" fmla="*/ 45720 h 1419196"/>
              <a:gd name="T40" fmla="*/ 45729 w 1469707"/>
              <a:gd name="T41" fmla="*/ 45720 h 1419196"/>
              <a:gd name="T42" fmla="*/ 45729 w 1469707"/>
              <a:gd name="T43" fmla="*/ 328619 h 1419196"/>
              <a:gd name="T44" fmla="*/ 0 w 1469707"/>
              <a:gd name="T45" fmla="*/ 328619 h 1419196"/>
              <a:gd name="T46" fmla="*/ 0 w 1469707"/>
              <a:gd name="T47" fmla="*/ 45720 h 14191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69707" h="1419196">
                <a:moveTo>
                  <a:pt x="0" y="1090584"/>
                </a:moveTo>
                <a:lnTo>
                  <a:pt x="45719" y="1090584"/>
                </a:lnTo>
                <a:lnTo>
                  <a:pt x="45719" y="1373477"/>
                </a:lnTo>
                <a:lnTo>
                  <a:pt x="1423988" y="1373477"/>
                </a:lnTo>
                <a:lnTo>
                  <a:pt x="1423988" y="1090584"/>
                </a:lnTo>
                <a:lnTo>
                  <a:pt x="1469707" y="1090584"/>
                </a:lnTo>
                <a:lnTo>
                  <a:pt x="1469707" y="1373477"/>
                </a:lnTo>
                <a:lnTo>
                  <a:pt x="1469707" y="1419196"/>
                </a:lnTo>
                <a:lnTo>
                  <a:pt x="1423988" y="1419196"/>
                </a:lnTo>
                <a:lnTo>
                  <a:pt x="45719" y="1419196"/>
                </a:lnTo>
                <a:lnTo>
                  <a:pt x="0" y="1419196"/>
                </a:lnTo>
                <a:lnTo>
                  <a:pt x="0" y="1373477"/>
                </a:lnTo>
                <a:lnTo>
                  <a:pt x="0" y="1090584"/>
                </a:lnTo>
                <a:close/>
                <a:moveTo>
                  <a:pt x="0" y="0"/>
                </a:moveTo>
                <a:lnTo>
                  <a:pt x="45719" y="0"/>
                </a:lnTo>
                <a:lnTo>
                  <a:pt x="1423988" y="0"/>
                </a:lnTo>
                <a:lnTo>
                  <a:pt x="1469707" y="0"/>
                </a:lnTo>
                <a:lnTo>
                  <a:pt x="1469707" y="45719"/>
                </a:lnTo>
                <a:lnTo>
                  <a:pt x="1469707" y="328612"/>
                </a:lnTo>
                <a:lnTo>
                  <a:pt x="1423988" y="328612"/>
                </a:lnTo>
                <a:lnTo>
                  <a:pt x="1423988" y="45719"/>
                </a:lnTo>
                <a:lnTo>
                  <a:pt x="45719" y="45719"/>
                </a:lnTo>
                <a:lnTo>
                  <a:pt x="45719" y="328612"/>
                </a:lnTo>
                <a:lnTo>
                  <a:pt x="0" y="328612"/>
                </a:lnTo>
                <a:lnTo>
                  <a:pt x="0" y="45719"/>
                </a:lnTo>
                <a:lnTo>
                  <a:pt x="0" y="0"/>
                </a:lnTo>
                <a:close/>
              </a:path>
            </a:pathLst>
          </a:custGeom>
          <a:solidFill>
            <a:sysClr val="window" lastClr="FFFFFF">
              <a:lumMod val="50000"/>
            </a:sysClr>
          </a:soli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36" name="MH_Other_1"/>
          <p:cNvSpPr/>
          <p:nvPr>
            <p:custDataLst>
              <p:tags r:id="rId7"/>
            </p:custDataLst>
          </p:nvPr>
        </p:nvSpPr>
        <p:spPr bwMode="auto">
          <a:xfrm>
            <a:off x="7771216" y="5609982"/>
            <a:ext cx="839210" cy="642971"/>
          </a:xfrm>
          <a:custGeom>
            <a:avLst/>
            <a:gdLst>
              <a:gd name="T0" fmla="*/ 0 w 1469707"/>
              <a:gd name="T1" fmla="*/ 1090606 h 1419196"/>
              <a:gd name="T2" fmla="*/ 45729 w 1469707"/>
              <a:gd name="T3" fmla="*/ 1090606 h 1419196"/>
              <a:gd name="T4" fmla="*/ 45729 w 1469707"/>
              <a:gd name="T5" fmla="*/ 1373505 h 1419196"/>
              <a:gd name="T6" fmla="*/ 1424296 w 1469707"/>
              <a:gd name="T7" fmla="*/ 1373505 h 1419196"/>
              <a:gd name="T8" fmla="*/ 1424296 w 1469707"/>
              <a:gd name="T9" fmla="*/ 1090606 h 1419196"/>
              <a:gd name="T10" fmla="*/ 1470025 w 1469707"/>
              <a:gd name="T11" fmla="*/ 1090606 h 1419196"/>
              <a:gd name="T12" fmla="*/ 1470025 w 1469707"/>
              <a:gd name="T13" fmla="*/ 1373505 h 1419196"/>
              <a:gd name="T14" fmla="*/ 1470025 w 1469707"/>
              <a:gd name="T15" fmla="*/ 1419225 h 1419196"/>
              <a:gd name="T16" fmla="*/ 1424296 w 1469707"/>
              <a:gd name="T17" fmla="*/ 1419225 h 1419196"/>
              <a:gd name="T18" fmla="*/ 45729 w 1469707"/>
              <a:gd name="T19" fmla="*/ 1419225 h 1419196"/>
              <a:gd name="T20" fmla="*/ 0 w 1469707"/>
              <a:gd name="T21" fmla="*/ 1419225 h 1419196"/>
              <a:gd name="T22" fmla="*/ 0 w 1469707"/>
              <a:gd name="T23" fmla="*/ 1373505 h 1419196"/>
              <a:gd name="T24" fmla="*/ 0 w 1469707"/>
              <a:gd name="T25" fmla="*/ 0 h 1419196"/>
              <a:gd name="T26" fmla="*/ 45729 w 1469707"/>
              <a:gd name="T27" fmla="*/ 0 h 1419196"/>
              <a:gd name="T28" fmla="*/ 1424296 w 1469707"/>
              <a:gd name="T29" fmla="*/ 0 h 1419196"/>
              <a:gd name="T30" fmla="*/ 1470025 w 1469707"/>
              <a:gd name="T31" fmla="*/ 0 h 1419196"/>
              <a:gd name="T32" fmla="*/ 1470025 w 1469707"/>
              <a:gd name="T33" fmla="*/ 45720 h 1419196"/>
              <a:gd name="T34" fmla="*/ 1470025 w 1469707"/>
              <a:gd name="T35" fmla="*/ 328619 h 1419196"/>
              <a:gd name="T36" fmla="*/ 1424296 w 1469707"/>
              <a:gd name="T37" fmla="*/ 328619 h 1419196"/>
              <a:gd name="T38" fmla="*/ 1424296 w 1469707"/>
              <a:gd name="T39" fmla="*/ 45720 h 1419196"/>
              <a:gd name="T40" fmla="*/ 45729 w 1469707"/>
              <a:gd name="T41" fmla="*/ 45720 h 1419196"/>
              <a:gd name="T42" fmla="*/ 45729 w 1469707"/>
              <a:gd name="T43" fmla="*/ 328619 h 1419196"/>
              <a:gd name="T44" fmla="*/ 0 w 1469707"/>
              <a:gd name="T45" fmla="*/ 328619 h 1419196"/>
              <a:gd name="T46" fmla="*/ 0 w 1469707"/>
              <a:gd name="T47" fmla="*/ 45720 h 14191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69707" h="1419196">
                <a:moveTo>
                  <a:pt x="0" y="1090584"/>
                </a:moveTo>
                <a:lnTo>
                  <a:pt x="45719" y="1090584"/>
                </a:lnTo>
                <a:lnTo>
                  <a:pt x="45719" y="1373477"/>
                </a:lnTo>
                <a:lnTo>
                  <a:pt x="1423988" y="1373477"/>
                </a:lnTo>
                <a:lnTo>
                  <a:pt x="1423988" y="1090584"/>
                </a:lnTo>
                <a:lnTo>
                  <a:pt x="1469707" y="1090584"/>
                </a:lnTo>
                <a:lnTo>
                  <a:pt x="1469707" y="1373477"/>
                </a:lnTo>
                <a:lnTo>
                  <a:pt x="1469707" y="1419196"/>
                </a:lnTo>
                <a:lnTo>
                  <a:pt x="1423988" y="1419196"/>
                </a:lnTo>
                <a:lnTo>
                  <a:pt x="45719" y="1419196"/>
                </a:lnTo>
                <a:lnTo>
                  <a:pt x="0" y="1419196"/>
                </a:lnTo>
                <a:lnTo>
                  <a:pt x="0" y="1373477"/>
                </a:lnTo>
                <a:lnTo>
                  <a:pt x="0" y="1090584"/>
                </a:lnTo>
                <a:close/>
                <a:moveTo>
                  <a:pt x="0" y="0"/>
                </a:moveTo>
                <a:lnTo>
                  <a:pt x="45719" y="0"/>
                </a:lnTo>
                <a:lnTo>
                  <a:pt x="1423988" y="0"/>
                </a:lnTo>
                <a:lnTo>
                  <a:pt x="1469707" y="0"/>
                </a:lnTo>
                <a:lnTo>
                  <a:pt x="1469707" y="45719"/>
                </a:lnTo>
                <a:lnTo>
                  <a:pt x="1469707" y="328612"/>
                </a:lnTo>
                <a:lnTo>
                  <a:pt x="1423988" y="328612"/>
                </a:lnTo>
                <a:lnTo>
                  <a:pt x="1423988" y="45719"/>
                </a:lnTo>
                <a:lnTo>
                  <a:pt x="45719" y="45719"/>
                </a:lnTo>
                <a:lnTo>
                  <a:pt x="45719" y="328612"/>
                </a:lnTo>
                <a:lnTo>
                  <a:pt x="0" y="328612"/>
                </a:lnTo>
                <a:lnTo>
                  <a:pt x="0" y="45719"/>
                </a:lnTo>
                <a:lnTo>
                  <a:pt x="0" y="0"/>
                </a:lnTo>
                <a:close/>
              </a:path>
            </a:pathLst>
          </a:custGeom>
          <a:solidFill>
            <a:sysClr val="window" lastClr="FFFFFF">
              <a:lumMod val="50000"/>
            </a:sysClr>
          </a:soli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37" name="MH_Other_1"/>
          <p:cNvSpPr/>
          <p:nvPr>
            <p:custDataLst>
              <p:tags r:id="rId8"/>
            </p:custDataLst>
          </p:nvPr>
        </p:nvSpPr>
        <p:spPr bwMode="auto">
          <a:xfrm>
            <a:off x="8845600" y="5609982"/>
            <a:ext cx="839210" cy="642971"/>
          </a:xfrm>
          <a:custGeom>
            <a:avLst/>
            <a:gdLst>
              <a:gd name="T0" fmla="*/ 0 w 1469707"/>
              <a:gd name="T1" fmla="*/ 1090606 h 1419196"/>
              <a:gd name="T2" fmla="*/ 45729 w 1469707"/>
              <a:gd name="T3" fmla="*/ 1090606 h 1419196"/>
              <a:gd name="T4" fmla="*/ 45729 w 1469707"/>
              <a:gd name="T5" fmla="*/ 1373505 h 1419196"/>
              <a:gd name="T6" fmla="*/ 1424296 w 1469707"/>
              <a:gd name="T7" fmla="*/ 1373505 h 1419196"/>
              <a:gd name="T8" fmla="*/ 1424296 w 1469707"/>
              <a:gd name="T9" fmla="*/ 1090606 h 1419196"/>
              <a:gd name="T10" fmla="*/ 1470025 w 1469707"/>
              <a:gd name="T11" fmla="*/ 1090606 h 1419196"/>
              <a:gd name="T12" fmla="*/ 1470025 w 1469707"/>
              <a:gd name="T13" fmla="*/ 1373505 h 1419196"/>
              <a:gd name="T14" fmla="*/ 1470025 w 1469707"/>
              <a:gd name="T15" fmla="*/ 1419225 h 1419196"/>
              <a:gd name="T16" fmla="*/ 1424296 w 1469707"/>
              <a:gd name="T17" fmla="*/ 1419225 h 1419196"/>
              <a:gd name="T18" fmla="*/ 45729 w 1469707"/>
              <a:gd name="T19" fmla="*/ 1419225 h 1419196"/>
              <a:gd name="T20" fmla="*/ 0 w 1469707"/>
              <a:gd name="T21" fmla="*/ 1419225 h 1419196"/>
              <a:gd name="T22" fmla="*/ 0 w 1469707"/>
              <a:gd name="T23" fmla="*/ 1373505 h 1419196"/>
              <a:gd name="T24" fmla="*/ 0 w 1469707"/>
              <a:gd name="T25" fmla="*/ 0 h 1419196"/>
              <a:gd name="T26" fmla="*/ 45729 w 1469707"/>
              <a:gd name="T27" fmla="*/ 0 h 1419196"/>
              <a:gd name="T28" fmla="*/ 1424296 w 1469707"/>
              <a:gd name="T29" fmla="*/ 0 h 1419196"/>
              <a:gd name="T30" fmla="*/ 1470025 w 1469707"/>
              <a:gd name="T31" fmla="*/ 0 h 1419196"/>
              <a:gd name="T32" fmla="*/ 1470025 w 1469707"/>
              <a:gd name="T33" fmla="*/ 45720 h 1419196"/>
              <a:gd name="T34" fmla="*/ 1470025 w 1469707"/>
              <a:gd name="T35" fmla="*/ 328619 h 1419196"/>
              <a:gd name="T36" fmla="*/ 1424296 w 1469707"/>
              <a:gd name="T37" fmla="*/ 328619 h 1419196"/>
              <a:gd name="T38" fmla="*/ 1424296 w 1469707"/>
              <a:gd name="T39" fmla="*/ 45720 h 1419196"/>
              <a:gd name="T40" fmla="*/ 45729 w 1469707"/>
              <a:gd name="T41" fmla="*/ 45720 h 1419196"/>
              <a:gd name="T42" fmla="*/ 45729 w 1469707"/>
              <a:gd name="T43" fmla="*/ 328619 h 1419196"/>
              <a:gd name="T44" fmla="*/ 0 w 1469707"/>
              <a:gd name="T45" fmla="*/ 328619 h 1419196"/>
              <a:gd name="T46" fmla="*/ 0 w 1469707"/>
              <a:gd name="T47" fmla="*/ 45720 h 14191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69707" h="1419196">
                <a:moveTo>
                  <a:pt x="0" y="1090584"/>
                </a:moveTo>
                <a:lnTo>
                  <a:pt x="45719" y="1090584"/>
                </a:lnTo>
                <a:lnTo>
                  <a:pt x="45719" y="1373477"/>
                </a:lnTo>
                <a:lnTo>
                  <a:pt x="1423988" y="1373477"/>
                </a:lnTo>
                <a:lnTo>
                  <a:pt x="1423988" y="1090584"/>
                </a:lnTo>
                <a:lnTo>
                  <a:pt x="1469707" y="1090584"/>
                </a:lnTo>
                <a:lnTo>
                  <a:pt x="1469707" y="1373477"/>
                </a:lnTo>
                <a:lnTo>
                  <a:pt x="1469707" y="1419196"/>
                </a:lnTo>
                <a:lnTo>
                  <a:pt x="1423988" y="1419196"/>
                </a:lnTo>
                <a:lnTo>
                  <a:pt x="45719" y="1419196"/>
                </a:lnTo>
                <a:lnTo>
                  <a:pt x="0" y="1419196"/>
                </a:lnTo>
                <a:lnTo>
                  <a:pt x="0" y="1373477"/>
                </a:lnTo>
                <a:lnTo>
                  <a:pt x="0" y="1090584"/>
                </a:lnTo>
                <a:close/>
                <a:moveTo>
                  <a:pt x="0" y="0"/>
                </a:moveTo>
                <a:lnTo>
                  <a:pt x="45719" y="0"/>
                </a:lnTo>
                <a:lnTo>
                  <a:pt x="1423988" y="0"/>
                </a:lnTo>
                <a:lnTo>
                  <a:pt x="1469707" y="0"/>
                </a:lnTo>
                <a:lnTo>
                  <a:pt x="1469707" y="45719"/>
                </a:lnTo>
                <a:lnTo>
                  <a:pt x="1469707" y="328612"/>
                </a:lnTo>
                <a:lnTo>
                  <a:pt x="1423988" y="328612"/>
                </a:lnTo>
                <a:lnTo>
                  <a:pt x="1423988" y="45719"/>
                </a:lnTo>
                <a:lnTo>
                  <a:pt x="45719" y="45719"/>
                </a:lnTo>
                <a:lnTo>
                  <a:pt x="45719" y="328612"/>
                </a:lnTo>
                <a:lnTo>
                  <a:pt x="0" y="328612"/>
                </a:lnTo>
                <a:lnTo>
                  <a:pt x="0" y="45719"/>
                </a:lnTo>
                <a:lnTo>
                  <a:pt x="0" y="0"/>
                </a:lnTo>
                <a:close/>
              </a:path>
            </a:pathLst>
          </a:custGeom>
          <a:solidFill>
            <a:sysClr val="window" lastClr="FFFFFF">
              <a:lumMod val="50000"/>
            </a:sysClr>
          </a:soli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38" name="文本框 37"/>
          <p:cNvSpPr txBox="1"/>
          <p:nvPr/>
        </p:nvSpPr>
        <p:spPr>
          <a:xfrm>
            <a:off x="2353734" y="5782904"/>
            <a:ext cx="847919" cy="276999"/>
          </a:xfrm>
          <a:prstGeom prst="rect">
            <a:avLst/>
          </a:prstGeom>
          <a:noFill/>
        </p:spPr>
        <p:txBody>
          <a:bodyPr wrap="square" rtlCol="0">
            <a:spAutoFit/>
          </a:bodyPr>
          <a:lstStyle/>
          <a:p>
            <a:r>
              <a:rPr lang="zh-CN" altLang="en-US" sz="1200" dirty="0" smtClean="0">
                <a:solidFill>
                  <a:srgbClr val="E7E6E6">
                    <a:lumMod val="25000"/>
                  </a:srgbClr>
                </a:solidFill>
                <a:latin typeface="微软雅黑" panose="020B0503020204020204" pitchFamily="34" charset="-122"/>
                <a:ea typeface="微软雅黑" panose="020B0503020204020204" pitchFamily="34" charset="-122"/>
              </a:rPr>
              <a:t>基本情况</a:t>
            </a:r>
            <a:endParaRPr lang="zh-CN" altLang="en-US" sz="12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488156" y="5782904"/>
            <a:ext cx="847919" cy="276999"/>
          </a:xfrm>
          <a:prstGeom prst="rect">
            <a:avLst/>
          </a:prstGeom>
          <a:noFill/>
        </p:spPr>
        <p:txBody>
          <a:bodyPr wrap="square" rtlCol="0">
            <a:spAutoFit/>
          </a:bodyPr>
          <a:lstStyle/>
          <a:p>
            <a:r>
              <a:rPr lang="zh-CN" altLang="en-US" sz="1200" dirty="0" smtClean="0">
                <a:solidFill>
                  <a:srgbClr val="E7E6E6">
                    <a:lumMod val="25000"/>
                  </a:srgbClr>
                </a:solidFill>
                <a:latin typeface="微软雅黑" panose="020B0503020204020204" pitchFamily="34" charset="-122"/>
                <a:ea typeface="微软雅黑" panose="020B0503020204020204" pitchFamily="34" charset="-122"/>
              </a:rPr>
              <a:t>资质证明</a:t>
            </a:r>
            <a:endParaRPr lang="zh-CN" altLang="en-US" sz="12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4563245" y="5794257"/>
            <a:ext cx="847919" cy="276999"/>
          </a:xfrm>
          <a:prstGeom prst="rect">
            <a:avLst/>
          </a:prstGeom>
          <a:noFill/>
        </p:spPr>
        <p:txBody>
          <a:bodyPr wrap="square" rtlCol="0">
            <a:spAutoFit/>
          </a:bodyPr>
          <a:lstStyle/>
          <a:p>
            <a:r>
              <a:rPr lang="zh-CN" altLang="en-US" sz="1200" dirty="0" smtClean="0">
                <a:solidFill>
                  <a:srgbClr val="E7E6E6">
                    <a:lumMod val="25000"/>
                  </a:srgbClr>
                </a:solidFill>
                <a:latin typeface="微软雅黑" panose="020B0503020204020204" pitchFamily="34" charset="-122"/>
                <a:ea typeface="微软雅黑" panose="020B0503020204020204" pitchFamily="34" charset="-122"/>
              </a:rPr>
              <a:t>财务信息</a:t>
            </a:r>
            <a:endParaRPr lang="zh-CN" altLang="en-US" sz="12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5628610" y="5778105"/>
            <a:ext cx="847919" cy="276999"/>
          </a:xfrm>
          <a:prstGeom prst="rect">
            <a:avLst/>
          </a:prstGeom>
          <a:noFill/>
        </p:spPr>
        <p:txBody>
          <a:bodyPr wrap="square" rtlCol="0">
            <a:spAutoFit/>
          </a:bodyPr>
          <a:lstStyle/>
          <a:p>
            <a:r>
              <a:rPr lang="zh-CN" altLang="en-US" sz="1200" dirty="0" smtClean="0">
                <a:solidFill>
                  <a:srgbClr val="E7E6E6">
                    <a:lumMod val="25000"/>
                  </a:srgbClr>
                </a:solidFill>
                <a:latin typeface="微软雅黑" panose="020B0503020204020204" pitchFamily="34" charset="-122"/>
                <a:ea typeface="微软雅黑" panose="020B0503020204020204" pitchFamily="34" charset="-122"/>
              </a:rPr>
              <a:t>成功案列</a:t>
            </a:r>
            <a:endParaRPr lang="zh-CN" altLang="en-US" sz="12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6717096" y="5794257"/>
            <a:ext cx="847919" cy="276999"/>
          </a:xfrm>
          <a:prstGeom prst="rect">
            <a:avLst/>
          </a:prstGeom>
          <a:noFill/>
        </p:spPr>
        <p:txBody>
          <a:bodyPr wrap="square" rtlCol="0">
            <a:spAutoFit/>
          </a:bodyPr>
          <a:lstStyle/>
          <a:p>
            <a:r>
              <a:rPr lang="zh-CN" altLang="en-US" sz="1200" dirty="0" smtClean="0">
                <a:solidFill>
                  <a:srgbClr val="E7E6E6">
                    <a:lumMod val="25000"/>
                  </a:srgbClr>
                </a:solidFill>
                <a:latin typeface="微软雅黑" panose="020B0503020204020204" pitchFamily="34" charset="-122"/>
                <a:ea typeface="微软雅黑" panose="020B0503020204020204" pitchFamily="34" charset="-122"/>
              </a:rPr>
              <a:t>产品信息</a:t>
            </a:r>
            <a:endParaRPr lang="zh-CN" altLang="en-US" sz="12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762812" y="5778104"/>
            <a:ext cx="847920" cy="276999"/>
          </a:xfrm>
          <a:prstGeom prst="rect">
            <a:avLst/>
          </a:prstGeom>
          <a:noFill/>
        </p:spPr>
        <p:txBody>
          <a:bodyPr wrap="square" rtlCol="0">
            <a:spAutoFit/>
          </a:bodyPr>
          <a:lstStyle/>
          <a:p>
            <a:pPr algn="ctr"/>
            <a:r>
              <a:rPr lang="zh-CN" altLang="en-US" sz="1200" dirty="0" smtClean="0">
                <a:solidFill>
                  <a:srgbClr val="E7E6E6">
                    <a:lumMod val="25000"/>
                  </a:srgbClr>
                </a:solidFill>
                <a:latin typeface="微软雅黑" panose="020B0503020204020204" pitchFamily="34" charset="-122"/>
                <a:ea typeface="微软雅黑" panose="020B0503020204020204" pitchFamily="34" charset="-122"/>
              </a:rPr>
              <a:t>历史业绩</a:t>
            </a:r>
            <a:endParaRPr lang="zh-CN" altLang="en-US" sz="12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8845416" y="5780490"/>
            <a:ext cx="847920" cy="276999"/>
          </a:xfrm>
          <a:prstGeom prst="rect">
            <a:avLst/>
          </a:prstGeom>
          <a:noFill/>
        </p:spPr>
        <p:txBody>
          <a:bodyPr wrap="square" rtlCol="0">
            <a:spAutoFit/>
          </a:bodyPr>
          <a:lstStyle/>
          <a:p>
            <a:pPr algn="ctr"/>
            <a:r>
              <a:rPr lang="zh-CN" altLang="en-US" sz="1200" dirty="0" smtClean="0">
                <a:solidFill>
                  <a:srgbClr val="E7E6E6">
                    <a:lumMod val="25000"/>
                  </a:srgbClr>
                </a:solidFill>
                <a:latin typeface="微软雅黑" panose="020B0503020204020204" pitchFamily="34" charset="-122"/>
                <a:ea typeface="微软雅黑" panose="020B0503020204020204" pitchFamily="34" charset="-122"/>
              </a:rPr>
              <a:t>违规投诉</a:t>
            </a:r>
            <a:endParaRPr lang="zh-CN" altLang="en-US" sz="1200" dirty="0">
              <a:solidFill>
                <a:srgbClr val="E7E6E6">
                  <a:lumMod val="25000"/>
                </a:srgb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620251" y="5445733"/>
            <a:ext cx="1145237" cy="830997"/>
          </a:xfrm>
          <a:prstGeom prst="rect">
            <a:avLst/>
          </a:prstGeom>
          <a:noFill/>
        </p:spPr>
        <p:txBody>
          <a:bodyPr wrap="square" rtlCol="0">
            <a:spAutoFit/>
          </a:bodyPr>
          <a:lstStyle/>
          <a:p>
            <a:pPr algn="ct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rPr>
              <a:t>企业</a:t>
            </a:r>
            <a:endParaRPr lang="en-US" altLang="zh-CN" sz="2400" dirty="0" smtClean="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rPr>
              <a:t>画像</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9099" y="836712"/>
            <a:ext cx="8733802" cy="3956703"/>
          </a:xfrm>
          <a:prstGeom prst="rect">
            <a:avLst/>
          </a:prstGeom>
        </p:spPr>
      </p:pic>
    </p:spTree>
  </p:cSld>
  <p:clrMapOvr>
    <a:masterClrMapping/>
  </p:clrMapOvr>
  <p:transition>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H_Other_1"/>
          <p:cNvSpPr/>
          <p:nvPr>
            <p:custDataLst>
              <p:tags r:id="rId1"/>
            </p:custDataLst>
          </p:nvPr>
        </p:nvSpPr>
        <p:spPr>
          <a:xfrm>
            <a:off x="1630922" y="1773199"/>
            <a:ext cx="2674630" cy="3664284"/>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a:defRPr/>
            </a:pPr>
            <a:endParaRPr lang="zh-CN" altLang="en-US">
              <a:solidFill>
                <a:srgbClr val="FFFFFF"/>
              </a:solidFill>
            </a:endParaRPr>
          </a:p>
        </p:txBody>
      </p:sp>
      <p:sp>
        <p:nvSpPr>
          <p:cNvPr id="13" name="MH_Other_4"/>
          <p:cNvSpPr/>
          <p:nvPr>
            <p:custDataLst>
              <p:tags r:id="rId2"/>
            </p:custDataLst>
          </p:nvPr>
        </p:nvSpPr>
        <p:spPr>
          <a:xfrm>
            <a:off x="4654640" y="1773199"/>
            <a:ext cx="2674630" cy="36642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a:defRPr/>
            </a:pPr>
            <a:endParaRPr lang="zh-CN" altLang="en-US">
              <a:solidFill>
                <a:srgbClr val="FFFFFF"/>
              </a:solidFill>
            </a:endParaRPr>
          </a:p>
        </p:txBody>
      </p:sp>
      <p:sp>
        <p:nvSpPr>
          <p:cNvPr id="15" name="MH_Other_7"/>
          <p:cNvSpPr/>
          <p:nvPr>
            <p:custDataLst>
              <p:tags r:id="rId3"/>
            </p:custDataLst>
          </p:nvPr>
        </p:nvSpPr>
        <p:spPr>
          <a:xfrm>
            <a:off x="7608364" y="1773199"/>
            <a:ext cx="2674630" cy="36642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a:defRPr/>
            </a:pPr>
            <a:endParaRPr lang="zh-CN" altLang="en-US">
              <a:solidFill>
                <a:srgbClr val="FFFFFF"/>
              </a:solidFill>
            </a:endParaRPr>
          </a:p>
        </p:txBody>
      </p:sp>
      <p:sp>
        <p:nvSpPr>
          <p:cNvPr id="51" name="文本框 50"/>
          <p:cNvSpPr txBox="1"/>
          <p:nvPr/>
        </p:nvSpPr>
        <p:spPr>
          <a:xfrm>
            <a:off x="1702940" y="2421121"/>
            <a:ext cx="2525379" cy="2307790"/>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sz="1600" b="1" dirty="0" smtClean="0">
                <a:solidFill>
                  <a:schemeClr val="bg1"/>
                </a:solidFill>
                <a:latin typeface="微软雅黑" panose="020B0503020204020204" pitchFamily="34" charset="-122"/>
                <a:ea typeface="微软雅黑" panose="020B0503020204020204" pitchFamily="34" charset="-122"/>
              </a:rPr>
              <a:t>客户经营信息分析指标</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1"/>
                </a:solidFill>
                <a:latin typeface="微软雅黑" panose="020B0503020204020204" pitchFamily="34" charset="-122"/>
                <a:ea typeface="微软雅黑" panose="020B0503020204020204" pitchFamily="34" charset="-122"/>
              </a:rPr>
              <a:t>经营风险监控分析指标</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1"/>
                </a:solidFill>
                <a:latin typeface="微软雅黑" panose="020B0503020204020204" pitchFamily="34" charset="-122"/>
                <a:ea typeface="微软雅黑" panose="020B0503020204020204" pitchFamily="34" charset="-122"/>
              </a:rPr>
              <a:t>客户偿付能力分析</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1"/>
                </a:solidFill>
                <a:latin typeface="微软雅黑" panose="020B0503020204020204" pitchFamily="34" charset="-122"/>
                <a:ea typeface="微软雅黑" panose="020B0503020204020204" pitchFamily="34" charset="-122"/>
              </a:rPr>
              <a:t>竞争力分线分析</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1"/>
                </a:solidFill>
                <a:latin typeface="微软雅黑" panose="020B0503020204020204" pitchFamily="34" charset="-122"/>
                <a:ea typeface="微软雅黑" panose="020B0503020204020204" pitchFamily="34" charset="-122"/>
              </a:rPr>
              <a:t>投资结构分析</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1"/>
                </a:solidFill>
                <a:latin typeface="微软雅黑" panose="020B0503020204020204" pitchFamily="34" charset="-122"/>
                <a:ea typeface="微软雅黑" panose="020B0503020204020204" pitchFamily="34" charset="-122"/>
              </a:rPr>
              <a:t>客户担保关联风险</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4799687" y="2464708"/>
            <a:ext cx="2114956" cy="193854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sz="1600" b="1" dirty="0" smtClean="0">
                <a:solidFill>
                  <a:schemeClr val="bg1"/>
                </a:solidFill>
                <a:latin typeface="微软雅黑" panose="020B0503020204020204" pitchFamily="34" charset="-122"/>
                <a:ea typeface="微软雅黑" panose="020B0503020204020204" pitchFamily="34" charset="-122"/>
              </a:rPr>
              <a:t>偿还能力风险分析</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1"/>
                </a:solidFill>
                <a:latin typeface="微软雅黑" panose="020B0503020204020204" pitchFamily="34" charset="-122"/>
                <a:ea typeface="微软雅黑" panose="020B0503020204020204" pitchFamily="34" charset="-122"/>
              </a:rPr>
              <a:t>公司治理结构分析</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1"/>
                </a:solidFill>
                <a:latin typeface="微软雅黑" panose="020B0503020204020204" pitchFamily="34" charset="-122"/>
                <a:ea typeface="微软雅黑" panose="020B0503020204020204" pitchFamily="34" charset="-122"/>
              </a:rPr>
              <a:t>客户关联风险分析</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1"/>
                </a:solidFill>
                <a:latin typeface="微软雅黑" panose="020B0503020204020204" pitchFamily="34" charset="-122"/>
                <a:ea typeface="微软雅黑" panose="020B0503020204020204" pitchFamily="34" charset="-122"/>
              </a:rPr>
              <a:t>行业信息综合分析</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1"/>
                </a:solidFill>
                <a:latin typeface="微软雅黑" panose="020B0503020204020204" pitchFamily="34" charset="-122"/>
                <a:ea typeface="微软雅黑" panose="020B0503020204020204" pitchFamily="34" charset="-122"/>
              </a:rPr>
              <a:t>异常交易风险分析</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7680382" y="2471234"/>
            <a:ext cx="2481306" cy="193854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smtClean="0">
                <a:solidFill>
                  <a:schemeClr val="bg2">
                    <a:lumMod val="25000"/>
                  </a:schemeClr>
                </a:solidFill>
                <a:latin typeface="微软雅黑" panose="020B0503020204020204" pitchFamily="34" charset="-122"/>
                <a:ea typeface="微软雅黑" panose="020B0503020204020204" pitchFamily="34" charset="-122"/>
              </a:rPr>
              <a:t>企业成长性分析指标</a:t>
            </a:r>
            <a:endParaRPr lang="en-US" altLang="zh-CN" sz="1600" b="1"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2">
                    <a:lumMod val="25000"/>
                  </a:schemeClr>
                </a:solidFill>
                <a:latin typeface="微软雅黑" panose="020B0503020204020204" pitchFamily="34" charset="-122"/>
                <a:ea typeface="微软雅黑" panose="020B0503020204020204" pitchFamily="34" charset="-122"/>
              </a:rPr>
              <a:t>信用及法律风险预警</a:t>
            </a:r>
            <a:endParaRPr lang="en-US" altLang="zh-CN" sz="1600" b="1"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2">
                    <a:lumMod val="25000"/>
                  </a:schemeClr>
                </a:solidFill>
                <a:latin typeface="微软雅黑" panose="020B0503020204020204" pitchFamily="34" charset="-122"/>
                <a:ea typeface="微软雅黑" panose="020B0503020204020204" pitchFamily="34" charset="-122"/>
              </a:rPr>
              <a:t>客户交易信息</a:t>
            </a:r>
            <a:endParaRPr lang="en-US" altLang="zh-CN" sz="1600" b="1"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2">
                    <a:lumMod val="25000"/>
                  </a:schemeClr>
                </a:solidFill>
                <a:latin typeface="微软雅黑" panose="020B0503020204020204" pitchFamily="34" charset="-122"/>
                <a:ea typeface="微软雅黑" panose="020B0503020204020204" pitchFamily="34" charset="-122"/>
              </a:rPr>
              <a:t>竞争力风险</a:t>
            </a:r>
            <a:endParaRPr lang="en-US" altLang="zh-CN" sz="1600" b="1" dirty="0" smtClean="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smtClean="0">
                <a:solidFill>
                  <a:schemeClr val="bg2">
                    <a:lumMod val="25000"/>
                  </a:schemeClr>
                </a:solidFill>
                <a:latin typeface="微软雅黑" panose="020B0503020204020204" pitchFamily="34" charset="-122"/>
                <a:ea typeface="微软雅黑" panose="020B0503020204020204" pitchFamily="34" charset="-122"/>
              </a:rPr>
              <a:t>财务状况风险</a:t>
            </a:r>
            <a:endParaRPr lang="zh-CN" altLang="en-US" sz="16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307436" y="464819"/>
            <a:ext cx="7277203" cy="507831"/>
          </a:xfrm>
          <a:prstGeom prst="rect">
            <a:avLst/>
          </a:prstGeom>
          <a:noFill/>
        </p:spPr>
        <p:txBody>
          <a:bodyPr wrap="square" rtlCol="0">
            <a:spAutoFit/>
          </a:bodyPr>
          <a:lstStyle/>
          <a:p>
            <a:pPr>
              <a:lnSpc>
                <a:spcPct val="150000"/>
              </a:lnSpc>
              <a:buFont typeface="Arial" panose="020B0604020202020204" pitchFamily="34" charset="0"/>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客户风险预警指标</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对公</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914400" y="1219200"/>
            <a:ext cx="3352800" cy="533400"/>
          </a:xfrm>
          <a:prstGeom prst="rect">
            <a:avLst/>
          </a:prstGeom>
          <a:solidFill>
            <a:srgbClr val="FFC000"/>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buFont typeface="Arial" panose="020B0604020202020204" pitchFamily="34" charset="0"/>
              <a:buNone/>
              <a:defRPr/>
            </a:pPr>
            <a:r>
              <a:rPr lang="zh-CN" dirty="0">
                <a:solidFill>
                  <a:schemeClr val="tx1"/>
                </a:solidFill>
                <a:latin typeface="微软雅黑" panose="020B0503020204020204" pitchFamily="34" charset="-122"/>
                <a:ea typeface="微软雅黑" panose="020B0503020204020204" pitchFamily="34" charset="-122"/>
              </a:rPr>
              <a:t>客户经营信息分析指标</a:t>
            </a:r>
            <a:r>
              <a:rPr lang="en-US" altLang="zh-CN" dirty="0">
                <a:solidFill>
                  <a:schemeClr val="tx1"/>
                </a:solidFill>
                <a:latin typeface="微软雅黑" panose="020B0503020204020204" pitchFamily="34" charset="-122"/>
                <a:ea typeface="微软雅黑" panose="020B0503020204020204" pitchFamily="34" charset="-122"/>
              </a:rPr>
              <a:t> </a:t>
            </a:r>
            <a:endParaRPr lang="zh-CN" altLang="en-US" dirty="0">
              <a:solidFill>
                <a:schemeClr val="tx1"/>
              </a:solidFill>
            </a:endParaRPr>
          </a:p>
        </p:txBody>
      </p:sp>
      <p:sp>
        <p:nvSpPr>
          <p:cNvPr id="39" name="矩形 38"/>
          <p:cNvSpPr/>
          <p:nvPr/>
        </p:nvSpPr>
        <p:spPr>
          <a:xfrm>
            <a:off x="304800" y="3229428"/>
            <a:ext cx="3352800" cy="381000"/>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工商信息</a:t>
            </a:r>
            <a:endParaRPr lang="en-US" altLang="zh-CN" sz="1600" dirty="0">
              <a:solidFill>
                <a:schemeClr val="tx1"/>
              </a:solidFill>
              <a:latin typeface="微软雅黑" panose="020B0503020204020204" pitchFamily="34" charset="-122"/>
              <a:ea typeface="微软雅黑" panose="020B0503020204020204" pitchFamily="34" charset="-122"/>
            </a:endParaRPr>
          </a:p>
        </p:txBody>
      </p:sp>
      <p:cxnSp>
        <p:nvCxnSpPr>
          <p:cNvPr id="40" name="直接箭头连接符 39"/>
          <p:cNvCxnSpPr/>
          <p:nvPr/>
        </p:nvCxnSpPr>
        <p:spPr>
          <a:xfrm>
            <a:off x="4368800" y="1524000"/>
            <a:ext cx="812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283200" y="1219200"/>
            <a:ext cx="3352800" cy="533400"/>
          </a:xfrm>
          <a:prstGeom prst="rect">
            <a:avLst/>
          </a:prstGeom>
          <a:solidFill>
            <a:srgbClr val="FFC000"/>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dirty="0">
                <a:solidFill>
                  <a:schemeClr val="tx1"/>
                </a:solidFill>
                <a:latin typeface="微软雅黑" panose="020B0503020204020204" pitchFamily="34" charset="-122"/>
                <a:ea typeface="微软雅黑" panose="020B0503020204020204" pitchFamily="34" charset="-122"/>
              </a:rPr>
              <a:t>企业经营情况</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42" name="直接箭头连接符 41"/>
          <p:cNvCxnSpPr/>
          <p:nvPr/>
        </p:nvCxnSpPr>
        <p:spPr>
          <a:xfrm>
            <a:off x="4368800" y="1752600"/>
            <a:ext cx="71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283200" y="1981200"/>
            <a:ext cx="3352800" cy="533400"/>
          </a:xfrm>
          <a:prstGeom prst="rect">
            <a:avLst/>
          </a:prstGeom>
          <a:solidFill>
            <a:srgbClr val="FFC000"/>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dirty="0">
                <a:solidFill>
                  <a:schemeClr val="tx1"/>
                </a:solidFill>
                <a:latin typeface="微软雅黑" panose="020B0503020204020204" pitchFamily="34" charset="-122"/>
                <a:ea typeface="微软雅黑" panose="020B0503020204020204" pitchFamily="34" charset="-122"/>
              </a:rPr>
              <a:t>企业运营情况</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44" name="矩形 43"/>
          <p:cNvSpPr/>
          <p:nvPr/>
        </p:nvSpPr>
        <p:spPr>
          <a:xfrm>
            <a:off x="5283200" y="2743200"/>
            <a:ext cx="3352800" cy="533400"/>
          </a:xfrm>
          <a:prstGeom prst="rect">
            <a:avLst/>
          </a:prstGeom>
          <a:solidFill>
            <a:srgbClr val="FFC000"/>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dirty="0">
                <a:solidFill>
                  <a:schemeClr val="tx1"/>
                </a:solidFill>
                <a:latin typeface="微软雅黑" panose="020B0503020204020204" pitchFamily="34" charset="-122"/>
                <a:ea typeface="微软雅黑" panose="020B0503020204020204" pitchFamily="34" charset="-122"/>
              </a:rPr>
              <a:t>企业现金流情况</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45" name="直接箭头连接符 44"/>
          <p:cNvCxnSpPr/>
          <p:nvPr/>
        </p:nvCxnSpPr>
        <p:spPr>
          <a:xfrm rot="16200000" flipH="1">
            <a:off x="4216400" y="1879600"/>
            <a:ext cx="914400" cy="812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9347200" y="1143000"/>
            <a:ext cx="2336800" cy="3048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buFont typeface="Arial" panose="020B0604020202020204" pitchFamily="34" charset="0"/>
              <a:buNone/>
              <a:defRPr/>
            </a:pPr>
            <a:r>
              <a:rPr lang="zh-CN" altLang="en-US" dirty="0">
                <a:solidFill>
                  <a:schemeClr val="tx1"/>
                </a:solidFill>
              </a:rPr>
              <a:t>应收账款</a:t>
            </a:r>
            <a:endParaRPr lang="zh-CN" altLang="en-US" dirty="0">
              <a:solidFill>
                <a:schemeClr val="tx1"/>
              </a:solidFill>
            </a:endParaRPr>
          </a:p>
        </p:txBody>
      </p:sp>
      <p:sp>
        <p:nvSpPr>
          <p:cNvPr id="47" name="矩形 46"/>
          <p:cNvSpPr/>
          <p:nvPr/>
        </p:nvSpPr>
        <p:spPr>
          <a:xfrm>
            <a:off x="9347200" y="1524000"/>
            <a:ext cx="2336800" cy="3048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buFont typeface="Arial" panose="020B0604020202020204" pitchFamily="34" charset="0"/>
              <a:buNone/>
              <a:defRPr/>
            </a:pPr>
            <a:r>
              <a:rPr lang="zh-CN" altLang="en-US" dirty="0">
                <a:solidFill>
                  <a:schemeClr val="tx1"/>
                </a:solidFill>
              </a:rPr>
              <a:t>存款</a:t>
            </a:r>
            <a:endParaRPr lang="zh-CN" altLang="en-US" dirty="0">
              <a:solidFill>
                <a:schemeClr val="tx1"/>
              </a:solidFill>
            </a:endParaRPr>
          </a:p>
        </p:txBody>
      </p:sp>
      <p:sp>
        <p:nvSpPr>
          <p:cNvPr id="48" name="矩形 47"/>
          <p:cNvSpPr/>
          <p:nvPr/>
        </p:nvSpPr>
        <p:spPr>
          <a:xfrm>
            <a:off x="9347200" y="1905000"/>
            <a:ext cx="2336800" cy="3048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buFont typeface="Arial" panose="020B0604020202020204" pitchFamily="34" charset="0"/>
              <a:buNone/>
              <a:defRPr/>
            </a:pPr>
            <a:r>
              <a:rPr lang="zh-CN" altLang="en-US" dirty="0">
                <a:solidFill>
                  <a:schemeClr val="tx1"/>
                </a:solidFill>
              </a:rPr>
              <a:t>资产负债</a:t>
            </a:r>
            <a:endParaRPr lang="zh-CN" altLang="en-US" dirty="0">
              <a:solidFill>
                <a:schemeClr val="tx1"/>
              </a:solidFill>
            </a:endParaRPr>
          </a:p>
        </p:txBody>
      </p:sp>
      <p:sp>
        <p:nvSpPr>
          <p:cNvPr id="49" name="矩形 48"/>
          <p:cNvSpPr/>
          <p:nvPr/>
        </p:nvSpPr>
        <p:spPr>
          <a:xfrm>
            <a:off x="9347200" y="2286000"/>
            <a:ext cx="2336800" cy="3048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buFont typeface="Arial" panose="020B0604020202020204" pitchFamily="34" charset="0"/>
              <a:buNone/>
              <a:defRPr/>
            </a:pPr>
            <a:r>
              <a:rPr lang="zh-CN" altLang="en-US" dirty="0">
                <a:solidFill>
                  <a:schemeClr val="tx1"/>
                </a:solidFill>
              </a:rPr>
              <a:t>企业年报</a:t>
            </a:r>
            <a:endParaRPr lang="zh-CN" altLang="en-US" dirty="0">
              <a:solidFill>
                <a:schemeClr val="tx1"/>
              </a:solidFill>
            </a:endParaRPr>
          </a:p>
        </p:txBody>
      </p:sp>
      <p:sp>
        <p:nvSpPr>
          <p:cNvPr id="50" name="矩形 49"/>
          <p:cNvSpPr/>
          <p:nvPr/>
        </p:nvSpPr>
        <p:spPr>
          <a:xfrm>
            <a:off x="9347200" y="2667000"/>
            <a:ext cx="2336800" cy="3048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buFont typeface="Arial" panose="020B0604020202020204" pitchFamily="34" charset="0"/>
              <a:buNone/>
              <a:defRPr/>
            </a:pPr>
            <a:r>
              <a:rPr lang="zh-CN" altLang="en-US" dirty="0">
                <a:solidFill>
                  <a:schemeClr val="tx1"/>
                </a:solidFill>
              </a:rPr>
              <a:t>销售收入</a:t>
            </a:r>
            <a:endParaRPr lang="zh-CN" altLang="en-US" dirty="0">
              <a:solidFill>
                <a:schemeClr val="tx1"/>
              </a:solidFill>
            </a:endParaRPr>
          </a:p>
        </p:txBody>
      </p:sp>
      <p:sp>
        <p:nvSpPr>
          <p:cNvPr id="51" name="矩形 50"/>
          <p:cNvSpPr/>
          <p:nvPr/>
        </p:nvSpPr>
        <p:spPr>
          <a:xfrm>
            <a:off x="9347200" y="3048000"/>
            <a:ext cx="2336800" cy="3048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buFont typeface="Arial" panose="020B0604020202020204" pitchFamily="34" charset="0"/>
              <a:buNone/>
              <a:defRPr/>
            </a:pPr>
            <a:r>
              <a:rPr lang="zh-CN" altLang="en-US" dirty="0">
                <a:solidFill>
                  <a:schemeClr val="tx1"/>
                </a:solidFill>
              </a:rPr>
              <a:t>销售利润率</a:t>
            </a:r>
            <a:endParaRPr lang="zh-CN" altLang="en-US" dirty="0">
              <a:solidFill>
                <a:schemeClr val="tx1"/>
              </a:solidFill>
            </a:endParaRPr>
          </a:p>
        </p:txBody>
      </p:sp>
      <p:sp>
        <p:nvSpPr>
          <p:cNvPr id="52" name="矩形 51"/>
          <p:cNvSpPr/>
          <p:nvPr/>
        </p:nvSpPr>
        <p:spPr>
          <a:xfrm>
            <a:off x="9347200" y="3429000"/>
            <a:ext cx="2336800" cy="3048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buFont typeface="Arial" panose="020B0604020202020204" pitchFamily="34" charset="0"/>
              <a:buNone/>
              <a:defRPr/>
            </a:pPr>
            <a:r>
              <a:rPr lang="zh-CN" altLang="en-US" dirty="0">
                <a:solidFill>
                  <a:schemeClr val="tx1"/>
                </a:solidFill>
              </a:rPr>
              <a:t>主营业务收入</a:t>
            </a:r>
            <a:endParaRPr lang="zh-CN" altLang="en-US" dirty="0">
              <a:solidFill>
                <a:schemeClr val="tx1"/>
              </a:solidFill>
            </a:endParaRPr>
          </a:p>
        </p:txBody>
      </p:sp>
      <p:sp>
        <p:nvSpPr>
          <p:cNvPr id="53" name="矩形 52"/>
          <p:cNvSpPr/>
          <p:nvPr/>
        </p:nvSpPr>
        <p:spPr>
          <a:xfrm>
            <a:off x="9347200" y="3810000"/>
            <a:ext cx="2336800" cy="3048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buFont typeface="Arial" panose="020B0604020202020204" pitchFamily="34" charset="0"/>
              <a:buNone/>
              <a:defRPr/>
            </a:pPr>
            <a:r>
              <a:rPr lang="zh-CN" altLang="en-US" dirty="0">
                <a:solidFill>
                  <a:schemeClr val="tx1"/>
                </a:solidFill>
              </a:rPr>
              <a:t>利润损益</a:t>
            </a:r>
            <a:endParaRPr lang="zh-CN" altLang="en-US" dirty="0">
              <a:solidFill>
                <a:schemeClr val="tx1"/>
              </a:solidFill>
            </a:endParaRPr>
          </a:p>
        </p:txBody>
      </p:sp>
      <p:sp>
        <p:nvSpPr>
          <p:cNvPr id="54" name="矩形 53"/>
          <p:cNvSpPr/>
          <p:nvPr/>
        </p:nvSpPr>
        <p:spPr>
          <a:xfrm>
            <a:off x="9347200" y="4191000"/>
            <a:ext cx="2336800" cy="3048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buFont typeface="Arial" panose="020B0604020202020204" pitchFamily="34" charset="0"/>
              <a:buNone/>
              <a:defRPr/>
            </a:pPr>
            <a:r>
              <a:rPr lang="zh-CN" altLang="en-US" dirty="0">
                <a:solidFill>
                  <a:schemeClr val="tx1"/>
                </a:solidFill>
              </a:rPr>
              <a:t>经营现金流</a:t>
            </a:r>
            <a:endParaRPr lang="zh-CN" altLang="en-US" dirty="0">
              <a:solidFill>
                <a:schemeClr val="tx1"/>
              </a:solidFill>
            </a:endParaRPr>
          </a:p>
        </p:txBody>
      </p:sp>
      <p:sp>
        <p:nvSpPr>
          <p:cNvPr id="55" name="矩形 54"/>
          <p:cNvSpPr/>
          <p:nvPr/>
        </p:nvSpPr>
        <p:spPr>
          <a:xfrm>
            <a:off x="3962400" y="4205514"/>
            <a:ext cx="3352800" cy="381000"/>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税务信息</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6" name="矩形 55"/>
          <p:cNvSpPr/>
          <p:nvPr/>
        </p:nvSpPr>
        <p:spPr>
          <a:xfrm>
            <a:off x="304800" y="3762828"/>
            <a:ext cx="3352800" cy="366486"/>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社保信息</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7" name="矩形 56"/>
          <p:cNvSpPr/>
          <p:nvPr/>
        </p:nvSpPr>
        <p:spPr>
          <a:xfrm>
            <a:off x="3962400" y="4753428"/>
            <a:ext cx="3352800" cy="366486"/>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法院诉讼、公告、起诉</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8" name="矩形 57"/>
          <p:cNvSpPr/>
          <p:nvPr/>
        </p:nvSpPr>
        <p:spPr>
          <a:xfrm>
            <a:off x="304800" y="4296228"/>
            <a:ext cx="3352800" cy="366486"/>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上下游企业关联</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9" name="矩形 58"/>
          <p:cNvSpPr/>
          <p:nvPr/>
        </p:nvSpPr>
        <p:spPr>
          <a:xfrm>
            <a:off x="3962400" y="5272314"/>
            <a:ext cx="3352800" cy="366486"/>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股东架构</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0" name="矩形 59"/>
          <p:cNvSpPr/>
          <p:nvPr/>
        </p:nvSpPr>
        <p:spPr>
          <a:xfrm>
            <a:off x="304800" y="4829628"/>
            <a:ext cx="3352800" cy="381000"/>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失信、被执行</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1" name="矩形 60"/>
          <p:cNvSpPr/>
          <p:nvPr/>
        </p:nvSpPr>
        <p:spPr>
          <a:xfrm>
            <a:off x="3962400" y="5805714"/>
            <a:ext cx="3352800" cy="381000"/>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专利、版权</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2" name="矩形 61"/>
          <p:cNvSpPr/>
          <p:nvPr/>
        </p:nvSpPr>
        <p:spPr>
          <a:xfrm>
            <a:off x="304800" y="5363028"/>
            <a:ext cx="3352800" cy="366486"/>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环保、行政处罚</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3" name="矩形 62"/>
          <p:cNvSpPr/>
          <p:nvPr/>
        </p:nvSpPr>
        <p:spPr>
          <a:xfrm>
            <a:off x="3962400" y="6339114"/>
            <a:ext cx="3352800" cy="366486"/>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企业对外投资</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4" name="矩形 63"/>
          <p:cNvSpPr/>
          <p:nvPr/>
        </p:nvSpPr>
        <p:spPr>
          <a:xfrm>
            <a:off x="7620000" y="5410200"/>
            <a:ext cx="3352800" cy="381000"/>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股东对外投资</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5" name="矩形 64"/>
          <p:cNvSpPr/>
          <p:nvPr/>
        </p:nvSpPr>
        <p:spPr>
          <a:xfrm>
            <a:off x="7620000" y="5867400"/>
            <a:ext cx="3352800" cy="381000"/>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动产质押、抵押</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6" name="矩形 65"/>
          <p:cNvSpPr/>
          <p:nvPr/>
        </p:nvSpPr>
        <p:spPr>
          <a:xfrm>
            <a:off x="7620000" y="6324600"/>
            <a:ext cx="3352800" cy="381000"/>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企业招聘</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7" name="矩形 66"/>
          <p:cNvSpPr/>
          <p:nvPr/>
        </p:nvSpPr>
        <p:spPr>
          <a:xfrm>
            <a:off x="304800" y="5881914"/>
            <a:ext cx="3352800" cy="366486"/>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企业舆情信息</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8" name="矩形 67"/>
          <p:cNvSpPr/>
          <p:nvPr/>
        </p:nvSpPr>
        <p:spPr>
          <a:xfrm>
            <a:off x="304800" y="6339114"/>
            <a:ext cx="3352800" cy="366486"/>
          </a:xfrm>
          <a:prstGeom prst="rect">
            <a:avLst/>
          </a:prstGeom>
          <a:solidFill>
            <a:schemeClr val="accent1">
              <a:lumMod val="60000"/>
              <a:lumOff val="40000"/>
            </a:schemeClr>
          </a:solidFill>
          <a:effectLst>
            <a:glow rad="101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5"/>
          </a:fillRef>
          <a:effectRef idx="1">
            <a:schemeClr val="accent5"/>
          </a:effectRef>
          <a:fontRef idx="minor">
            <a:schemeClr val="lt1"/>
          </a:fontRef>
        </p:style>
        <p:txBody>
          <a:bodyPr anchor="ctr"/>
          <a:lstStyle/>
          <a:p>
            <a:pPr algn="ctr">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科技、质检、食药监</a:t>
            </a:r>
            <a:endParaRPr lang="en-US" altLang="zh-CN" sz="1600" dirty="0">
              <a:solidFill>
                <a:schemeClr val="tx1"/>
              </a:solidFill>
              <a:latin typeface="微软雅黑" panose="020B0503020204020204" pitchFamily="34" charset="-122"/>
              <a:ea typeface="微软雅黑" panose="020B0503020204020204" pitchFamily="34" charset="-122"/>
            </a:endParaRPr>
          </a:p>
        </p:txBody>
      </p:sp>
      <p:cxnSp>
        <p:nvCxnSpPr>
          <p:cNvPr id="69" name="直接连接符 68"/>
          <p:cNvCxnSpPr/>
          <p:nvPr/>
        </p:nvCxnSpPr>
        <p:spPr>
          <a:xfrm>
            <a:off x="0" y="1905000"/>
            <a:ext cx="12192000" cy="3429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70" name="直接连接符 69"/>
          <p:cNvCxnSpPr/>
          <p:nvPr/>
        </p:nvCxnSpPr>
        <p:spPr>
          <a:xfrm>
            <a:off x="101600" y="1981200"/>
            <a:ext cx="12192000" cy="3429000"/>
          </a:xfrm>
          <a:prstGeom prst="line">
            <a:avLst/>
          </a:prstGeom>
        </p:spPr>
        <p:style>
          <a:lnRef idx="2">
            <a:schemeClr val="accent2"/>
          </a:lnRef>
          <a:fillRef idx="0">
            <a:schemeClr val="accent2"/>
          </a:fillRef>
          <a:effectRef idx="1">
            <a:schemeClr val="accent2"/>
          </a:effectRef>
          <a:fontRef idx="minor">
            <a:schemeClr val="tx1"/>
          </a:fontRef>
        </p:style>
      </p:cxnSp>
      <p:sp>
        <p:nvSpPr>
          <p:cNvPr id="71" name="矩形 70"/>
          <p:cNvSpPr/>
          <p:nvPr/>
        </p:nvSpPr>
        <p:spPr>
          <a:xfrm>
            <a:off x="2540000" y="2133600"/>
            <a:ext cx="1930400" cy="457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buFont typeface="Arial" panose="020B0604020202020204" pitchFamily="34" charset="0"/>
              <a:buNone/>
              <a:defRPr/>
            </a:pPr>
            <a:r>
              <a:rPr lang="zh-CN" altLang="en-US" dirty="0">
                <a:solidFill>
                  <a:schemeClr val="tx1"/>
                </a:solidFill>
              </a:rPr>
              <a:t>内部数据</a:t>
            </a:r>
            <a:endParaRPr lang="zh-CN" altLang="en-US" dirty="0">
              <a:solidFill>
                <a:schemeClr val="tx1"/>
              </a:solidFill>
            </a:endParaRPr>
          </a:p>
        </p:txBody>
      </p:sp>
      <p:sp>
        <p:nvSpPr>
          <p:cNvPr id="72" name="矩形 71"/>
          <p:cNvSpPr/>
          <p:nvPr/>
        </p:nvSpPr>
        <p:spPr>
          <a:xfrm>
            <a:off x="406400" y="2667000"/>
            <a:ext cx="1930400" cy="457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buFont typeface="Arial" panose="020B0604020202020204" pitchFamily="34" charset="0"/>
              <a:buNone/>
              <a:defRPr/>
            </a:pPr>
            <a:r>
              <a:rPr lang="zh-CN" altLang="en-US" dirty="0">
                <a:solidFill>
                  <a:schemeClr val="tx1"/>
                </a:solidFill>
              </a:rPr>
              <a:t>外部数据</a:t>
            </a:r>
            <a:endParaRPr lang="zh-CN" altLang="en-US" dirty="0">
              <a:solidFill>
                <a:schemeClr val="tx1"/>
              </a:solidFill>
            </a:endParaRPr>
          </a:p>
        </p:txBody>
      </p:sp>
      <p:sp>
        <p:nvSpPr>
          <p:cNvPr id="73" name="矩形 3"/>
          <p:cNvSpPr>
            <a:spLocks noChangeArrowheads="1"/>
          </p:cNvSpPr>
          <p:nvPr/>
        </p:nvSpPr>
        <p:spPr bwMode="auto">
          <a:xfrm>
            <a:off x="4167174" y="285728"/>
            <a:ext cx="5182187" cy="529219"/>
          </a:xfrm>
          <a:prstGeom prst="rect">
            <a:avLst/>
          </a:prstGeom>
          <a:solidFill>
            <a:srgbClr val="CC0000"/>
          </a:solidFill>
          <a:ln w="25400">
            <a:solidFill>
              <a:srgbClr val="CC0000"/>
            </a:solidFill>
            <a:miter lim="800000"/>
          </a:ln>
        </p:spPr>
        <p:txBody>
          <a:bodyPr lIns="95418" tIns="49725" rIns="95418" bIns="49725" anchor="ctr"/>
          <a:lstStyle/>
          <a:p>
            <a:pPr algn="ctr"/>
            <a:r>
              <a:rPr lang="zh-CN" altLang="en-US" sz="2400" b="1" dirty="0" smtClean="0">
                <a:solidFill>
                  <a:schemeClr val="bg1"/>
                </a:solidFill>
              </a:rPr>
              <a:t>多维度数据客户分析预警</a:t>
            </a:r>
            <a:endParaRPr lang="zh-CN" altLang="en-US" sz="2400" b="1" dirty="0">
              <a:solidFill>
                <a:schemeClr val="bg1"/>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fill="hold"/>
                                        <p:tgtEl>
                                          <p:spTgt spid="46"/>
                                        </p:tgtEl>
                                        <p:attrNameLst>
                                          <p:attrName>ppt_x</p:attrName>
                                        </p:attrNameLst>
                                      </p:cBhvr>
                                      <p:tavLst>
                                        <p:tav tm="0">
                                          <p:val>
                                            <p:strVal val="#ppt_x"/>
                                          </p:val>
                                        </p:tav>
                                        <p:tav tm="100000">
                                          <p:val>
                                            <p:strVal val="#ppt_x"/>
                                          </p:val>
                                        </p:tav>
                                      </p:tavLst>
                                    </p:anim>
                                    <p:anim calcmode="lin" valueType="num">
                                      <p:cBhvr additive="base">
                                        <p:cTn id="36" dur="500" fill="hold"/>
                                        <p:tgtEl>
                                          <p:spTgt spid="4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ppt_x"/>
                                          </p:val>
                                        </p:tav>
                                        <p:tav tm="100000">
                                          <p:val>
                                            <p:strVal val="#ppt_x"/>
                                          </p:val>
                                        </p:tav>
                                      </p:tavLst>
                                    </p:anim>
                                    <p:anim calcmode="lin" valueType="num">
                                      <p:cBhvr additive="base">
                                        <p:cTn id="44" dur="500" fill="hold"/>
                                        <p:tgtEl>
                                          <p:spTgt spid="4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500" fill="hold"/>
                                        <p:tgtEl>
                                          <p:spTgt spid="49"/>
                                        </p:tgtEl>
                                        <p:attrNameLst>
                                          <p:attrName>ppt_x</p:attrName>
                                        </p:attrNameLst>
                                      </p:cBhvr>
                                      <p:tavLst>
                                        <p:tav tm="0">
                                          <p:val>
                                            <p:strVal val="#ppt_x"/>
                                          </p:val>
                                        </p:tav>
                                        <p:tav tm="100000">
                                          <p:val>
                                            <p:strVal val="#ppt_x"/>
                                          </p:val>
                                        </p:tav>
                                      </p:tavLst>
                                    </p:anim>
                                    <p:anim calcmode="lin" valueType="num">
                                      <p:cBhvr additive="base">
                                        <p:cTn id="48" dur="500" fill="hold"/>
                                        <p:tgtEl>
                                          <p:spTgt spid="4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cBhvr additive="base">
                                        <p:cTn id="51" dur="500" fill="hold"/>
                                        <p:tgtEl>
                                          <p:spTgt spid="50"/>
                                        </p:tgtEl>
                                        <p:attrNameLst>
                                          <p:attrName>ppt_x</p:attrName>
                                        </p:attrNameLst>
                                      </p:cBhvr>
                                      <p:tavLst>
                                        <p:tav tm="0">
                                          <p:val>
                                            <p:strVal val="#ppt_x"/>
                                          </p:val>
                                        </p:tav>
                                        <p:tav tm="100000">
                                          <p:val>
                                            <p:strVal val="#ppt_x"/>
                                          </p:val>
                                        </p:tav>
                                      </p:tavLst>
                                    </p:anim>
                                    <p:anim calcmode="lin" valueType="num">
                                      <p:cBhvr additive="base">
                                        <p:cTn id="52" dur="500" fill="hold"/>
                                        <p:tgtEl>
                                          <p:spTgt spid="5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ppt_x"/>
                                          </p:val>
                                        </p:tav>
                                        <p:tav tm="100000">
                                          <p:val>
                                            <p:strVal val="#ppt_x"/>
                                          </p:val>
                                        </p:tav>
                                      </p:tavLst>
                                    </p:anim>
                                    <p:anim calcmode="lin" valueType="num">
                                      <p:cBhvr additive="base">
                                        <p:cTn id="60" dur="500" fill="hold"/>
                                        <p:tgtEl>
                                          <p:spTgt spid="5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 calcmode="lin" valueType="num">
                                      <p:cBhvr additive="base">
                                        <p:cTn id="63" dur="500" fill="hold"/>
                                        <p:tgtEl>
                                          <p:spTgt spid="53"/>
                                        </p:tgtEl>
                                        <p:attrNameLst>
                                          <p:attrName>ppt_x</p:attrName>
                                        </p:attrNameLst>
                                      </p:cBhvr>
                                      <p:tavLst>
                                        <p:tav tm="0">
                                          <p:val>
                                            <p:strVal val="#ppt_x"/>
                                          </p:val>
                                        </p:tav>
                                        <p:tav tm="100000">
                                          <p:val>
                                            <p:strVal val="#ppt_x"/>
                                          </p:val>
                                        </p:tav>
                                      </p:tavLst>
                                    </p:anim>
                                    <p:anim calcmode="lin" valueType="num">
                                      <p:cBhvr additive="base">
                                        <p:cTn id="64" dur="500" fill="hold"/>
                                        <p:tgtEl>
                                          <p:spTgt spid="5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additive="base">
                                        <p:cTn id="67" dur="500" fill="hold"/>
                                        <p:tgtEl>
                                          <p:spTgt spid="54"/>
                                        </p:tgtEl>
                                        <p:attrNameLst>
                                          <p:attrName>ppt_x</p:attrName>
                                        </p:attrNameLst>
                                      </p:cBhvr>
                                      <p:tavLst>
                                        <p:tav tm="0">
                                          <p:val>
                                            <p:strVal val="#ppt_x"/>
                                          </p:val>
                                        </p:tav>
                                        <p:tav tm="100000">
                                          <p:val>
                                            <p:strVal val="#ppt_x"/>
                                          </p:val>
                                        </p:tav>
                                      </p:tavLst>
                                    </p:anim>
                                    <p:anim calcmode="lin" valueType="num">
                                      <p:cBhvr additive="base">
                                        <p:cTn id="68" dur="500" fill="hold"/>
                                        <p:tgtEl>
                                          <p:spTgt spid="5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anim calcmode="lin" valueType="num">
                                      <p:cBhvr additive="base">
                                        <p:cTn id="71" dur="500" fill="hold"/>
                                        <p:tgtEl>
                                          <p:spTgt spid="71"/>
                                        </p:tgtEl>
                                        <p:attrNameLst>
                                          <p:attrName>ppt_x</p:attrName>
                                        </p:attrNameLst>
                                      </p:cBhvr>
                                      <p:tavLst>
                                        <p:tav tm="0">
                                          <p:val>
                                            <p:strVal val="#ppt_x"/>
                                          </p:val>
                                        </p:tav>
                                        <p:tav tm="100000">
                                          <p:val>
                                            <p:strVal val="#ppt_x"/>
                                          </p:val>
                                        </p:tav>
                                      </p:tavLst>
                                    </p:anim>
                                    <p:anim calcmode="lin" valueType="num">
                                      <p:cBhvr additive="base">
                                        <p:cTn id="7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wipe(down)">
                                      <p:cBhvr>
                                        <p:cTn id="77" dur="500"/>
                                        <p:tgtEl>
                                          <p:spTgt spid="70"/>
                                        </p:tgtEl>
                                      </p:cBhvr>
                                    </p:animEffect>
                                  </p:childTnLst>
                                </p:cTn>
                              </p:par>
                              <p:par>
                                <p:cTn id="78" presetID="22" presetClass="entr" presetSubtype="4" fill="hold"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down)">
                                      <p:cBhvr>
                                        <p:cTn id="80" dur="500"/>
                                        <p:tgtEl>
                                          <p:spTgt spid="69"/>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72"/>
                                        </p:tgtEl>
                                        <p:attrNameLst>
                                          <p:attrName>style.visibility</p:attrName>
                                        </p:attrNameLst>
                                      </p:cBhvr>
                                      <p:to>
                                        <p:strVal val="visible"/>
                                      </p:to>
                                    </p:set>
                                    <p:anim calcmode="lin" valueType="num">
                                      <p:cBhvr additive="base">
                                        <p:cTn id="85" dur="500" fill="hold"/>
                                        <p:tgtEl>
                                          <p:spTgt spid="72"/>
                                        </p:tgtEl>
                                        <p:attrNameLst>
                                          <p:attrName>ppt_x</p:attrName>
                                        </p:attrNameLst>
                                      </p:cBhvr>
                                      <p:tavLst>
                                        <p:tav tm="0">
                                          <p:val>
                                            <p:strVal val="#ppt_x"/>
                                          </p:val>
                                        </p:tav>
                                        <p:tav tm="100000">
                                          <p:val>
                                            <p:strVal val="#ppt_x"/>
                                          </p:val>
                                        </p:tav>
                                      </p:tavLst>
                                    </p:anim>
                                    <p:anim calcmode="lin" valueType="num">
                                      <p:cBhvr additive="base">
                                        <p:cTn id="8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61"/>
                                        </p:tgtEl>
                                        <p:attrNameLst>
                                          <p:attrName>style.visibility</p:attrName>
                                        </p:attrNameLst>
                                      </p:cBhvr>
                                      <p:to>
                                        <p:strVal val="visible"/>
                                      </p:to>
                                    </p:set>
                                    <p:anim calcmode="lin" valueType="num">
                                      <p:cBhvr additive="base">
                                        <p:cTn id="91" dur="500" fill="hold"/>
                                        <p:tgtEl>
                                          <p:spTgt spid="61"/>
                                        </p:tgtEl>
                                        <p:attrNameLst>
                                          <p:attrName>ppt_x</p:attrName>
                                        </p:attrNameLst>
                                      </p:cBhvr>
                                      <p:tavLst>
                                        <p:tav tm="0">
                                          <p:val>
                                            <p:strVal val="#ppt_x"/>
                                          </p:val>
                                        </p:tav>
                                        <p:tav tm="100000">
                                          <p:val>
                                            <p:strVal val="#ppt_x"/>
                                          </p:val>
                                        </p:tav>
                                      </p:tavLst>
                                    </p:anim>
                                    <p:anim calcmode="lin" valueType="num">
                                      <p:cBhvr additive="base">
                                        <p:cTn id="92" dur="500" fill="hold"/>
                                        <p:tgtEl>
                                          <p:spTgt spid="61"/>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2"/>
                                        </p:tgtEl>
                                        <p:attrNameLst>
                                          <p:attrName>style.visibility</p:attrName>
                                        </p:attrNameLst>
                                      </p:cBhvr>
                                      <p:to>
                                        <p:strVal val="visible"/>
                                      </p:to>
                                    </p:set>
                                    <p:anim calcmode="lin" valueType="num">
                                      <p:cBhvr additive="base">
                                        <p:cTn id="95" dur="500" fill="hold"/>
                                        <p:tgtEl>
                                          <p:spTgt spid="62"/>
                                        </p:tgtEl>
                                        <p:attrNameLst>
                                          <p:attrName>ppt_x</p:attrName>
                                        </p:attrNameLst>
                                      </p:cBhvr>
                                      <p:tavLst>
                                        <p:tav tm="0">
                                          <p:val>
                                            <p:strVal val="#ppt_x"/>
                                          </p:val>
                                        </p:tav>
                                        <p:tav tm="100000">
                                          <p:val>
                                            <p:strVal val="#ppt_x"/>
                                          </p:val>
                                        </p:tav>
                                      </p:tavLst>
                                    </p:anim>
                                    <p:anim calcmode="lin" valueType="num">
                                      <p:cBhvr additive="base">
                                        <p:cTn id="96" dur="500" fill="hold"/>
                                        <p:tgtEl>
                                          <p:spTgt spid="62"/>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500" fill="hold"/>
                                        <p:tgtEl>
                                          <p:spTgt spid="63"/>
                                        </p:tgtEl>
                                        <p:attrNameLst>
                                          <p:attrName>ppt_x</p:attrName>
                                        </p:attrNameLst>
                                      </p:cBhvr>
                                      <p:tavLst>
                                        <p:tav tm="0">
                                          <p:val>
                                            <p:strVal val="#ppt_x"/>
                                          </p:val>
                                        </p:tav>
                                        <p:tav tm="100000">
                                          <p:val>
                                            <p:strVal val="#ppt_x"/>
                                          </p:val>
                                        </p:tav>
                                      </p:tavLst>
                                    </p:anim>
                                    <p:anim calcmode="lin" valueType="num">
                                      <p:cBhvr additive="base">
                                        <p:cTn id="100" dur="500" fill="hold"/>
                                        <p:tgtEl>
                                          <p:spTgt spid="63"/>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64"/>
                                        </p:tgtEl>
                                        <p:attrNameLst>
                                          <p:attrName>style.visibility</p:attrName>
                                        </p:attrNameLst>
                                      </p:cBhvr>
                                      <p:to>
                                        <p:strVal val="visible"/>
                                      </p:to>
                                    </p:set>
                                    <p:anim calcmode="lin" valueType="num">
                                      <p:cBhvr additive="base">
                                        <p:cTn id="103" dur="500" fill="hold"/>
                                        <p:tgtEl>
                                          <p:spTgt spid="64"/>
                                        </p:tgtEl>
                                        <p:attrNameLst>
                                          <p:attrName>ppt_x</p:attrName>
                                        </p:attrNameLst>
                                      </p:cBhvr>
                                      <p:tavLst>
                                        <p:tav tm="0">
                                          <p:val>
                                            <p:strVal val="#ppt_x"/>
                                          </p:val>
                                        </p:tav>
                                        <p:tav tm="100000">
                                          <p:val>
                                            <p:strVal val="#ppt_x"/>
                                          </p:val>
                                        </p:tav>
                                      </p:tavLst>
                                    </p:anim>
                                    <p:anim calcmode="lin" valueType="num">
                                      <p:cBhvr additive="base">
                                        <p:cTn id="104" dur="500" fill="hold"/>
                                        <p:tgtEl>
                                          <p:spTgt spid="64"/>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additive="base">
                                        <p:cTn id="107" dur="500" fill="hold"/>
                                        <p:tgtEl>
                                          <p:spTgt spid="65"/>
                                        </p:tgtEl>
                                        <p:attrNameLst>
                                          <p:attrName>ppt_x</p:attrName>
                                        </p:attrNameLst>
                                      </p:cBhvr>
                                      <p:tavLst>
                                        <p:tav tm="0">
                                          <p:val>
                                            <p:strVal val="#ppt_x"/>
                                          </p:val>
                                        </p:tav>
                                        <p:tav tm="100000">
                                          <p:val>
                                            <p:strVal val="#ppt_x"/>
                                          </p:val>
                                        </p:tav>
                                      </p:tavLst>
                                    </p:anim>
                                    <p:anim calcmode="lin" valueType="num">
                                      <p:cBhvr additive="base">
                                        <p:cTn id="108" dur="500" fill="hold"/>
                                        <p:tgtEl>
                                          <p:spTgt spid="65"/>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 calcmode="lin" valueType="num">
                                      <p:cBhvr additive="base">
                                        <p:cTn id="111" dur="500" fill="hold"/>
                                        <p:tgtEl>
                                          <p:spTgt spid="66"/>
                                        </p:tgtEl>
                                        <p:attrNameLst>
                                          <p:attrName>ppt_x</p:attrName>
                                        </p:attrNameLst>
                                      </p:cBhvr>
                                      <p:tavLst>
                                        <p:tav tm="0">
                                          <p:val>
                                            <p:strVal val="#ppt_x"/>
                                          </p:val>
                                        </p:tav>
                                        <p:tav tm="100000">
                                          <p:val>
                                            <p:strVal val="#ppt_x"/>
                                          </p:val>
                                        </p:tav>
                                      </p:tavLst>
                                    </p:anim>
                                    <p:anim calcmode="lin" valueType="num">
                                      <p:cBhvr additive="base">
                                        <p:cTn id="112" dur="500" fill="hold"/>
                                        <p:tgtEl>
                                          <p:spTgt spid="66"/>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anim calcmode="lin" valueType="num">
                                      <p:cBhvr additive="base">
                                        <p:cTn id="115" dur="500" fill="hold"/>
                                        <p:tgtEl>
                                          <p:spTgt spid="67"/>
                                        </p:tgtEl>
                                        <p:attrNameLst>
                                          <p:attrName>ppt_x</p:attrName>
                                        </p:attrNameLst>
                                      </p:cBhvr>
                                      <p:tavLst>
                                        <p:tav tm="0">
                                          <p:val>
                                            <p:strVal val="#ppt_x"/>
                                          </p:val>
                                        </p:tav>
                                        <p:tav tm="100000">
                                          <p:val>
                                            <p:strVal val="#ppt_x"/>
                                          </p:val>
                                        </p:tav>
                                      </p:tavLst>
                                    </p:anim>
                                    <p:anim calcmode="lin" valueType="num">
                                      <p:cBhvr additive="base">
                                        <p:cTn id="116" dur="500" fill="hold"/>
                                        <p:tgtEl>
                                          <p:spTgt spid="67"/>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anim calcmode="lin" valueType="num">
                                      <p:cBhvr additive="base">
                                        <p:cTn id="119" dur="500" fill="hold"/>
                                        <p:tgtEl>
                                          <p:spTgt spid="68"/>
                                        </p:tgtEl>
                                        <p:attrNameLst>
                                          <p:attrName>ppt_x</p:attrName>
                                        </p:attrNameLst>
                                      </p:cBhvr>
                                      <p:tavLst>
                                        <p:tav tm="0">
                                          <p:val>
                                            <p:strVal val="#ppt_x"/>
                                          </p:val>
                                        </p:tav>
                                        <p:tav tm="100000">
                                          <p:val>
                                            <p:strVal val="#ppt_x"/>
                                          </p:val>
                                        </p:tav>
                                      </p:tavLst>
                                    </p:anim>
                                    <p:anim calcmode="lin" valueType="num">
                                      <p:cBhvr additive="base">
                                        <p:cTn id="120" dur="500" fill="hold"/>
                                        <p:tgtEl>
                                          <p:spTgt spid="68"/>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fill="hold"/>
                                        <p:tgtEl>
                                          <p:spTgt spid="59"/>
                                        </p:tgtEl>
                                        <p:attrNameLst>
                                          <p:attrName>ppt_x</p:attrName>
                                        </p:attrNameLst>
                                      </p:cBhvr>
                                      <p:tavLst>
                                        <p:tav tm="0">
                                          <p:val>
                                            <p:strVal val="#ppt_x"/>
                                          </p:val>
                                        </p:tav>
                                        <p:tav tm="100000">
                                          <p:val>
                                            <p:strVal val="#ppt_x"/>
                                          </p:val>
                                        </p:tav>
                                      </p:tavLst>
                                    </p:anim>
                                    <p:anim calcmode="lin" valueType="num">
                                      <p:cBhvr additive="base">
                                        <p:cTn id="124" dur="500" fill="hold"/>
                                        <p:tgtEl>
                                          <p:spTgt spid="59"/>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57"/>
                                        </p:tgtEl>
                                        <p:attrNameLst>
                                          <p:attrName>style.visibility</p:attrName>
                                        </p:attrNameLst>
                                      </p:cBhvr>
                                      <p:to>
                                        <p:strVal val="visible"/>
                                      </p:to>
                                    </p:set>
                                    <p:anim calcmode="lin" valueType="num">
                                      <p:cBhvr additive="base">
                                        <p:cTn id="127" dur="500" fill="hold"/>
                                        <p:tgtEl>
                                          <p:spTgt spid="57"/>
                                        </p:tgtEl>
                                        <p:attrNameLst>
                                          <p:attrName>ppt_x</p:attrName>
                                        </p:attrNameLst>
                                      </p:cBhvr>
                                      <p:tavLst>
                                        <p:tav tm="0">
                                          <p:val>
                                            <p:strVal val="#ppt_x"/>
                                          </p:val>
                                        </p:tav>
                                        <p:tav tm="100000">
                                          <p:val>
                                            <p:strVal val="#ppt_x"/>
                                          </p:val>
                                        </p:tav>
                                      </p:tavLst>
                                    </p:anim>
                                    <p:anim calcmode="lin" valueType="num">
                                      <p:cBhvr additive="base">
                                        <p:cTn id="128" dur="500" fill="hold"/>
                                        <p:tgtEl>
                                          <p:spTgt spid="57"/>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 calcmode="lin" valueType="num">
                                      <p:cBhvr additive="base">
                                        <p:cTn id="131" dur="500" fill="hold"/>
                                        <p:tgtEl>
                                          <p:spTgt spid="60"/>
                                        </p:tgtEl>
                                        <p:attrNameLst>
                                          <p:attrName>ppt_x</p:attrName>
                                        </p:attrNameLst>
                                      </p:cBhvr>
                                      <p:tavLst>
                                        <p:tav tm="0">
                                          <p:val>
                                            <p:strVal val="#ppt_x"/>
                                          </p:val>
                                        </p:tav>
                                        <p:tav tm="100000">
                                          <p:val>
                                            <p:strVal val="#ppt_x"/>
                                          </p:val>
                                        </p:tav>
                                      </p:tavLst>
                                    </p:anim>
                                    <p:anim calcmode="lin" valueType="num">
                                      <p:cBhvr additive="base">
                                        <p:cTn id="132" dur="500" fill="hold"/>
                                        <p:tgtEl>
                                          <p:spTgt spid="60"/>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anim calcmode="lin" valueType="num">
                                      <p:cBhvr additive="base">
                                        <p:cTn id="135" dur="500" fill="hold"/>
                                        <p:tgtEl>
                                          <p:spTgt spid="58"/>
                                        </p:tgtEl>
                                        <p:attrNameLst>
                                          <p:attrName>ppt_x</p:attrName>
                                        </p:attrNameLst>
                                      </p:cBhvr>
                                      <p:tavLst>
                                        <p:tav tm="0">
                                          <p:val>
                                            <p:strVal val="#ppt_x"/>
                                          </p:val>
                                        </p:tav>
                                        <p:tav tm="100000">
                                          <p:val>
                                            <p:strVal val="#ppt_x"/>
                                          </p:val>
                                        </p:tav>
                                      </p:tavLst>
                                    </p:anim>
                                    <p:anim calcmode="lin" valueType="num">
                                      <p:cBhvr additive="base">
                                        <p:cTn id="136" dur="500" fill="hold"/>
                                        <p:tgtEl>
                                          <p:spTgt spid="58"/>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55"/>
                                        </p:tgtEl>
                                        <p:attrNameLst>
                                          <p:attrName>style.visibility</p:attrName>
                                        </p:attrNameLst>
                                      </p:cBhvr>
                                      <p:to>
                                        <p:strVal val="visible"/>
                                      </p:to>
                                    </p:set>
                                    <p:anim calcmode="lin" valueType="num">
                                      <p:cBhvr additive="base">
                                        <p:cTn id="139" dur="500" fill="hold"/>
                                        <p:tgtEl>
                                          <p:spTgt spid="55"/>
                                        </p:tgtEl>
                                        <p:attrNameLst>
                                          <p:attrName>ppt_x</p:attrName>
                                        </p:attrNameLst>
                                      </p:cBhvr>
                                      <p:tavLst>
                                        <p:tav tm="0">
                                          <p:val>
                                            <p:strVal val="#ppt_x"/>
                                          </p:val>
                                        </p:tav>
                                        <p:tav tm="100000">
                                          <p:val>
                                            <p:strVal val="#ppt_x"/>
                                          </p:val>
                                        </p:tav>
                                      </p:tavLst>
                                    </p:anim>
                                    <p:anim calcmode="lin" valueType="num">
                                      <p:cBhvr additive="base">
                                        <p:cTn id="140" dur="500" fill="hold"/>
                                        <p:tgtEl>
                                          <p:spTgt spid="55"/>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56"/>
                                        </p:tgtEl>
                                        <p:attrNameLst>
                                          <p:attrName>style.visibility</p:attrName>
                                        </p:attrNameLst>
                                      </p:cBhvr>
                                      <p:to>
                                        <p:strVal val="visible"/>
                                      </p:to>
                                    </p:set>
                                    <p:anim calcmode="lin" valueType="num">
                                      <p:cBhvr additive="base">
                                        <p:cTn id="143" dur="500" fill="hold"/>
                                        <p:tgtEl>
                                          <p:spTgt spid="56"/>
                                        </p:tgtEl>
                                        <p:attrNameLst>
                                          <p:attrName>ppt_x</p:attrName>
                                        </p:attrNameLst>
                                      </p:cBhvr>
                                      <p:tavLst>
                                        <p:tav tm="0">
                                          <p:val>
                                            <p:strVal val="#ppt_x"/>
                                          </p:val>
                                        </p:tav>
                                        <p:tav tm="100000">
                                          <p:val>
                                            <p:strVal val="#ppt_x"/>
                                          </p:val>
                                        </p:tav>
                                      </p:tavLst>
                                    </p:anim>
                                    <p:anim calcmode="lin" valueType="num">
                                      <p:cBhvr additive="base">
                                        <p:cTn id="144" dur="500" fill="hold"/>
                                        <p:tgtEl>
                                          <p:spTgt spid="56"/>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39"/>
                                        </p:tgtEl>
                                        <p:attrNameLst>
                                          <p:attrName>style.visibility</p:attrName>
                                        </p:attrNameLst>
                                      </p:cBhvr>
                                      <p:to>
                                        <p:strVal val="visible"/>
                                      </p:to>
                                    </p:set>
                                    <p:anim calcmode="lin" valueType="num">
                                      <p:cBhvr additive="base">
                                        <p:cTn id="147" dur="500" fill="hold"/>
                                        <p:tgtEl>
                                          <p:spTgt spid="39"/>
                                        </p:tgtEl>
                                        <p:attrNameLst>
                                          <p:attrName>ppt_x</p:attrName>
                                        </p:attrNameLst>
                                      </p:cBhvr>
                                      <p:tavLst>
                                        <p:tav tm="0">
                                          <p:val>
                                            <p:strVal val="#ppt_x"/>
                                          </p:val>
                                        </p:tav>
                                        <p:tav tm="100000">
                                          <p:val>
                                            <p:strVal val="#ppt_x"/>
                                          </p:val>
                                        </p:tav>
                                      </p:tavLst>
                                    </p:anim>
                                    <p:anim calcmode="lin" valueType="num">
                                      <p:cBhvr additive="base">
                                        <p:cTn id="1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71" grpId="0" animBg="1"/>
      <p:bldP spid="7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flipV="1">
            <a:off x="401498" y="4017478"/>
            <a:ext cx="4803972" cy="558399"/>
          </a:xfrm>
          <a:prstGeom prst="ellipse">
            <a:avLst/>
          </a:prstGeom>
          <a:gradFill flip="none" rotWithShape="1">
            <a:gsLst>
              <a:gs pos="86000">
                <a:sysClr val="window" lastClr="FFFFFF">
                  <a:alpha val="0"/>
                </a:sysClr>
              </a:gs>
              <a:gs pos="15000">
                <a:sysClr val="windowText" lastClr="000000">
                  <a:lumMod val="50000"/>
                  <a:lumOff val="50000"/>
                </a:sysClr>
              </a:gs>
            </a:gsLst>
            <a:path path="shape">
              <a:fillToRect l="50000" t="50000" r="50000" b="50000"/>
            </a:path>
            <a:tileRect/>
          </a:gra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11" name="椭圆 10"/>
          <p:cNvSpPr/>
          <p:nvPr/>
        </p:nvSpPr>
        <p:spPr>
          <a:xfrm flipV="1">
            <a:off x="47328" y="2060848"/>
            <a:ext cx="4803972" cy="558399"/>
          </a:xfrm>
          <a:prstGeom prst="ellipse">
            <a:avLst/>
          </a:prstGeom>
          <a:gradFill flip="none" rotWithShape="1">
            <a:gsLst>
              <a:gs pos="86000">
                <a:sysClr val="window" lastClr="FFFFFF">
                  <a:alpha val="0"/>
                </a:sysClr>
              </a:gs>
              <a:gs pos="15000">
                <a:sysClr val="windowText" lastClr="000000">
                  <a:lumMod val="50000"/>
                  <a:lumOff val="50000"/>
                </a:sysClr>
              </a:gs>
            </a:gsLst>
            <a:path path="shape">
              <a:fillToRect l="50000" t="50000" r="50000" b="50000"/>
            </a:path>
            <a:tileRect/>
          </a:gra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12" name="圆角矩形 11"/>
          <p:cNvSpPr/>
          <p:nvPr/>
        </p:nvSpPr>
        <p:spPr>
          <a:xfrm>
            <a:off x="380960" y="2285992"/>
            <a:ext cx="4728744" cy="1999351"/>
          </a:xfrm>
          <a:prstGeom prst="round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3" name="标题 1"/>
          <p:cNvSpPr txBox="1"/>
          <p:nvPr/>
        </p:nvSpPr>
        <p:spPr bwMode="auto">
          <a:xfrm>
            <a:off x="309522" y="869202"/>
            <a:ext cx="4194134" cy="120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11" tIns="43205" rIns="86411" bIns="43205" anchor="ctr"/>
          <a:lstStyle>
            <a:lvl1pPr>
              <a:defRPr sz="2100">
                <a:solidFill>
                  <a:schemeClr val="tx1"/>
                </a:solidFill>
                <a:latin typeface="Arial" panose="020B0604020202020204" pitchFamily="34" charset="0"/>
                <a:ea typeface="宋体" panose="02010600030101010101" pitchFamily="2" charset="-122"/>
              </a:defRPr>
            </a:lvl1pPr>
            <a:lvl2pPr marL="742950" indent="-285750">
              <a:defRPr sz="2100">
                <a:solidFill>
                  <a:schemeClr val="tx1"/>
                </a:solidFill>
                <a:latin typeface="Arial" panose="020B0604020202020204" pitchFamily="34" charset="0"/>
                <a:ea typeface="宋体" panose="02010600030101010101" pitchFamily="2" charset="-122"/>
              </a:defRPr>
            </a:lvl2pPr>
            <a:lvl3pPr marL="1143000" indent="-228600">
              <a:defRPr sz="2100">
                <a:solidFill>
                  <a:schemeClr val="tx1"/>
                </a:solidFill>
                <a:latin typeface="Arial" panose="020B0604020202020204" pitchFamily="34" charset="0"/>
                <a:ea typeface="宋体" panose="02010600030101010101" pitchFamily="2" charset="-122"/>
              </a:defRPr>
            </a:lvl3pPr>
            <a:lvl4pPr marL="1600200" indent="-228600">
              <a:defRPr sz="2100">
                <a:solidFill>
                  <a:schemeClr val="tx1"/>
                </a:solidFill>
                <a:latin typeface="Arial" panose="020B0604020202020204" pitchFamily="34" charset="0"/>
                <a:ea typeface="宋体" panose="02010600030101010101" pitchFamily="2" charset="-122"/>
              </a:defRPr>
            </a:lvl4pPr>
            <a:lvl5pPr marL="2057400" indent="-228600">
              <a:defRPr sz="2100">
                <a:solidFill>
                  <a:schemeClr val="tx1"/>
                </a:solidFill>
                <a:latin typeface="Arial" panose="020B0604020202020204" pitchFamily="34" charset="0"/>
                <a:ea typeface="宋体" panose="02010600030101010101" pitchFamily="2" charset="-122"/>
              </a:defRPr>
            </a:lvl5pPr>
            <a:lvl6pPr marL="2514600" indent="-228600" defTabSz="1042670"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42670"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42670"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42670"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r>
              <a:rPr lang="zh-CN" altLang="en-US" sz="3600" b="1" dirty="0" smtClean="0">
                <a:solidFill>
                  <a:srgbClr val="E7E6E6">
                    <a:lumMod val="25000"/>
                  </a:srgbClr>
                </a:solidFill>
                <a:latin typeface="微软雅黑" panose="020B0503020204020204" pitchFamily="34" charset="-122"/>
                <a:ea typeface="微软雅黑" panose="020B0503020204020204" pitchFamily="34" charset="-122"/>
              </a:rPr>
              <a:t>“违约风险” </a:t>
            </a:r>
            <a:endParaRPr lang="en-US" altLang="zh-CN" sz="3600" b="1" dirty="0" smtClean="0">
              <a:solidFill>
                <a:srgbClr val="E7E6E6">
                  <a:lumMod val="25000"/>
                </a:srgbClr>
              </a:solidFill>
              <a:latin typeface="微软雅黑" panose="020B0503020204020204" pitchFamily="34" charset="-122"/>
              <a:ea typeface="微软雅黑" panose="020B0503020204020204" pitchFamily="34" charset="-122"/>
            </a:endParaRPr>
          </a:p>
        </p:txBody>
      </p:sp>
      <p:sp>
        <p:nvSpPr>
          <p:cNvPr id="14" name="KSO_Shape"/>
          <p:cNvSpPr/>
          <p:nvPr/>
        </p:nvSpPr>
        <p:spPr>
          <a:xfrm>
            <a:off x="3945812" y="1148424"/>
            <a:ext cx="349988" cy="408368"/>
          </a:xfrm>
          <a:custGeom>
            <a:avLst/>
            <a:gdLst>
              <a:gd name="connsiteX0" fmla="*/ 331068 w 1208088"/>
              <a:gd name="connsiteY0" fmla="*/ 665573 h 1452563"/>
              <a:gd name="connsiteX1" fmla="*/ 508820 w 1208088"/>
              <a:gd name="connsiteY1" fmla="*/ 932822 h 1452563"/>
              <a:gd name="connsiteX2" fmla="*/ 369158 w 1208088"/>
              <a:gd name="connsiteY2" fmla="*/ 932822 h 1452563"/>
              <a:gd name="connsiteX3" fmla="*/ 369158 w 1208088"/>
              <a:gd name="connsiteY3" fmla="*/ 983727 h 1452563"/>
              <a:gd name="connsiteX4" fmla="*/ 534213 w 1208088"/>
              <a:gd name="connsiteY4" fmla="*/ 983727 h 1452563"/>
              <a:gd name="connsiteX5" fmla="*/ 534213 w 1208088"/>
              <a:gd name="connsiteY5" fmla="*/ 1034632 h 1452563"/>
              <a:gd name="connsiteX6" fmla="*/ 369158 w 1208088"/>
              <a:gd name="connsiteY6" fmla="*/ 1034632 h 1452563"/>
              <a:gd name="connsiteX7" fmla="*/ 369158 w 1208088"/>
              <a:gd name="connsiteY7" fmla="*/ 1085536 h 1452563"/>
              <a:gd name="connsiteX8" fmla="*/ 534213 w 1208088"/>
              <a:gd name="connsiteY8" fmla="*/ 1085536 h 1452563"/>
              <a:gd name="connsiteX9" fmla="*/ 534213 w 1208088"/>
              <a:gd name="connsiteY9" fmla="*/ 1238250 h 1452563"/>
              <a:gd name="connsiteX10" fmla="*/ 673875 w 1208088"/>
              <a:gd name="connsiteY10" fmla="*/ 1238250 h 1452563"/>
              <a:gd name="connsiteX11" fmla="*/ 673875 w 1208088"/>
              <a:gd name="connsiteY11" fmla="*/ 1085536 h 1452563"/>
              <a:gd name="connsiteX12" fmla="*/ 864324 w 1208088"/>
              <a:gd name="connsiteY12" fmla="*/ 1085536 h 1452563"/>
              <a:gd name="connsiteX13" fmla="*/ 864324 w 1208088"/>
              <a:gd name="connsiteY13" fmla="*/ 1034632 h 1452563"/>
              <a:gd name="connsiteX14" fmla="*/ 673875 w 1208088"/>
              <a:gd name="connsiteY14" fmla="*/ 1034632 h 1452563"/>
              <a:gd name="connsiteX15" fmla="*/ 673875 w 1208088"/>
              <a:gd name="connsiteY15" fmla="*/ 983727 h 1452563"/>
              <a:gd name="connsiteX16" fmla="*/ 864324 w 1208088"/>
              <a:gd name="connsiteY16" fmla="*/ 983727 h 1452563"/>
              <a:gd name="connsiteX17" fmla="*/ 864324 w 1208088"/>
              <a:gd name="connsiteY17" fmla="*/ 932822 h 1452563"/>
              <a:gd name="connsiteX18" fmla="*/ 699268 w 1208088"/>
              <a:gd name="connsiteY18" fmla="*/ 932822 h 1452563"/>
              <a:gd name="connsiteX19" fmla="*/ 877020 w 1208088"/>
              <a:gd name="connsiteY19" fmla="*/ 665573 h 1452563"/>
              <a:gd name="connsiteX20" fmla="*/ 737358 w 1208088"/>
              <a:gd name="connsiteY20" fmla="*/ 665573 h 1452563"/>
              <a:gd name="connsiteX21" fmla="*/ 597696 w 1208088"/>
              <a:gd name="connsiteY21" fmla="*/ 881918 h 1452563"/>
              <a:gd name="connsiteX22" fmla="*/ 458034 w 1208088"/>
              <a:gd name="connsiteY22" fmla="*/ 665573 h 1452563"/>
              <a:gd name="connsiteX23" fmla="*/ 331068 w 1208088"/>
              <a:gd name="connsiteY23" fmla="*/ 665573 h 1452563"/>
              <a:gd name="connsiteX24" fmla="*/ 719206 w 1208088"/>
              <a:gd name="connsiteY24" fmla="*/ 0 h 1452563"/>
              <a:gd name="connsiteX25" fmla="*/ 727454 w 1208088"/>
              <a:gd name="connsiteY25" fmla="*/ 317 h 1452563"/>
              <a:gd name="connsiteX26" fmla="*/ 736654 w 1208088"/>
              <a:gd name="connsiteY26" fmla="*/ 952 h 1452563"/>
              <a:gd name="connsiteX27" fmla="*/ 746172 w 1208088"/>
              <a:gd name="connsiteY27" fmla="*/ 2538 h 1452563"/>
              <a:gd name="connsiteX28" fmla="*/ 756641 w 1208088"/>
              <a:gd name="connsiteY28" fmla="*/ 4125 h 1452563"/>
              <a:gd name="connsiteX29" fmla="*/ 767428 w 1208088"/>
              <a:gd name="connsiteY29" fmla="*/ 6028 h 1452563"/>
              <a:gd name="connsiteX30" fmla="*/ 778849 w 1208088"/>
              <a:gd name="connsiteY30" fmla="*/ 8567 h 1452563"/>
              <a:gd name="connsiteX31" fmla="*/ 791222 w 1208088"/>
              <a:gd name="connsiteY31" fmla="*/ 11422 h 1452563"/>
              <a:gd name="connsiteX32" fmla="*/ 804546 w 1208088"/>
              <a:gd name="connsiteY32" fmla="*/ 14913 h 1452563"/>
              <a:gd name="connsiteX33" fmla="*/ 818822 w 1208088"/>
              <a:gd name="connsiteY33" fmla="*/ 18720 h 1452563"/>
              <a:gd name="connsiteX34" fmla="*/ 833416 w 1208088"/>
              <a:gd name="connsiteY34" fmla="*/ 23480 h 1452563"/>
              <a:gd name="connsiteX35" fmla="*/ 829609 w 1208088"/>
              <a:gd name="connsiteY35" fmla="*/ 36171 h 1452563"/>
              <a:gd name="connsiteX36" fmla="*/ 825802 w 1208088"/>
              <a:gd name="connsiteY36" fmla="*/ 48228 h 1452563"/>
              <a:gd name="connsiteX37" fmla="*/ 818188 w 1208088"/>
              <a:gd name="connsiteY37" fmla="*/ 70439 h 1452563"/>
              <a:gd name="connsiteX38" fmla="*/ 810256 w 1208088"/>
              <a:gd name="connsiteY38" fmla="*/ 91063 h 1452563"/>
              <a:gd name="connsiteX39" fmla="*/ 802960 w 1208088"/>
              <a:gd name="connsiteY39" fmla="*/ 108831 h 1452563"/>
              <a:gd name="connsiteX40" fmla="*/ 795663 w 1208088"/>
              <a:gd name="connsiteY40" fmla="*/ 125013 h 1452563"/>
              <a:gd name="connsiteX41" fmla="*/ 788684 w 1208088"/>
              <a:gd name="connsiteY41" fmla="*/ 138974 h 1452563"/>
              <a:gd name="connsiteX42" fmla="*/ 782021 w 1208088"/>
              <a:gd name="connsiteY42" fmla="*/ 151983 h 1452563"/>
              <a:gd name="connsiteX43" fmla="*/ 775994 w 1208088"/>
              <a:gd name="connsiteY43" fmla="*/ 163405 h 1452563"/>
              <a:gd name="connsiteX44" fmla="*/ 764572 w 1208088"/>
              <a:gd name="connsiteY44" fmla="*/ 183077 h 1452563"/>
              <a:gd name="connsiteX45" fmla="*/ 760131 w 1208088"/>
              <a:gd name="connsiteY45" fmla="*/ 191644 h 1452563"/>
              <a:gd name="connsiteX46" fmla="*/ 756007 w 1208088"/>
              <a:gd name="connsiteY46" fmla="*/ 200211 h 1452563"/>
              <a:gd name="connsiteX47" fmla="*/ 752517 w 1208088"/>
              <a:gd name="connsiteY47" fmla="*/ 207826 h 1452563"/>
              <a:gd name="connsiteX48" fmla="*/ 749662 w 1208088"/>
              <a:gd name="connsiteY48" fmla="*/ 215759 h 1452563"/>
              <a:gd name="connsiteX49" fmla="*/ 748393 w 1208088"/>
              <a:gd name="connsiteY49" fmla="*/ 219566 h 1452563"/>
              <a:gd name="connsiteX50" fmla="*/ 747441 w 1208088"/>
              <a:gd name="connsiteY50" fmla="*/ 223374 h 1452563"/>
              <a:gd name="connsiteX51" fmla="*/ 746806 w 1208088"/>
              <a:gd name="connsiteY51" fmla="*/ 227181 h 1452563"/>
              <a:gd name="connsiteX52" fmla="*/ 746489 w 1208088"/>
              <a:gd name="connsiteY52" fmla="*/ 231623 h 1452563"/>
              <a:gd name="connsiteX53" fmla="*/ 748076 w 1208088"/>
              <a:gd name="connsiteY53" fmla="*/ 231623 h 1452563"/>
              <a:gd name="connsiteX54" fmla="*/ 750931 w 1208088"/>
              <a:gd name="connsiteY54" fmla="*/ 231623 h 1452563"/>
              <a:gd name="connsiteX55" fmla="*/ 753786 w 1208088"/>
              <a:gd name="connsiteY55" fmla="*/ 231940 h 1452563"/>
              <a:gd name="connsiteX56" fmla="*/ 756324 w 1208088"/>
              <a:gd name="connsiteY56" fmla="*/ 232258 h 1452563"/>
              <a:gd name="connsiteX57" fmla="*/ 758862 w 1208088"/>
              <a:gd name="connsiteY57" fmla="*/ 233210 h 1452563"/>
              <a:gd name="connsiteX58" fmla="*/ 761400 w 1208088"/>
              <a:gd name="connsiteY58" fmla="*/ 233844 h 1452563"/>
              <a:gd name="connsiteX59" fmla="*/ 763621 w 1208088"/>
              <a:gd name="connsiteY59" fmla="*/ 234796 h 1452563"/>
              <a:gd name="connsiteX60" fmla="*/ 765842 w 1208088"/>
              <a:gd name="connsiteY60" fmla="*/ 236065 h 1452563"/>
              <a:gd name="connsiteX61" fmla="*/ 768062 w 1208088"/>
              <a:gd name="connsiteY61" fmla="*/ 237334 h 1452563"/>
              <a:gd name="connsiteX62" fmla="*/ 769966 w 1208088"/>
              <a:gd name="connsiteY62" fmla="*/ 238921 h 1452563"/>
              <a:gd name="connsiteX63" fmla="*/ 771552 w 1208088"/>
              <a:gd name="connsiteY63" fmla="*/ 240190 h 1452563"/>
              <a:gd name="connsiteX64" fmla="*/ 772821 w 1208088"/>
              <a:gd name="connsiteY64" fmla="*/ 242094 h 1452563"/>
              <a:gd name="connsiteX65" fmla="*/ 774090 w 1208088"/>
              <a:gd name="connsiteY65" fmla="*/ 243680 h 1452563"/>
              <a:gd name="connsiteX66" fmla="*/ 775042 w 1208088"/>
              <a:gd name="connsiteY66" fmla="*/ 245901 h 1452563"/>
              <a:gd name="connsiteX67" fmla="*/ 775676 w 1208088"/>
              <a:gd name="connsiteY67" fmla="*/ 247805 h 1452563"/>
              <a:gd name="connsiteX68" fmla="*/ 775994 w 1208088"/>
              <a:gd name="connsiteY68" fmla="*/ 249709 h 1452563"/>
              <a:gd name="connsiteX69" fmla="*/ 776311 w 1208088"/>
              <a:gd name="connsiteY69" fmla="*/ 251930 h 1452563"/>
              <a:gd name="connsiteX70" fmla="*/ 776311 w 1208088"/>
              <a:gd name="connsiteY70" fmla="*/ 253834 h 1452563"/>
              <a:gd name="connsiteX71" fmla="*/ 775676 w 1208088"/>
              <a:gd name="connsiteY71" fmla="*/ 255420 h 1452563"/>
              <a:gd name="connsiteX72" fmla="*/ 775359 w 1208088"/>
              <a:gd name="connsiteY72" fmla="*/ 257324 h 1452563"/>
              <a:gd name="connsiteX73" fmla="*/ 774407 w 1208088"/>
              <a:gd name="connsiteY73" fmla="*/ 258910 h 1452563"/>
              <a:gd name="connsiteX74" fmla="*/ 773456 w 1208088"/>
              <a:gd name="connsiteY74" fmla="*/ 260497 h 1452563"/>
              <a:gd name="connsiteX75" fmla="*/ 772186 w 1208088"/>
              <a:gd name="connsiteY75" fmla="*/ 262083 h 1452563"/>
              <a:gd name="connsiteX76" fmla="*/ 769331 w 1208088"/>
              <a:gd name="connsiteY76" fmla="*/ 265256 h 1452563"/>
              <a:gd name="connsiteX77" fmla="*/ 765524 w 1208088"/>
              <a:gd name="connsiteY77" fmla="*/ 267794 h 1452563"/>
              <a:gd name="connsiteX78" fmla="*/ 761717 w 1208088"/>
              <a:gd name="connsiteY78" fmla="*/ 269698 h 1452563"/>
              <a:gd name="connsiteX79" fmla="*/ 756958 w 1208088"/>
              <a:gd name="connsiteY79" fmla="*/ 270967 h 1452563"/>
              <a:gd name="connsiteX80" fmla="*/ 752200 w 1208088"/>
              <a:gd name="connsiteY80" fmla="*/ 271919 h 1452563"/>
              <a:gd name="connsiteX81" fmla="*/ 756324 w 1208088"/>
              <a:gd name="connsiteY81" fmla="*/ 284611 h 1452563"/>
              <a:gd name="connsiteX82" fmla="*/ 757910 w 1208088"/>
              <a:gd name="connsiteY82" fmla="*/ 289053 h 1452563"/>
              <a:gd name="connsiteX83" fmla="*/ 760448 w 1208088"/>
              <a:gd name="connsiteY83" fmla="*/ 293812 h 1452563"/>
              <a:gd name="connsiteX84" fmla="*/ 763621 w 1208088"/>
              <a:gd name="connsiteY84" fmla="*/ 299206 h 1452563"/>
              <a:gd name="connsiteX85" fmla="*/ 768062 w 1208088"/>
              <a:gd name="connsiteY85" fmla="*/ 304283 h 1452563"/>
              <a:gd name="connsiteX86" fmla="*/ 772504 w 1208088"/>
              <a:gd name="connsiteY86" fmla="*/ 309677 h 1452563"/>
              <a:gd name="connsiteX87" fmla="*/ 777580 w 1208088"/>
              <a:gd name="connsiteY87" fmla="*/ 315706 h 1452563"/>
              <a:gd name="connsiteX88" fmla="*/ 783608 w 1208088"/>
              <a:gd name="connsiteY88" fmla="*/ 321417 h 1452563"/>
              <a:gd name="connsiteX89" fmla="*/ 789952 w 1208088"/>
              <a:gd name="connsiteY89" fmla="*/ 327445 h 1452563"/>
              <a:gd name="connsiteX90" fmla="*/ 796615 w 1208088"/>
              <a:gd name="connsiteY90" fmla="*/ 333791 h 1452563"/>
              <a:gd name="connsiteX91" fmla="*/ 803912 w 1208088"/>
              <a:gd name="connsiteY91" fmla="*/ 339820 h 1452563"/>
              <a:gd name="connsiteX92" fmla="*/ 819774 w 1208088"/>
              <a:gd name="connsiteY92" fmla="*/ 353146 h 1452563"/>
              <a:gd name="connsiteX93" fmla="*/ 836588 w 1208088"/>
              <a:gd name="connsiteY93" fmla="*/ 366155 h 1452563"/>
              <a:gd name="connsiteX94" fmla="*/ 854672 w 1208088"/>
              <a:gd name="connsiteY94" fmla="*/ 379798 h 1452563"/>
              <a:gd name="connsiteX95" fmla="*/ 891472 w 1208088"/>
              <a:gd name="connsiteY95" fmla="*/ 407720 h 1452563"/>
              <a:gd name="connsiteX96" fmla="*/ 928274 w 1208088"/>
              <a:gd name="connsiteY96" fmla="*/ 435008 h 1452563"/>
              <a:gd name="connsiteX97" fmla="*/ 945405 w 1208088"/>
              <a:gd name="connsiteY97" fmla="*/ 448334 h 1452563"/>
              <a:gd name="connsiteX98" fmla="*/ 961902 w 1208088"/>
              <a:gd name="connsiteY98" fmla="*/ 461343 h 1452563"/>
              <a:gd name="connsiteX99" fmla="*/ 976496 w 1208088"/>
              <a:gd name="connsiteY99" fmla="*/ 474034 h 1452563"/>
              <a:gd name="connsiteX100" fmla="*/ 983158 w 1208088"/>
              <a:gd name="connsiteY100" fmla="*/ 479746 h 1452563"/>
              <a:gd name="connsiteX101" fmla="*/ 989186 w 1208088"/>
              <a:gd name="connsiteY101" fmla="*/ 485457 h 1452563"/>
              <a:gd name="connsiteX102" fmla="*/ 996482 w 1208088"/>
              <a:gd name="connsiteY102" fmla="*/ 493072 h 1452563"/>
              <a:gd name="connsiteX103" fmla="*/ 1003779 w 1208088"/>
              <a:gd name="connsiteY103" fmla="*/ 501004 h 1452563"/>
              <a:gd name="connsiteX104" fmla="*/ 1011393 w 1208088"/>
              <a:gd name="connsiteY104" fmla="*/ 510206 h 1452563"/>
              <a:gd name="connsiteX105" fmla="*/ 1019007 w 1208088"/>
              <a:gd name="connsiteY105" fmla="*/ 519725 h 1452563"/>
              <a:gd name="connsiteX106" fmla="*/ 1026938 w 1208088"/>
              <a:gd name="connsiteY106" fmla="*/ 530830 h 1452563"/>
              <a:gd name="connsiteX107" fmla="*/ 1034552 w 1208088"/>
              <a:gd name="connsiteY107" fmla="*/ 542252 h 1452563"/>
              <a:gd name="connsiteX108" fmla="*/ 1042801 w 1208088"/>
              <a:gd name="connsiteY108" fmla="*/ 554309 h 1452563"/>
              <a:gd name="connsiteX109" fmla="*/ 1050732 w 1208088"/>
              <a:gd name="connsiteY109" fmla="*/ 567318 h 1452563"/>
              <a:gd name="connsiteX110" fmla="*/ 1058663 w 1208088"/>
              <a:gd name="connsiteY110" fmla="*/ 581279 h 1452563"/>
              <a:gd name="connsiteX111" fmla="*/ 1066912 w 1208088"/>
              <a:gd name="connsiteY111" fmla="*/ 595557 h 1452563"/>
              <a:gd name="connsiteX112" fmla="*/ 1074843 w 1208088"/>
              <a:gd name="connsiteY112" fmla="*/ 610153 h 1452563"/>
              <a:gd name="connsiteX113" fmla="*/ 1083092 w 1208088"/>
              <a:gd name="connsiteY113" fmla="*/ 626017 h 1452563"/>
              <a:gd name="connsiteX114" fmla="*/ 1091023 w 1208088"/>
              <a:gd name="connsiteY114" fmla="*/ 641882 h 1452563"/>
              <a:gd name="connsiteX115" fmla="*/ 1098954 w 1208088"/>
              <a:gd name="connsiteY115" fmla="*/ 658698 h 1452563"/>
              <a:gd name="connsiteX116" fmla="*/ 1106568 w 1208088"/>
              <a:gd name="connsiteY116" fmla="*/ 675832 h 1452563"/>
              <a:gd name="connsiteX117" fmla="*/ 1114499 w 1208088"/>
              <a:gd name="connsiteY117" fmla="*/ 693283 h 1452563"/>
              <a:gd name="connsiteX118" fmla="*/ 1122113 w 1208088"/>
              <a:gd name="connsiteY118" fmla="*/ 711369 h 1452563"/>
              <a:gd name="connsiteX119" fmla="*/ 1129727 w 1208088"/>
              <a:gd name="connsiteY119" fmla="*/ 729772 h 1452563"/>
              <a:gd name="connsiteX120" fmla="*/ 1136707 w 1208088"/>
              <a:gd name="connsiteY120" fmla="*/ 748492 h 1452563"/>
              <a:gd name="connsiteX121" fmla="*/ 1143686 w 1208088"/>
              <a:gd name="connsiteY121" fmla="*/ 768164 h 1452563"/>
              <a:gd name="connsiteX122" fmla="*/ 1150348 w 1208088"/>
              <a:gd name="connsiteY122" fmla="*/ 787519 h 1452563"/>
              <a:gd name="connsiteX123" fmla="*/ 1157011 w 1208088"/>
              <a:gd name="connsiteY123" fmla="*/ 807191 h 1452563"/>
              <a:gd name="connsiteX124" fmla="*/ 1163038 w 1208088"/>
              <a:gd name="connsiteY124" fmla="*/ 826863 h 1452563"/>
              <a:gd name="connsiteX125" fmla="*/ 1169066 w 1208088"/>
              <a:gd name="connsiteY125" fmla="*/ 847170 h 1452563"/>
              <a:gd name="connsiteX126" fmla="*/ 1174460 w 1208088"/>
              <a:gd name="connsiteY126" fmla="*/ 867477 h 1452563"/>
              <a:gd name="connsiteX127" fmla="*/ 1179853 w 1208088"/>
              <a:gd name="connsiteY127" fmla="*/ 887783 h 1452563"/>
              <a:gd name="connsiteX128" fmla="*/ 1184929 w 1208088"/>
              <a:gd name="connsiteY128" fmla="*/ 908407 h 1452563"/>
              <a:gd name="connsiteX129" fmla="*/ 1189370 w 1208088"/>
              <a:gd name="connsiteY129" fmla="*/ 929031 h 1452563"/>
              <a:gd name="connsiteX130" fmla="*/ 1193177 w 1208088"/>
              <a:gd name="connsiteY130" fmla="*/ 949655 h 1452563"/>
              <a:gd name="connsiteX131" fmla="*/ 1196667 w 1208088"/>
              <a:gd name="connsiteY131" fmla="*/ 970279 h 1452563"/>
              <a:gd name="connsiteX132" fmla="*/ 1200157 w 1208088"/>
              <a:gd name="connsiteY132" fmla="*/ 990903 h 1452563"/>
              <a:gd name="connsiteX133" fmla="*/ 1202695 w 1208088"/>
              <a:gd name="connsiteY133" fmla="*/ 1011845 h 1452563"/>
              <a:gd name="connsiteX134" fmla="*/ 1204916 w 1208088"/>
              <a:gd name="connsiteY134" fmla="*/ 1032151 h 1452563"/>
              <a:gd name="connsiteX135" fmla="*/ 1206502 w 1208088"/>
              <a:gd name="connsiteY135" fmla="*/ 1052458 h 1452563"/>
              <a:gd name="connsiteX136" fmla="*/ 1207454 w 1208088"/>
              <a:gd name="connsiteY136" fmla="*/ 1072447 h 1452563"/>
              <a:gd name="connsiteX137" fmla="*/ 1208088 w 1208088"/>
              <a:gd name="connsiteY137" fmla="*/ 1092437 h 1452563"/>
              <a:gd name="connsiteX138" fmla="*/ 1207771 w 1208088"/>
              <a:gd name="connsiteY138" fmla="*/ 1112426 h 1452563"/>
              <a:gd name="connsiteX139" fmla="*/ 1207136 w 1208088"/>
              <a:gd name="connsiteY139" fmla="*/ 1131781 h 1452563"/>
              <a:gd name="connsiteX140" fmla="*/ 1205867 w 1208088"/>
              <a:gd name="connsiteY140" fmla="*/ 1151453 h 1452563"/>
              <a:gd name="connsiteX141" fmla="*/ 1203646 w 1208088"/>
              <a:gd name="connsiteY141" fmla="*/ 1170173 h 1452563"/>
              <a:gd name="connsiteX142" fmla="*/ 1201108 w 1208088"/>
              <a:gd name="connsiteY142" fmla="*/ 1188893 h 1452563"/>
              <a:gd name="connsiteX143" fmla="*/ 1199522 w 1208088"/>
              <a:gd name="connsiteY143" fmla="*/ 1197778 h 1452563"/>
              <a:gd name="connsiteX144" fmla="*/ 1197302 w 1208088"/>
              <a:gd name="connsiteY144" fmla="*/ 1206979 h 1452563"/>
              <a:gd name="connsiteX145" fmla="*/ 1195398 w 1208088"/>
              <a:gd name="connsiteY145" fmla="*/ 1215863 h 1452563"/>
              <a:gd name="connsiteX146" fmla="*/ 1193177 w 1208088"/>
              <a:gd name="connsiteY146" fmla="*/ 1224747 h 1452563"/>
              <a:gd name="connsiteX147" fmla="*/ 1190956 w 1208088"/>
              <a:gd name="connsiteY147" fmla="*/ 1233314 h 1452563"/>
              <a:gd name="connsiteX148" fmla="*/ 1188418 w 1208088"/>
              <a:gd name="connsiteY148" fmla="*/ 1242199 h 1452563"/>
              <a:gd name="connsiteX149" fmla="*/ 1185563 w 1208088"/>
              <a:gd name="connsiteY149" fmla="*/ 1250448 h 1452563"/>
              <a:gd name="connsiteX150" fmla="*/ 1182708 w 1208088"/>
              <a:gd name="connsiteY150" fmla="*/ 1259015 h 1452563"/>
              <a:gd name="connsiteX151" fmla="*/ 1179218 w 1208088"/>
              <a:gd name="connsiteY151" fmla="*/ 1266947 h 1452563"/>
              <a:gd name="connsiteX152" fmla="*/ 1175728 w 1208088"/>
              <a:gd name="connsiteY152" fmla="*/ 1275197 h 1452563"/>
              <a:gd name="connsiteX153" fmla="*/ 1172239 w 1208088"/>
              <a:gd name="connsiteY153" fmla="*/ 1283129 h 1452563"/>
              <a:gd name="connsiteX154" fmla="*/ 1168749 w 1208088"/>
              <a:gd name="connsiteY154" fmla="*/ 1291062 h 1452563"/>
              <a:gd name="connsiteX155" fmla="*/ 1164625 w 1208088"/>
              <a:gd name="connsiteY155" fmla="*/ 1298677 h 1452563"/>
              <a:gd name="connsiteX156" fmla="*/ 1160183 w 1208088"/>
              <a:gd name="connsiteY156" fmla="*/ 1305974 h 1452563"/>
              <a:gd name="connsiteX157" fmla="*/ 1155742 w 1208088"/>
              <a:gd name="connsiteY157" fmla="*/ 1313589 h 1452563"/>
              <a:gd name="connsiteX158" fmla="*/ 1151300 w 1208088"/>
              <a:gd name="connsiteY158" fmla="*/ 1320570 h 1452563"/>
              <a:gd name="connsiteX159" fmla="*/ 1146542 w 1208088"/>
              <a:gd name="connsiteY159" fmla="*/ 1327867 h 1452563"/>
              <a:gd name="connsiteX160" fmla="*/ 1141148 w 1208088"/>
              <a:gd name="connsiteY160" fmla="*/ 1334531 h 1452563"/>
              <a:gd name="connsiteX161" fmla="*/ 1135755 w 1208088"/>
              <a:gd name="connsiteY161" fmla="*/ 1341194 h 1452563"/>
              <a:gd name="connsiteX162" fmla="*/ 1130362 w 1208088"/>
              <a:gd name="connsiteY162" fmla="*/ 1347857 h 1452563"/>
              <a:gd name="connsiteX163" fmla="*/ 1124334 w 1208088"/>
              <a:gd name="connsiteY163" fmla="*/ 1354203 h 1452563"/>
              <a:gd name="connsiteX164" fmla="*/ 1118306 w 1208088"/>
              <a:gd name="connsiteY164" fmla="*/ 1360548 h 1452563"/>
              <a:gd name="connsiteX165" fmla="*/ 1112278 w 1208088"/>
              <a:gd name="connsiteY165" fmla="*/ 1366577 h 1452563"/>
              <a:gd name="connsiteX166" fmla="*/ 1105299 w 1208088"/>
              <a:gd name="connsiteY166" fmla="*/ 1372288 h 1452563"/>
              <a:gd name="connsiteX167" fmla="*/ 1098637 w 1208088"/>
              <a:gd name="connsiteY167" fmla="*/ 1378000 h 1452563"/>
              <a:gd name="connsiteX168" fmla="*/ 1091657 w 1208088"/>
              <a:gd name="connsiteY168" fmla="*/ 1383394 h 1452563"/>
              <a:gd name="connsiteX169" fmla="*/ 1084360 w 1208088"/>
              <a:gd name="connsiteY169" fmla="*/ 1388470 h 1452563"/>
              <a:gd name="connsiteX170" fmla="*/ 1076746 w 1208088"/>
              <a:gd name="connsiteY170" fmla="*/ 1393230 h 1452563"/>
              <a:gd name="connsiteX171" fmla="*/ 1068815 w 1208088"/>
              <a:gd name="connsiteY171" fmla="*/ 1398306 h 1452563"/>
              <a:gd name="connsiteX172" fmla="*/ 1061201 w 1208088"/>
              <a:gd name="connsiteY172" fmla="*/ 1402748 h 1452563"/>
              <a:gd name="connsiteX173" fmla="*/ 1052636 w 1208088"/>
              <a:gd name="connsiteY173" fmla="*/ 1407190 h 1452563"/>
              <a:gd name="connsiteX174" fmla="*/ 1044070 w 1208088"/>
              <a:gd name="connsiteY174" fmla="*/ 1411633 h 1452563"/>
              <a:gd name="connsiteX175" fmla="*/ 1035187 w 1208088"/>
              <a:gd name="connsiteY175" fmla="*/ 1415440 h 1452563"/>
              <a:gd name="connsiteX176" fmla="*/ 1025986 w 1208088"/>
              <a:gd name="connsiteY176" fmla="*/ 1418930 h 1452563"/>
              <a:gd name="connsiteX177" fmla="*/ 1016469 w 1208088"/>
              <a:gd name="connsiteY177" fmla="*/ 1422420 h 1452563"/>
              <a:gd name="connsiteX178" fmla="*/ 1006634 w 1208088"/>
              <a:gd name="connsiteY178" fmla="*/ 1425593 h 1452563"/>
              <a:gd name="connsiteX179" fmla="*/ 996800 w 1208088"/>
              <a:gd name="connsiteY179" fmla="*/ 1428766 h 1452563"/>
              <a:gd name="connsiteX180" fmla="*/ 986330 w 1208088"/>
              <a:gd name="connsiteY180" fmla="*/ 1431305 h 1452563"/>
              <a:gd name="connsiteX181" fmla="*/ 976178 w 1208088"/>
              <a:gd name="connsiteY181" fmla="*/ 1433843 h 1452563"/>
              <a:gd name="connsiteX182" fmla="*/ 965074 w 1208088"/>
              <a:gd name="connsiteY182" fmla="*/ 1436064 h 1452563"/>
              <a:gd name="connsiteX183" fmla="*/ 953971 w 1208088"/>
              <a:gd name="connsiteY183" fmla="*/ 1437968 h 1452563"/>
              <a:gd name="connsiteX184" fmla="*/ 942550 w 1208088"/>
              <a:gd name="connsiteY184" fmla="*/ 1439554 h 1452563"/>
              <a:gd name="connsiteX185" fmla="*/ 930812 w 1208088"/>
              <a:gd name="connsiteY185" fmla="*/ 1440823 h 1452563"/>
              <a:gd name="connsiteX186" fmla="*/ 918756 w 1208088"/>
              <a:gd name="connsiteY186" fmla="*/ 1442093 h 1452563"/>
              <a:gd name="connsiteX187" fmla="*/ 906383 w 1208088"/>
              <a:gd name="connsiteY187" fmla="*/ 1443044 h 1452563"/>
              <a:gd name="connsiteX188" fmla="*/ 893693 w 1208088"/>
              <a:gd name="connsiteY188" fmla="*/ 1443362 h 1452563"/>
              <a:gd name="connsiteX189" fmla="*/ 740144 w 1208088"/>
              <a:gd name="connsiteY189" fmla="*/ 1448756 h 1452563"/>
              <a:gd name="connsiteX190" fmla="*/ 652583 w 1208088"/>
              <a:gd name="connsiteY190" fmla="*/ 1451611 h 1452563"/>
              <a:gd name="connsiteX191" fmla="*/ 613244 w 1208088"/>
              <a:gd name="connsiteY191" fmla="*/ 1452563 h 1452563"/>
              <a:gd name="connsiteX192" fmla="*/ 604044 w 1208088"/>
              <a:gd name="connsiteY192" fmla="*/ 1452563 h 1452563"/>
              <a:gd name="connsiteX193" fmla="*/ 595161 w 1208088"/>
              <a:gd name="connsiteY193" fmla="*/ 1452563 h 1452563"/>
              <a:gd name="connsiteX194" fmla="*/ 555505 w 1208088"/>
              <a:gd name="connsiteY194" fmla="*/ 1451611 h 1452563"/>
              <a:gd name="connsiteX195" fmla="*/ 467944 w 1208088"/>
              <a:gd name="connsiteY195" fmla="*/ 1448756 h 1452563"/>
              <a:gd name="connsiteX196" fmla="*/ 314395 w 1208088"/>
              <a:gd name="connsiteY196" fmla="*/ 1443362 h 1452563"/>
              <a:gd name="connsiteX197" fmla="*/ 302022 w 1208088"/>
              <a:gd name="connsiteY197" fmla="*/ 1443044 h 1452563"/>
              <a:gd name="connsiteX198" fmla="*/ 289332 w 1208088"/>
              <a:gd name="connsiteY198" fmla="*/ 1442093 h 1452563"/>
              <a:gd name="connsiteX199" fmla="*/ 277276 w 1208088"/>
              <a:gd name="connsiteY199" fmla="*/ 1440823 h 1452563"/>
              <a:gd name="connsiteX200" fmla="*/ 265856 w 1208088"/>
              <a:gd name="connsiteY200" fmla="*/ 1439554 h 1452563"/>
              <a:gd name="connsiteX201" fmla="*/ 254117 w 1208088"/>
              <a:gd name="connsiteY201" fmla="*/ 1437968 h 1452563"/>
              <a:gd name="connsiteX202" fmla="*/ 243014 w 1208088"/>
              <a:gd name="connsiteY202" fmla="*/ 1436064 h 1452563"/>
              <a:gd name="connsiteX203" fmla="*/ 232227 w 1208088"/>
              <a:gd name="connsiteY203" fmla="*/ 1433843 h 1452563"/>
              <a:gd name="connsiteX204" fmla="*/ 221758 w 1208088"/>
              <a:gd name="connsiteY204" fmla="*/ 1431305 h 1452563"/>
              <a:gd name="connsiteX205" fmla="*/ 211288 w 1208088"/>
              <a:gd name="connsiteY205" fmla="*/ 1428766 h 1452563"/>
              <a:gd name="connsiteX206" fmla="*/ 201454 w 1208088"/>
              <a:gd name="connsiteY206" fmla="*/ 1425593 h 1452563"/>
              <a:gd name="connsiteX207" fmla="*/ 191619 w 1208088"/>
              <a:gd name="connsiteY207" fmla="*/ 1422420 h 1452563"/>
              <a:gd name="connsiteX208" fmla="*/ 182419 w 1208088"/>
              <a:gd name="connsiteY208" fmla="*/ 1418930 h 1452563"/>
              <a:gd name="connsiteX209" fmla="*/ 172901 w 1208088"/>
              <a:gd name="connsiteY209" fmla="*/ 1415440 h 1452563"/>
              <a:gd name="connsiteX210" fmla="*/ 164336 w 1208088"/>
              <a:gd name="connsiteY210" fmla="*/ 1411633 h 1452563"/>
              <a:gd name="connsiteX211" fmla="*/ 155452 w 1208088"/>
              <a:gd name="connsiteY211" fmla="*/ 1407190 h 1452563"/>
              <a:gd name="connsiteX212" fmla="*/ 147521 w 1208088"/>
              <a:gd name="connsiteY212" fmla="*/ 1402748 h 1452563"/>
              <a:gd name="connsiteX213" fmla="*/ 139273 w 1208088"/>
              <a:gd name="connsiteY213" fmla="*/ 1398306 h 1452563"/>
              <a:gd name="connsiteX214" fmla="*/ 131342 w 1208088"/>
              <a:gd name="connsiteY214" fmla="*/ 1393230 h 1452563"/>
              <a:gd name="connsiteX215" fmla="*/ 123728 w 1208088"/>
              <a:gd name="connsiteY215" fmla="*/ 1388470 h 1452563"/>
              <a:gd name="connsiteX216" fmla="*/ 116431 w 1208088"/>
              <a:gd name="connsiteY216" fmla="*/ 1383394 h 1452563"/>
              <a:gd name="connsiteX217" fmla="*/ 109768 w 1208088"/>
              <a:gd name="connsiteY217" fmla="*/ 1378000 h 1452563"/>
              <a:gd name="connsiteX218" fmla="*/ 102789 w 1208088"/>
              <a:gd name="connsiteY218" fmla="*/ 1372288 h 1452563"/>
              <a:gd name="connsiteX219" fmla="*/ 96127 w 1208088"/>
              <a:gd name="connsiteY219" fmla="*/ 1366577 h 1452563"/>
              <a:gd name="connsiteX220" fmla="*/ 89782 w 1208088"/>
              <a:gd name="connsiteY220" fmla="*/ 1360548 h 1452563"/>
              <a:gd name="connsiteX221" fmla="*/ 83754 w 1208088"/>
              <a:gd name="connsiteY221" fmla="*/ 1354203 h 1452563"/>
              <a:gd name="connsiteX222" fmla="*/ 78044 w 1208088"/>
              <a:gd name="connsiteY222" fmla="*/ 1347857 h 1452563"/>
              <a:gd name="connsiteX223" fmla="*/ 72333 w 1208088"/>
              <a:gd name="connsiteY223" fmla="*/ 1341194 h 1452563"/>
              <a:gd name="connsiteX224" fmla="*/ 66940 w 1208088"/>
              <a:gd name="connsiteY224" fmla="*/ 1334531 h 1452563"/>
              <a:gd name="connsiteX225" fmla="*/ 61864 w 1208088"/>
              <a:gd name="connsiteY225" fmla="*/ 1327867 h 1452563"/>
              <a:gd name="connsiteX226" fmla="*/ 56788 w 1208088"/>
              <a:gd name="connsiteY226" fmla="*/ 1320570 h 1452563"/>
              <a:gd name="connsiteX227" fmla="*/ 52346 w 1208088"/>
              <a:gd name="connsiteY227" fmla="*/ 1313589 h 1452563"/>
              <a:gd name="connsiteX228" fmla="*/ 47905 w 1208088"/>
              <a:gd name="connsiteY228" fmla="*/ 1305974 h 1452563"/>
              <a:gd name="connsiteX229" fmla="*/ 43780 w 1208088"/>
              <a:gd name="connsiteY229" fmla="*/ 1298677 h 1452563"/>
              <a:gd name="connsiteX230" fmla="*/ 39339 w 1208088"/>
              <a:gd name="connsiteY230" fmla="*/ 1291062 h 1452563"/>
              <a:gd name="connsiteX231" fmla="*/ 35849 w 1208088"/>
              <a:gd name="connsiteY231" fmla="*/ 1283129 h 1452563"/>
              <a:gd name="connsiteX232" fmla="*/ 32360 w 1208088"/>
              <a:gd name="connsiteY232" fmla="*/ 1275197 h 1452563"/>
              <a:gd name="connsiteX233" fmla="*/ 28870 w 1208088"/>
              <a:gd name="connsiteY233" fmla="*/ 1266947 h 1452563"/>
              <a:gd name="connsiteX234" fmla="*/ 25697 w 1208088"/>
              <a:gd name="connsiteY234" fmla="*/ 1259015 h 1452563"/>
              <a:gd name="connsiteX235" fmla="*/ 22525 w 1208088"/>
              <a:gd name="connsiteY235" fmla="*/ 1250448 h 1452563"/>
              <a:gd name="connsiteX236" fmla="*/ 19670 w 1208088"/>
              <a:gd name="connsiteY236" fmla="*/ 1242199 h 1452563"/>
              <a:gd name="connsiteX237" fmla="*/ 17132 w 1208088"/>
              <a:gd name="connsiteY237" fmla="*/ 1233314 h 1452563"/>
              <a:gd name="connsiteX238" fmla="*/ 14911 w 1208088"/>
              <a:gd name="connsiteY238" fmla="*/ 1224747 h 1452563"/>
              <a:gd name="connsiteX239" fmla="*/ 12690 w 1208088"/>
              <a:gd name="connsiteY239" fmla="*/ 1215863 h 1452563"/>
              <a:gd name="connsiteX240" fmla="*/ 10786 w 1208088"/>
              <a:gd name="connsiteY240" fmla="*/ 1206979 h 1452563"/>
              <a:gd name="connsiteX241" fmla="*/ 8883 w 1208088"/>
              <a:gd name="connsiteY241" fmla="*/ 1197778 h 1452563"/>
              <a:gd name="connsiteX242" fmla="*/ 7297 w 1208088"/>
              <a:gd name="connsiteY242" fmla="*/ 1188893 h 1452563"/>
              <a:gd name="connsiteX243" fmla="*/ 4442 w 1208088"/>
              <a:gd name="connsiteY243" fmla="*/ 1170173 h 1452563"/>
              <a:gd name="connsiteX244" fmla="*/ 2221 w 1208088"/>
              <a:gd name="connsiteY244" fmla="*/ 1151453 h 1452563"/>
              <a:gd name="connsiteX245" fmla="*/ 952 w 1208088"/>
              <a:gd name="connsiteY245" fmla="*/ 1131781 h 1452563"/>
              <a:gd name="connsiteX246" fmla="*/ 317 w 1208088"/>
              <a:gd name="connsiteY246" fmla="*/ 1112426 h 1452563"/>
              <a:gd name="connsiteX247" fmla="*/ 0 w 1208088"/>
              <a:gd name="connsiteY247" fmla="*/ 1092437 h 1452563"/>
              <a:gd name="connsiteX248" fmla="*/ 634 w 1208088"/>
              <a:gd name="connsiteY248" fmla="*/ 1072447 h 1452563"/>
              <a:gd name="connsiteX249" fmla="*/ 1586 w 1208088"/>
              <a:gd name="connsiteY249" fmla="*/ 1052458 h 1452563"/>
              <a:gd name="connsiteX250" fmla="*/ 3172 w 1208088"/>
              <a:gd name="connsiteY250" fmla="*/ 1032151 h 1452563"/>
              <a:gd name="connsiteX251" fmla="*/ 5393 w 1208088"/>
              <a:gd name="connsiteY251" fmla="*/ 1011845 h 1452563"/>
              <a:gd name="connsiteX252" fmla="*/ 8248 w 1208088"/>
              <a:gd name="connsiteY252" fmla="*/ 990903 h 1452563"/>
              <a:gd name="connsiteX253" fmla="*/ 11421 w 1208088"/>
              <a:gd name="connsiteY253" fmla="*/ 970279 h 1452563"/>
              <a:gd name="connsiteX254" fmla="*/ 14911 w 1208088"/>
              <a:gd name="connsiteY254" fmla="*/ 949655 h 1452563"/>
              <a:gd name="connsiteX255" fmla="*/ 19035 w 1208088"/>
              <a:gd name="connsiteY255" fmla="*/ 929031 h 1452563"/>
              <a:gd name="connsiteX256" fmla="*/ 23476 w 1208088"/>
              <a:gd name="connsiteY256" fmla="*/ 908407 h 1452563"/>
              <a:gd name="connsiteX257" fmla="*/ 28235 w 1208088"/>
              <a:gd name="connsiteY257" fmla="*/ 887783 h 1452563"/>
              <a:gd name="connsiteX258" fmla="*/ 33628 w 1208088"/>
              <a:gd name="connsiteY258" fmla="*/ 867477 h 1452563"/>
              <a:gd name="connsiteX259" fmla="*/ 39022 w 1208088"/>
              <a:gd name="connsiteY259" fmla="*/ 847170 h 1452563"/>
              <a:gd name="connsiteX260" fmla="*/ 45050 w 1208088"/>
              <a:gd name="connsiteY260" fmla="*/ 826863 h 1452563"/>
              <a:gd name="connsiteX261" fmla="*/ 51077 w 1208088"/>
              <a:gd name="connsiteY261" fmla="*/ 807191 h 1452563"/>
              <a:gd name="connsiteX262" fmla="*/ 58057 w 1208088"/>
              <a:gd name="connsiteY262" fmla="*/ 787519 h 1452563"/>
              <a:gd name="connsiteX263" fmla="*/ 64402 w 1208088"/>
              <a:gd name="connsiteY263" fmla="*/ 768164 h 1452563"/>
              <a:gd name="connsiteX264" fmla="*/ 71381 w 1208088"/>
              <a:gd name="connsiteY264" fmla="*/ 748492 h 1452563"/>
              <a:gd name="connsiteX265" fmla="*/ 78678 w 1208088"/>
              <a:gd name="connsiteY265" fmla="*/ 729772 h 1452563"/>
              <a:gd name="connsiteX266" fmla="*/ 85975 w 1208088"/>
              <a:gd name="connsiteY266" fmla="*/ 711369 h 1452563"/>
              <a:gd name="connsiteX267" fmla="*/ 93906 w 1208088"/>
              <a:gd name="connsiteY267" fmla="*/ 693283 h 1452563"/>
              <a:gd name="connsiteX268" fmla="*/ 101520 w 1208088"/>
              <a:gd name="connsiteY268" fmla="*/ 675832 h 1452563"/>
              <a:gd name="connsiteX269" fmla="*/ 109134 w 1208088"/>
              <a:gd name="connsiteY269" fmla="*/ 658698 h 1452563"/>
              <a:gd name="connsiteX270" fmla="*/ 117065 w 1208088"/>
              <a:gd name="connsiteY270" fmla="*/ 641882 h 1452563"/>
              <a:gd name="connsiteX271" fmla="*/ 124996 w 1208088"/>
              <a:gd name="connsiteY271" fmla="*/ 626017 h 1452563"/>
              <a:gd name="connsiteX272" fmla="*/ 133245 w 1208088"/>
              <a:gd name="connsiteY272" fmla="*/ 610153 h 1452563"/>
              <a:gd name="connsiteX273" fmla="*/ 141176 w 1208088"/>
              <a:gd name="connsiteY273" fmla="*/ 595557 h 1452563"/>
              <a:gd name="connsiteX274" fmla="*/ 149425 w 1208088"/>
              <a:gd name="connsiteY274" fmla="*/ 581279 h 1452563"/>
              <a:gd name="connsiteX275" fmla="*/ 157356 w 1208088"/>
              <a:gd name="connsiteY275" fmla="*/ 567318 h 1452563"/>
              <a:gd name="connsiteX276" fmla="*/ 165604 w 1208088"/>
              <a:gd name="connsiteY276" fmla="*/ 554309 h 1452563"/>
              <a:gd name="connsiteX277" fmla="*/ 173536 w 1208088"/>
              <a:gd name="connsiteY277" fmla="*/ 542252 h 1452563"/>
              <a:gd name="connsiteX278" fmla="*/ 181467 w 1208088"/>
              <a:gd name="connsiteY278" fmla="*/ 530830 h 1452563"/>
              <a:gd name="connsiteX279" fmla="*/ 189081 w 1208088"/>
              <a:gd name="connsiteY279" fmla="*/ 519725 h 1452563"/>
              <a:gd name="connsiteX280" fmla="*/ 197012 w 1208088"/>
              <a:gd name="connsiteY280" fmla="*/ 510206 h 1452563"/>
              <a:gd name="connsiteX281" fmla="*/ 204309 w 1208088"/>
              <a:gd name="connsiteY281" fmla="*/ 501004 h 1452563"/>
              <a:gd name="connsiteX282" fmla="*/ 211606 w 1208088"/>
              <a:gd name="connsiteY282" fmla="*/ 493072 h 1452563"/>
              <a:gd name="connsiteX283" fmla="*/ 218902 w 1208088"/>
              <a:gd name="connsiteY283" fmla="*/ 485457 h 1452563"/>
              <a:gd name="connsiteX284" fmla="*/ 225248 w 1208088"/>
              <a:gd name="connsiteY284" fmla="*/ 479428 h 1452563"/>
              <a:gd name="connsiteX285" fmla="*/ 232862 w 1208088"/>
              <a:gd name="connsiteY285" fmla="*/ 473083 h 1452563"/>
              <a:gd name="connsiteX286" fmla="*/ 248407 w 1208088"/>
              <a:gd name="connsiteY286" fmla="*/ 460074 h 1452563"/>
              <a:gd name="connsiteX287" fmla="*/ 265538 w 1208088"/>
              <a:gd name="connsiteY287" fmla="*/ 446430 h 1452563"/>
              <a:gd name="connsiteX288" fmla="*/ 283622 w 1208088"/>
              <a:gd name="connsiteY288" fmla="*/ 432469 h 1452563"/>
              <a:gd name="connsiteX289" fmla="*/ 322009 w 1208088"/>
              <a:gd name="connsiteY289" fmla="*/ 404548 h 1452563"/>
              <a:gd name="connsiteX290" fmla="*/ 360396 w 1208088"/>
              <a:gd name="connsiteY290" fmla="*/ 375991 h 1452563"/>
              <a:gd name="connsiteX291" fmla="*/ 379114 w 1208088"/>
              <a:gd name="connsiteY291" fmla="*/ 362030 h 1452563"/>
              <a:gd name="connsiteX292" fmla="*/ 396562 w 1208088"/>
              <a:gd name="connsiteY292" fmla="*/ 348387 h 1452563"/>
              <a:gd name="connsiteX293" fmla="*/ 412742 w 1208088"/>
              <a:gd name="connsiteY293" fmla="*/ 335060 h 1452563"/>
              <a:gd name="connsiteX294" fmla="*/ 420039 w 1208088"/>
              <a:gd name="connsiteY294" fmla="*/ 328397 h 1452563"/>
              <a:gd name="connsiteX295" fmla="*/ 427018 w 1208088"/>
              <a:gd name="connsiteY295" fmla="*/ 322369 h 1452563"/>
              <a:gd name="connsiteX296" fmla="*/ 433364 w 1208088"/>
              <a:gd name="connsiteY296" fmla="*/ 316340 h 1452563"/>
              <a:gd name="connsiteX297" fmla="*/ 439391 w 1208088"/>
              <a:gd name="connsiteY297" fmla="*/ 309994 h 1452563"/>
              <a:gd name="connsiteX298" fmla="*/ 444784 w 1208088"/>
              <a:gd name="connsiteY298" fmla="*/ 304283 h 1452563"/>
              <a:gd name="connsiteX299" fmla="*/ 449226 w 1208088"/>
              <a:gd name="connsiteY299" fmla="*/ 298572 h 1452563"/>
              <a:gd name="connsiteX300" fmla="*/ 453033 w 1208088"/>
              <a:gd name="connsiteY300" fmla="*/ 293178 h 1452563"/>
              <a:gd name="connsiteX301" fmla="*/ 456523 w 1208088"/>
              <a:gd name="connsiteY301" fmla="*/ 287784 h 1452563"/>
              <a:gd name="connsiteX302" fmla="*/ 459061 w 1208088"/>
              <a:gd name="connsiteY302" fmla="*/ 283024 h 1452563"/>
              <a:gd name="connsiteX303" fmla="*/ 460647 w 1208088"/>
              <a:gd name="connsiteY303" fmla="*/ 277948 h 1452563"/>
              <a:gd name="connsiteX304" fmla="*/ 461282 w 1208088"/>
              <a:gd name="connsiteY304" fmla="*/ 274775 h 1452563"/>
              <a:gd name="connsiteX305" fmla="*/ 461916 w 1208088"/>
              <a:gd name="connsiteY305" fmla="*/ 271919 h 1452563"/>
              <a:gd name="connsiteX306" fmla="*/ 456840 w 1208088"/>
              <a:gd name="connsiteY306" fmla="*/ 270967 h 1452563"/>
              <a:gd name="connsiteX307" fmla="*/ 452081 w 1208088"/>
              <a:gd name="connsiteY307" fmla="*/ 269698 h 1452563"/>
              <a:gd name="connsiteX308" fmla="*/ 448274 w 1208088"/>
              <a:gd name="connsiteY308" fmla="*/ 267794 h 1452563"/>
              <a:gd name="connsiteX309" fmla="*/ 444784 w 1208088"/>
              <a:gd name="connsiteY309" fmla="*/ 265256 h 1452563"/>
              <a:gd name="connsiteX310" fmla="*/ 441929 w 1208088"/>
              <a:gd name="connsiteY310" fmla="*/ 262083 h 1452563"/>
              <a:gd name="connsiteX311" fmla="*/ 440660 w 1208088"/>
              <a:gd name="connsiteY311" fmla="*/ 260497 h 1452563"/>
              <a:gd name="connsiteX312" fmla="*/ 439708 w 1208088"/>
              <a:gd name="connsiteY312" fmla="*/ 258910 h 1452563"/>
              <a:gd name="connsiteX313" fmla="*/ 438757 w 1208088"/>
              <a:gd name="connsiteY313" fmla="*/ 257324 h 1452563"/>
              <a:gd name="connsiteX314" fmla="*/ 438440 w 1208088"/>
              <a:gd name="connsiteY314" fmla="*/ 255420 h 1452563"/>
              <a:gd name="connsiteX315" fmla="*/ 438122 w 1208088"/>
              <a:gd name="connsiteY315" fmla="*/ 253834 h 1452563"/>
              <a:gd name="connsiteX316" fmla="*/ 437488 w 1208088"/>
              <a:gd name="connsiteY316" fmla="*/ 251930 h 1452563"/>
              <a:gd name="connsiteX317" fmla="*/ 438122 w 1208088"/>
              <a:gd name="connsiteY317" fmla="*/ 250026 h 1452563"/>
              <a:gd name="connsiteX318" fmla="*/ 438440 w 1208088"/>
              <a:gd name="connsiteY318" fmla="*/ 248122 h 1452563"/>
              <a:gd name="connsiteX319" fmla="*/ 438757 w 1208088"/>
              <a:gd name="connsiteY319" fmla="*/ 246536 h 1452563"/>
              <a:gd name="connsiteX320" fmla="*/ 439708 w 1208088"/>
              <a:gd name="connsiteY320" fmla="*/ 244315 h 1452563"/>
              <a:gd name="connsiteX321" fmla="*/ 440660 w 1208088"/>
              <a:gd name="connsiteY321" fmla="*/ 242728 h 1452563"/>
              <a:gd name="connsiteX322" fmla="*/ 441929 w 1208088"/>
              <a:gd name="connsiteY322" fmla="*/ 241142 h 1452563"/>
              <a:gd name="connsiteX323" fmla="*/ 444784 w 1208088"/>
              <a:gd name="connsiteY323" fmla="*/ 238286 h 1452563"/>
              <a:gd name="connsiteX324" fmla="*/ 448274 w 1208088"/>
              <a:gd name="connsiteY324" fmla="*/ 236065 h 1452563"/>
              <a:gd name="connsiteX325" fmla="*/ 452081 w 1208088"/>
              <a:gd name="connsiteY325" fmla="*/ 234161 h 1452563"/>
              <a:gd name="connsiteX326" fmla="*/ 456840 w 1208088"/>
              <a:gd name="connsiteY326" fmla="*/ 232575 h 1452563"/>
              <a:gd name="connsiteX327" fmla="*/ 461916 w 1208088"/>
              <a:gd name="connsiteY327" fmla="*/ 231940 h 1452563"/>
              <a:gd name="connsiteX328" fmla="*/ 460647 w 1208088"/>
              <a:gd name="connsiteY328" fmla="*/ 227498 h 1452563"/>
              <a:gd name="connsiteX329" fmla="*/ 459378 w 1208088"/>
              <a:gd name="connsiteY329" fmla="*/ 223374 h 1452563"/>
              <a:gd name="connsiteX330" fmla="*/ 457792 w 1208088"/>
              <a:gd name="connsiteY330" fmla="*/ 219249 h 1452563"/>
              <a:gd name="connsiteX331" fmla="*/ 456206 w 1208088"/>
              <a:gd name="connsiteY331" fmla="*/ 215124 h 1452563"/>
              <a:gd name="connsiteX332" fmla="*/ 451764 w 1208088"/>
              <a:gd name="connsiteY332" fmla="*/ 206874 h 1452563"/>
              <a:gd name="connsiteX333" fmla="*/ 447005 w 1208088"/>
              <a:gd name="connsiteY333" fmla="*/ 198307 h 1452563"/>
              <a:gd name="connsiteX334" fmla="*/ 441295 w 1208088"/>
              <a:gd name="connsiteY334" fmla="*/ 189423 h 1452563"/>
              <a:gd name="connsiteX335" fmla="*/ 434632 w 1208088"/>
              <a:gd name="connsiteY335" fmla="*/ 180222 h 1452563"/>
              <a:gd name="connsiteX336" fmla="*/ 420039 w 1208088"/>
              <a:gd name="connsiteY336" fmla="*/ 159598 h 1452563"/>
              <a:gd name="connsiteX337" fmla="*/ 412108 w 1208088"/>
              <a:gd name="connsiteY337" fmla="*/ 147541 h 1452563"/>
              <a:gd name="connsiteX338" fmla="*/ 403542 w 1208088"/>
              <a:gd name="connsiteY338" fmla="*/ 134532 h 1452563"/>
              <a:gd name="connsiteX339" fmla="*/ 394024 w 1208088"/>
              <a:gd name="connsiteY339" fmla="*/ 120254 h 1452563"/>
              <a:gd name="connsiteX340" fmla="*/ 384190 w 1208088"/>
              <a:gd name="connsiteY340" fmla="*/ 104706 h 1452563"/>
              <a:gd name="connsiteX341" fmla="*/ 374355 w 1208088"/>
              <a:gd name="connsiteY341" fmla="*/ 87573 h 1452563"/>
              <a:gd name="connsiteX342" fmla="*/ 363886 w 1208088"/>
              <a:gd name="connsiteY342" fmla="*/ 68535 h 1452563"/>
              <a:gd name="connsiteX343" fmla="*/ 353099 w 1208088"/>
              <a:gd name="connsiteY343" fmla="*/ 47911 h 1452563"/>
              <a:gd name="connsiteX344" fmla="*/ 341996 w 1208088"/>
              <a:gd name="connsiteY344" fmla="*/ 25066 h 1452563"/>
              <a:gd name="connsiteX345" fmla="*/ 352782 w 1208088"/>
              <a:gd name="connsiteY345" fmla="*/ 20307 h 1452563"/>
              <a:gd name="connsiteX346" fmla="*/ 362617 w 1208088"/>
              <a:gd name="connsiteY346" fmla="*/ 15865 h 1452563"/>
              <a:gd name="connsiteX347" fmla="*/ 372134 w 1208088"/>
              <a:gd name="connsiteY347" fmla="*/ 13009 h 1452563"/>
              <a:gd name="connsiteX348" fmla="*/ 380700 w 1208088"/>
              <a:gd name="connsiteY348" fmla="*/ 11105 h 1452563"/>
              <a:gd name="connsiteX349" fmla="*/ 388948 w 1208088"/>
              <a:gd name="connsiteY349" fmla="*/ 9836 h 1452563"/>
              <a:gd name="connsiteX350" fmla="*/ 396562 w 1208088"/>
              <a:gd name="connsiteY350" fmla="*/ 9519 h 1452563"/>
              <a:gd name="connsiteX351" fmla="*/ 403859 w 1208088"/>
              <a:gd name="connsiteY351" fmla="*/ 9519 h 1452563"/>
              <a:gd name="connsiteX352" fmla="*/ 410522 w 1208088"/>
              <a:gd name="connsiteY352" fmla="*/ 10471 h 1452563"/>
              <a:gd name="connsiteX353" fmla="*/ 416549 w 1208088"/>
              <a:gd name="connsiteY353" fmla="*/ 12057 h 1452563"/>
              <a:gd name="connsiteX354" fmla="*/ 422894 w 1208088"/>
              <a:gd name="connsiteY354" fmla="*/ 14278 h 1452563"/>
              <a:gd name="connsiteX355" fmla="*/ 428288 w 1208088"/>
              <a:gd name="connsiteY355" fmla="*/ 16816 h 1452563"/>
              <a:gd name="connsiteX356" fmla="*/ 433681 w 1208088"/>
              <a:gd name="connsiteY356" fmla="*/ 19989 h 1452563"/>
              <a:gd name="connsiteX357" fmla="*/ 439074 w 1208088"/>
              <a:gd name="connsiteY357" fmla="*/ 23162 h 1452563"/>
              <a:gd name="connsiteX358" fmla="*/ 443833 w 1208088"/>
              <a:gd name="connsiteY358" fmla="*/ 26970 h 1452563"/>
              <a:gd name="connsiteX359" fmla="*/ 448592 w 1208088"/>
              <a:gd name="connsiteY359" fmla="*/ 30777 h 1452563"/>
              <a:gd name="connsiteX360" fmla="*/ 453033 w 1208088"/>
              <a:gd name="connsiteY360" fmla="*/ 34585 h 1452563"/>
              <a:gd name="connsiteX361" fmla="*/ 462550 w 1208088"/>
              <a:gd name="connsiteY361" fmla="*/ 43152 h 1452563"/>
              <a:gd name="connsiteX362" fmla="*/ 471434 w 1208088"/>
              <a:gd name="connsiteY362" fmla="*/ 51401 h 1452563"/>
              <a:gd name="connsiteX363" fmla="*/ 476510 w 1208088"/>
              <a:gd name="connsiteY363" fmla="*/ 55843 h 1452563"/>
              <a:gd name="connsiteX364" fmla="*/ 481268 w 1208088"/>
              <a:gd name="connsiteY364" fmla="*/ 59651 h 1452563"/>
              <a:gd name="connsiteX365" fmla="*/ 486027 w 1208088"/>
              <a:gd name="connsiteY365" fmla="*/ 63141 h 1452563"/>
              <a:gd name="connsiteX366" fmla="*/ 491738 w 1208088"/>
              <a:gd name="connsiteY366" fmla="*/ 66314 h 1452563"/>
              <a:gd name="connsiteX367" fmla="*/ 497131 w 1208088"/>
              <a:gd name="connsiteY367" fmla="*/ 69170 h 1452563"/>
              <a:gd name="connsiteX368" fmla="*/ 502841 w 1208088"/>
              <a:gd name="connsiteY368" fmla="*/ 72025 h 1452563"/>
              <a:gd name="connsiteX369" fmla="*/ 509186 w 1208088"/>
              <a:gd name="connsiteY369" fmla="*/ 73929 h 1452563"/>
              <a:gd name="connsiteX370" fmla="*/ 515531 w 1208088"/>
              <a:gd name="connsiteY370" fmla="*/ 75198 h 1452563"/>
              <a:gd name="connsiteX371" fmla="*/ 522194 w 1208088"/>
              <a:gd name="connsiteY371" fmla="*/ 76150 h 1452563"/>
              <a:gd name="connsiteX372" fmla="*/ 529808 w 1208088"/>
              <a:gd name="connsiteY372" fmla="*/ 76150 h 1452563"/>
              <a:gd name="connsiteX373" fmla="*/ 537739 w 1208088"/>
              <a:gd name="connsiteY373" fmla="*/ 75515 h 1452563"/>
              <a:gd name="connsiteX374" fmla="*/ 546304 w 1208088"/>
              <a:gd name="connsiteY374" fmla="*/ 74246 h 1452563"/>
              <a:gd name="connsiteX375" fmla="*/ 557408 w 1208088"/>
              <a:gd name="connsiteY375" fmla="*/ 68218 h 1452563"/>
              <a:gd name="connsiteX376" fmla="*/ 568195 w 1208088"/>
              <a:gd name="connsiteY376" fmla="*/ 62824 h 1452563"/>
              <a:gd name="connsiteX377" fmla="*/ 587864 w 1208088"/>
              <a:gd name="connsiteY377" fmla="*/ 51719 h 1452563"/>
              <a:gd name="connsiteX378" fmla="*/ 605313 w 1208088"/>
              <a:gd name="connsiteY378" fmla="*/ 41882 h 1452563"/>
              <a:gd name="connsiteX379" fmla="*/ 620858 w 1208088"/>
              <a:gd name="connsiteY379" fmla="*/ 32681 h 1452563"/>
              <a:gd name="connsiteX380" fmla="*/ 635452 w 1208088"/>
              <a:gd name="connsiteY380" fmla="*/ 24749 h 1452563"/>
              <a:gd name="connsiteX381" fmla="*/ 648776 w 1208088"/>
              <a:gd name="connsiteY381" fmla="*/ 17134 h 1452563"/>
              <a:gd name="connsiteX382" fmla="*/ 655438 w 1208088"/>
              <a:gd name="connsiteY382" fmla="*/ 13961 h 1452563"/>
              <a:gd name="connsiteX383" fmla="*/ 661784 w 1208088"/>
              <a:gd name="connsiteY383" fmla="*/ 11422 h 1452563"/>
              <a:gd name="connsiteX384" fmla="*/ 668446 w 1208088"/>
              <a:gd name="connsiteY384" fmla="*/ 8884 h 1452563"/>
              <a:gd name="connsiteX385" fmla="*/ 675108 w 1208088"/>
              <a:gd name="connsiteY385" fmla="*/ 6663 h 1452563"/>
              <a:gd name="connsiteX386" fmla="*/ 682088 w 1208088"/>
              <a:gd name="connsiteY386" fmla="*/ 4759 h 1452563"/>
              <a:gd name="connsiteX387" fmla="*/ 688750 w 1208088"/>
              <a:gd name="connsiteY387" fmla="*/ 3173 h 1452563"/>
              <a:gd name="connsiteX388" fmla="*/ 695729 w 1208088"/>
              <a:gd name="connsiteY388" fmla="*/ 1586 h 1452563"/>
              <a:gd name="connsiteX389" fmla="*/ 703343 w 1208088"/>
              <a:gd name="connsiteY389" fmla="*/ 635 h 1452563"/>
              <a:gd name="connsiteX390" fmla="*/ 710957 w 1208088"/>
              <a:gd name="connsiteY390" fmla="*/ 317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1208088" h="1452563">
                <a:moveTo>
                  <a:pt x="331068" y="665573"/>
                </a:moveTo>
                <a:cubicBezTo>
                  <a:pt x="331068" y="665573"/>
                  <a:pt x="331068" y="665573"/>
                  <a:pt x="508820" y="932822"/>
                </a:cubicBezTo>
                <a:cubicBezTo>
                  <a:pt x="508820" y="932822"/>
                  <a:pt x="508820" y="932822"/>
                  <a:pt x="369158" y="932822"/>
                </a:cubicBezTo>
                <a:cubicBezTo>
                  <a:pt x="369158" y="932822"/>
                  <a:pt x="369158" y="932822"/>
                  <a:pt x="369158" y="983727"/>
                </a:cubicBezTo>
                <a:cubicBezTo>
                  <a:pt x="369158" y="983727"/>
                  <a:pt x="369158" y="983727"/>
                  <a:pt x="534213" y="983727"/>
                </a:cubicBezTo>
                <a:cubicBezTo>
                  <a:pt x="534213" y="983727"/>
                  <a:pt x="534213" y="983727"/>
                  <a:pt x="534213" y="1034632"/>
                </a:cubicBezTo>
                <a:cubicBezTo>
                  <a:pt x="534213" y="1034632"/>
                  <a:pt x="534213" y="1034632"/>
                  <a:pt x="369158" y="1034632"/>
                </a:cubicBezTo>
                <a:cubicBezTo>
                  <a:pt x="369158" y="1034632"/>
                  <a:pt x="369158" y="1034632"/>
                  <a:pt x="369158" y="1085536"/>
                </a:cubicBezTo>
                <a:cubicBezTo>
                  <a:pt x="369158" y="1085536"/>
                  <a:pt x="369158" y="1085536"/>
                  <a:pt x="534213" y="1085536"/>
                </a:cubicBezTo>
                <a:cubicBezTo>
                  <a:pt x="534213" y="1085536"/>
                  <a:pt x="534213" y="1085536"/>
                  <a:pt x="534213" y="1238250"/>
                </a:cubicBezTo>
                <a:cubicBezTo>
                  <a:pt x="534213" y="1238250"/>
                  <a:pt x="534213" y="1238250"/>
                  <a:pt x="673875" y="1238250"/>
                </a:cubicBezTo>
                <a:cubicBezTo>
                  <a:pt x="673875" y="1238250"/>
                  <a:pt x="673875" y="1238250"/>
                  <a:pt x="673875" y="1085536"/>
                </a:cubicBezTo>
                <a:cubicBezTo>
                  <a:pt x="673875" y="1085536"/>
                  <a:pt x="673875" y="1085536"/>
                  <a:pt x="864324" y="1085536"/>
                </a:cubicBezTo>
                <a:cubicBezTo>
                  <a:pt x="864324" y="1085536"/>
                  <a:pt x="864324" y="1085536"/>
                  <a:pt x="864324" y="1034632"/>
                </a:cubicBezTo>
                <a:cubicBezTo>
                  <a:pt x="864324" y="1034632"/>
                  <a:pt x="864324" y="1034632"/>
                  <a:pt x="673875" y="1034632"/>
                </a:cubicBezTo>
                <a:cubicBezTo>
                  <a:pt x="673875" y="1034632"/>
                  <a:pt x="673875" y="1034632"/>
                  <a:pt x="673875" y="983727"/>
                </a:cubicBezTo>
                <a:cubicBezTo>
                  <a:pt x="673875" y="983727"/>
                  <a:pt x="673875" y="983727"/>
                  <a:pt x="864324" y="983727"/>
                </a:cubicBezTo>
                <a:cubicBezTo>
                  <a:pt x="864324" y="983727"/>
                  <a:pt x="864324" y="983727"/>
                  <a:pt x="864324" y="932822"/>
                </a:cubicBezTo>
                <a:cubicBezTo>
                  <a:pt x="864324" y="932822"/>
                  <a:pt x="864324" y="932822"/>
                  <a:pt x="699268" y="932822"/>
                </a:cubicBezTo>
                <a:cubicBezTo>
                  <a:pt x="699268" y="932822"/>
                  <a:pt x="699268" y="932822"/>
                  <a:pt x="877020" y="665573"/>
                </a:cubicBezTo>
                <a:cubicBezTo>
                  <a:pt x="877020" y="665573"/>
                  <a:pt x="877020" y="665573"/>
                  <a:pt x="737358" y="665573"/>
                </a:cubicBezTo>
                <a:cubicBezTo>
                  <a:pt x="737358" y="665573"/>
                  <a:pt x="737358" y="665573"/>
                  <a:pt x="597696" y="881918"/>
                </a:cubicBezTo>
                <a:cubicBezTo>
                  <a:pt x="597696" y="881918"/>
                  <a:pt x="597696" y="881918"/>
                  <a:pt x="458034" y="665573"/>
                </a:cubicBezTo>
                <a:cubicBezTo>
                  <a:pt x="458034" y="665573"/>
                  <a:pt x="458034" y="665573"/>
                  <a:pt x="331068" y="665573"/>
                </a:cubicBezTo>
                <a:close/>
                <a:moveTo>
                  <a:pt x="719206" y="0"/>
                </a:moveTo>
                <a:lnTo>
                  <a:pt x="727454" y="317"/>
                </a:lnTo>
                <a:lnTo>
                  <a:pt x="736654" y="952"/>
                </a:lnTo>
                <a:lnTo>
                  <a:pt x="746172" y="2538"/>
                </a:lnTo>
                <a:lnTo>
                  <a:pt x="756641" y="4125"/>
                </a:lnTo>
                <a:lnTo>
                  <a:pt x="767428" y="6028"/>
                </a:lnTo>
                <a:lnTo>
                  <a:pt x="778849" y="8567"/>
                </a:lnTo>
                <a:lnTo>
                  <a:pt x="791222" y="11422"/>
                </a:lnTo>
                <a:lnTo>
                  <a:pt x="804546" y="14913"/>
                </a:lnTo>
                <a:lnTo>
                  <a:pt x="818822" y="18720"/>
                </a:lnTo>
                <a:lnTo>
                  <a:pt x="833416" y="23480"/>
                </a:lnTo>
                <a:lnTo>
                  <a:pt x="829609" y="36171"/>
                </a:lnTo>
                <a:lnTo>
                  <a:pt x="825802" y="48228"/>
                </a:lnTo>
                <a:lnTo>
                  <a:pt x="818188" y="70439"/>
                </a:lnTo>
                <a:lnTo>
                  <a:pt x="810256" y="91063"/>
                </a:lnTo>
                <a:lnTo>
                  <a:pt x="802960" y="108831"/>
                </a:lnTo>
                <a:lnTo>
                  <a:pt x="795663" y="125013"/>
                </a:lnTo>
                <a:lnTo>
                  <a:pt x="788684" y="138974"/>
                </a:lnTo>
                <a:lnTo>
                  <a:pt x="782021" y="151983"/>
                </a:lnTo>
                <a:lnTo>
                  <a:pt x="775994" y="163405"/>
                </a:lnTo>
                <a:lnTo>
                  <a:pt x="764572" y="183077"/>
                </a:lnTo>
                <a:lnTo>
                  <a:pt x="760131" y="191644"/>
                </a:lnTo>
                <a:lnTo>
                  <a:pt x="756007" y="200211"/>
                </a:lnTo>
                <a:lnTo>
                  <a:pt x="752517" y="207826"/>
                </a:lnTo>
                <a:lnTo>
                  <a:pt x="749662" y="215759"/>
                </a:lnTo>
                <a:lnTo>
                  <a:pt x="748393" y="219566"/>
                </a:lnTo>
                <a:lnTo>
                  <a:pt x="747441" y="223374"/>
                </a:lnTo>
                <a:lnTo>
                  <a:pt x="746806" y="227181"/>
                </a:lnTo>
                <a:lnTo>
                  <a:pt x="746489" y="231623"/>
                </a:lnTo>
                <a:lnTo>
                  <a:pt x="748076" y="231623"/>
                </a:lnTo>
                <a:lnTo>
                  <a:pt x="750931" y="231623"/>
                </a:lnTo>
                <a:lnTo>
                  <a:pt x="753786" y="231940"/>
                </a:lnTo>
                <a:lnTo>
                  <a:pt x="756324" y="232258"/>
                </a:lnTo>
                <a:lnTo>
                  <a:pt x="758862" y="233210"/>
                </a:lnTo>
                <a:lnTo>
                  <a:pt x="761400" y="233844"/>
                </a:lnTo>
                <a:lnTo>
                  <a:pt x="763621" y="234796"/>
                </a:lnTo>
                <a:lnTo>
                  <a:pt x="765842" y="236065"/>
                </a:lnTo>
                <a:lnTo>
                  <a:pt x="768062" y="237334"/>
                </a:lnTo>
                <a:lnTo>
                  <a:pt x="769966" y="238921"/>
                </a:lnTo>
                <a:lnTo>
                  <a:pt x="771552" y="240190"/>
                </a:lnTo>
                <a:lnTo>
                  <a:pt x="772821" y="242094"/>
                </a:lnTo>
                <a:lnTo>
                  <a:pt x="774090" y="243680"/>
                </a:lnTo>
                <a:lnTo>
                  <a:pt x="775042" y="245901"/>
                </a:lnTo>
                <a:lnTo>
                  <a:pt x="775676" y="247805"/>
                </a:lnTo>
                <a:lnTo>
                  <a:pt x="775994" y="249709"/>
                </a:lnTo>
                <a:lnTo>
                  <a:pt x="776311" y="251930"/>
                </a:lnTo>
                <a:lnTo>
                  <a:pt x="776311" y="253834"/>
                </a:lnTo>
                <a:lnTo>
                  <a:pt x="775676" y="255420"/>
                </a:lnTo>
                <a:lnTo>
                  <a:pt x="775359" y="257324"/>
                </a:lnTo>
                <a:lnTo>
                  <a:pt x="774407" y="258910"/>
                </a:lnTo>
                <a:lnTo>
                  <a:pt x="773456" y="260497"/>
                </a:lnTo>
                <a:lnTo>
                  <a:pt x="772186" y="262083"/>
                </a:lnTo>
                <a:lnTo>
                  <a:pt x="769331" y="265256"/>
                </a:lnTo>
                <a:lnTo>
                  <a:pt x="765524" y="267794"/>
                </a:lnTo>
                <a:lnTo>
                  <a:pt x="761717" y="269698"/>
                </a:lnTo>
                <a:lnTo>
                  <a:pt x="756958" y="270967"/>
                </a:lnTo>
                <a:lnTo>
                  <a:pt x="752200" y="271919"/>
                </a:lnTo>
                <a:lnTo>
                  <a:pt x="756324" y="284611"/>
                </a:lnTo>
                <a:lnTo>
                  <a:pt x="757910" y="289053"/>
                </a:lnTo>
                <a:lnTo>
                  <a:pt x="760448" y="293812"/>
                </a:lnTo>
                <a:lnTo>
                  <a:pt x="763621" y="299206"/>
                </a:lnTo>
                <a:lnTo>
                  <a:pt x="768062" y="304283"/>
                </a:lnTo>
                <a:lnTo>
                  <a:pt x="772504" y="309677"/>
                </a:lnTo>
                <a:lnTo>
                  <a:pt x="777580" y="315706"/>
                </a:lnTo>
                <a:lnTo>
                  <a:pt x="783608" y="321417"/>
                </a:lnTo>
                <a:lnTo>
                  <a:pt x="789952" y="327445"/>
                </a:lnTo>
                <a:lnTo>
                  <a:pt x="796615" y="333791"/>
                </a:lnTo>
                <a:lnTo>
                  <a:pt x="803912" y="339820"/>
                </a:lnTo>
                <a:lnTo>
                  <a:pt x="819774" y="353146"/>
                </a:lnTo>
                <a:lnTo>
                  <a:pt x="836588" y="366155"/>
                </a:lnTo>
                <a:lnTo>
                  <a:pt x="854672" y="379798"/>
                </a:lnTo>
                <a:lnTo>
                  <a:pt x="891472" y="407720"/>
                </a:lnTo>
                <a:lnTo>
                  <a:pt x="928274" y="435008"/>
                </a:lnTo>
                <a:lnTo>
                  <a:pt x="945405" y="448334"/>
                </a:lnTo>
                <a:lnTo>
                  <a:pt x="961902" y="461343"/>
                </a:lnTo>
                <a:lnTo>
                  <a:pt x="976496" y="474034"/>
                </a:lnTo>
                <a:lnTo>
                  <a:pt x="983158" y="479746"/>
                </a:lnTo>
                <a:lnTo>
                  <a:pt x="989186" y="485457"/>
                </a:lnTo>
                <a:lnTo>
                  <a:pt x="996482" y="493072"/>
                </a:lnTo>
                <a:lnTo>
                  <a:pt x="1003779" y="501004"/>
                </a:lnTo>
                <a:lnTo>
                  <a:pt x="1011393" y="510206"/>
                </a:lnTo>
                <a:lnTo>
                  <a:pt x="1019007" y="519725"/>
                </a:lnTo>
                <a:lnTo>
                  <a:pt x="1026938" y="530830"/>
                </a:lnTo>
                <a:lnTo>
                  <a:pt x="1034552" y="542252"/>
                </a:lnTo>
                <a:lnTo>
                  <a:pt x="1042801" y="554309"/>
                </a:lnTo>
                <a:lnTo>
                  <a:pt x="1050732" y="567318"/>
                </a:lnTo>
                <a:lnTo>
                  <a:pt x="1058663" y="581279"/>
                </a:lnTo>
                <a:lnTo>
                  <a:pt x="1066912" y="595557"/>
                </a:lnTo>
                <a:lnTo>
                  <a:pt x="1074843" y="610153"/>
                </a:lnTo>
                <a:lnTo>
                  <a:pt x="1083092" y="626017"/>
                </a:lnTo>
                <a:lnTo>
                  <a:pt x="1091023" y="641882"/>
                </a:lnTo>
                <a:lnTo>
                  <a:pt x="1098954" y="658698"/>
                </a:lnTo>
                <a:lnTo>
                  <a:pt x="1106568" y="675832"/>
                </a:lnTo>
                <a:lnTo>
                  <a:pt x="1114499" y="693283"/>
                </a:lnTo>
                <a:lnTo>
                  <a:pt x="1122113" y="711369"/>
                </a:lnTo>
                <a:lnTo>
                  <a:pt x="1129727" y="729772"/>
                </a:lnTo>
                <a:lnTo>
                  <a:pt x="1136707" y="748492"/>
                </a:lnTo>
                <a:lnTo>
                  <a:pt x="1143686" y="768164"/>
                </a:lnTo>
                <a:lnTo>
                  <a:pt x="1150348" y="787519"/>
                </a:lnTo>
                <a:lnTo>
                  <a:pt x="1157011" y="807191"/>
                </a:lnTo>
                <a:lnTo>
                  <a:pt x="1163038" y="826863"/>
                </a:lnTo>
                <a:lnTo>
                  <a:pt x="1169066" y="847170"/>
                </a:lnTo>
                <a:lnTo>
                  <a:pt x="1174460" y="867477"/>
                </a:lnTo>
                <a:lnTo>
                  <a:pt x="1179853" y="887783"/>
                </a:lnTo>
                <a:lnTo>
                  <a:pt x="1184929" y="908407"/>
                </a:lnTo>
                <a:lnTo>
                  <a:pt x="1189370" y="929031"/>
                </a:lnTo>
                <a:lnTo>
                  <a:pt x="1193177" y="949655"/>
                </a:lnTo>
                <a:lnTo>
                  <a:pt x="1196667" y="970279"/>
                </a:lnTo>
                <a:lnTo>
                  <a:pt x="1200157" y="990903"/>
                </a:lnTo>
                <a:lnTo>
                  <a:pt x="1202695" y="1011845"/>
                </a:lnTo>
                <a:lnTo>
                  <a:pt x="1204916" y="1032151"/>
                </a:lnTo>
                <a:lnTo>
                  <a:pt x="1206502" y="1052458"/>
                </a:lnTo>
                <a:lnTo>
                  <a:pt x="1207454" y="1072447"/>
                </a:lnTo>
                <a:lnTo>
                  <a:pt x="1208088" y="1092437"/>
                </a:lnTo>
                <a:lnTo>
                  <a:pt x="1207771" y="1112426"/>
                </a:lnTo>
                <a:lnTo>
                  <a:pt x="1207136" y="1131781"/>
                </a:lnTo>
                <a:lnTo>
                  <a:pt x="1205867" y="1151453"/>
                </a:lnTo>
                <a:lnTo>
                  <a:pt x="1203646" y="1170173"/>
                </a:lnTo>
                <a:lnTo>
                  <a:pt x="1201108" y="1188893"/>
                </a:lnTo>
                <a:lnTo>
                  <a:pt x="1199522" y="1197778"/>
                </a:lnTo>
                <a:lnTo>
                  <a:pt x="1197302" y="1206979"/>
                </a:lnTo>
                <a:lnTo>
                  <a:pt x="1195398" y="1215863"/>
                </a:lnTo>
                <a:lnTo>
                  <a:pt x="1193177" y="1224747"/>
                </a:lnTo>
                <a:lnTo>
                  <a:pt x="1190956" y="1233314"/>
                </a:lnTo>
                <a:lnTo>
                  <a:pt x="1188418" y="1242199"/>
                </a:lnTo>
                <a:lnTo>
                  <a:pt x="1185563" y="1250448"/>
                </a:lnTo>
                <a:lnTo>
                  <a:pt x="1182708" y="1259015"/>
                </a:lnTo>
                <a:lnTo>
                  <a:pt x="1179218" y="1266947"/>
                </a:lnTo>
                <a:lnTo>
                  <a:pt x="1175728" y="1275197"/>
                </a:lnTo>
                <a:lnTo>
                  <a:pt x="1172239" y="1283129"/>
                </a:lnTo>
                <a:lnTo>
                  <a:pt x="1168749" y="1291062"/>
                </a:lnTo>
                <a:lnTo>
                  <a:pt x="1164625" y="1298677"/>
                </a:lnTo>
                <a:lnTo>
                  <a:pt x="1160183" y="1305974"/>
                </a:lnTo>
                <a:lnTo>
                  <a:pt x="1155742" y="1313589"/>
                </a:lnTo>
                <a:lnTo>
                  <a:pt x="1151300" y="1320570"/>
                </a:lnTo>
                <a:lnTo>
                  <a:pt x="1146542" y="1327867"/>
                </a:lnTo>
                <a:lnTo>
                  <a:pt x="1141148" y="1334531"/>
                </a:lnTo>
                <a:lnTo>
                  <a:pt x="1135755" y="1341194"/>
                </a:lnTo>
                <a:lnTo>
                  <a:pt x="1130362" y="1347857"/>
                </a:lnTo>
                <a:lnTo>
                  <a:pt x="1124334" y="1354203"/>
                </a:lnTo>
                <a:lnTo>
                  <a:pt x="1118306" y="1360548"/>
                </a:lnTo>
                <a:lnTo>
                  <a:pt x="1112278" y="1366577"/>
                </a:lnTo>
                <a:lnTo>
                  <a:pt x="1105299" y="1372288"/>
                </a:lnTo>
                <a:lnTo>
                  <a:pt x="1098637" y="1378000"/>
                </a:lnTo>
                <a:lnTo>
                  <a:pt x="1091657" y="1383394"/>
                </a:lnTo>
                <a:lnTo>
                  <a:pt x="1084360" y="1388470"/>
                </a:lnTo>
                <a:lnTo>
                  <a:pt x="1076746" y="1393230"/>
                </a:lnTo>
                <a:lnTo>
                  <a:pt x="1068815" y="1398306"/>
                </a:lnTo>
                <a:lnTo>
                  <a:pt x="1061201" y="1402748"/>
                </a:lnTo>
                <a:lnTo>
                  <a:pt x="1052636" y="1407190"/>
                </a:lnTo>
                <a:lnTo>
                  <a:pt x="1044070" y="1411633"/>
                </a:lnTo>
                <a:lnTo>
                  <a:pt x="1035187" y="1415440"/>
                </a:lnTo>
                <a:lnTo>
                  <a:pt x="1025986" y="1418930"/>
                </a:lnTo>
                <a:lnTo>
                  <a:pt x="1016469" y="1422420"/>
                </a:lnTo>
                <a:lnTo>
                  <a:pt x="1006634" y="1425593"/>
                </a:lnTo>
                <a:lnTo>
                  <a:pt x="996800" y="1428766"/>
                </a:lnTo>
                <a:lnTo>
                  <a:pt x="986330" y="1431305"/>
                </a:lnTo>
                <a:lnTo>
                  <a:pt x="976178" y="1433843"/>
                </a:lnTo>
                <a:lnTo>
                  <a:pt x="965074" y="1436064"/>
                </a:lnTo>
                <a:lnTo>
                  <a:pt x="953971" y="1437968"/>
                </a:lnTo>
                <a:lnTo>
                  <a:pt x="942550" y="1439554"/>
                </a:lnTo>
                <a:lnTo>
                  <a:pt x="930812" y="1440823"/>
                </a:lnTo>
                <a:lnTo>
                  <a:pt x="918756" y="1442093"/>
                </a:lnTo>
                <a:lnTo>
                  <a:pt x="906383" y="1443044"/>
                </a:lnTo>
                <a:lnTo>
                  <a:pt x="893693" y="1443362"/>
                </a:lnTo>
                <a:lnTo>
                  <a:pt x="740144" y="1448756"/>
                </a:lnTo>
                <a:lnTo>
                  <a:pt x="652583" y="1451611"/>
                </a:lnTo>
                <a:lnTo>
                  <a:pt x="613244" y="1452563"/>
                </a:lnTo>
                <a:lnTo>
                  <a:pt x="604044" y="1452563"/>
                </a:lnTo>
                <a:lnTo>
                  <a:pt x="595161" y="1452563"/>
                </a:lnTo>
                <a:lnTo>
                  <a:pt x="555505" y="1451611"/>
                </a:lnTo>
                <a:lnTo>
                  <a:pt x="467944" y="1448756"/>
                </a:lnTo>
                <a:lnTo>
                  <a:pt x="314395" y="1443362"/>
                </a:lnTo>
                <a:lnTo>
                  <a:pt x="302022" y="1443044"/>
                </a:lnTo>
                <a:lnTo>
                  <a:pt x="289332" y="1442093"/>
                </a:lnTo>
                <a:lnTo>
                  <a:pt x="277276" y="1440823"/>
                </a:lnTo>
                <a:lnTo>
                  <a:pt x="265856" y="1439554"/>
                </a:lnTo>
                <a:lnTo>
                  <a:pt x="254117" y="1437968"/>
                </a:lnTo>
                <a:lnTo>
                  <a:pt x="243014" y="1436064"/>
                </a:lnTo>
                <a:lnTo>
                  <a:pt x="232227" y="1433843"/>
                </a:lnTo>
                <a:lnTo>
                  <a:pt x="221758" y="1431305"/>
                </a:lnTo>
                <a:lnTo>
                  <a:pt x="211288" y="1428766"/>
                </a:lnTo>
                <a:lnTo>
                  <a:pt x="201454" y="1425593"/>
                </a:lnTo>
                <a:lnTo>
                  <a:pt x="191619" y="1422420"/>
                </a:lnTo>
                <a:lnTo>
                  <a:pt x="182419" y="1418930"/>
                </a:lnTo>
                <a:lnTo>
                  <a:pt x="172901" y="1415440"/>
                </a:lnTo>
                <a:lnTo>
                  <a:pt x="164336" y="1411633"/>
                </a:lnTo>
                <a:lnTo>
                  <a:pt x="155452" y="1407190"/>
                </a:lnTo>
                <a:lnTo>
                  <a:pt x="147521" y="1402748"/>
                </a:lnTo>
                <a:lnTo>
                  <a:pt x="139273" y="1398306"/>
                </a:lnTo>
                <a:lnTo>
                  <a:pt x="131342" y="1393230"/>
                </a:lnTo>
                <a:lnTo>
                  <a:pt x="123728" y="1388470"/>
                </a:lnTo>
                <a:lnTo>
                  <a:pt x="116431" y="1383394"/>
                </a:lnTo>
                <a:lnTo>
                  <a:pt x="109768" y="1378000"/>
                </a:lnTo>
                <a:lnTo>
                  <a:pt x="102789" y="1372288"/>
                </a:lnTo>
                <a:lnTo>
                  <a:pt x="96127" y="1366577"/>
                </a:lnTo>
                <a:lnTo>
                  <a:pt x="89782" y="1360548"/>
                </a:lnTo>
                <a:lnTo>
                  <a:pt x="83754" y="1354203"/>
                </a:lnTo>
                <a:lnTo>
                  <a:pt x="78044" y="1347857"/>
                </a:lnTo>
                <a:lnTo>
                  <a:pt x="72333" y="1341194"/>
                </a:lnTo>
                <a:lnTo>
                  <a:pt x="66940" y="1334531"/>
                </a:lnTo>
                <a:lnTo>
                  <a:pt x="61864" y="1327867"/>
                </a:lnTo>
                <a:lnTo>
                  <a:pt x="56788" y="1320570"/>
                </a:lnTo>
                <a:lnTo>
                  <a:pt x="52346" y="1313589"/>
                </a:lnTo>
                <a:lnTo>
                  <a:pt x="47905" y="1305974"/>
                </a:lnTo>
                <a:lnTo>
                  <a:pt x="43780" y="1298677"/>
                </a:lnTo>
                <a:lnTo>
                  <a:pt x="39339" y="1291062"/>
                </a:lnTo>
                <a:lnTo>
                  <a:pt x="35849" y="1283129"/>
                </a:lnTo>
                <a:lnTo>
                  <a:pt x="32360" y="1275197"/>
                </a:lnTo>
                <a:lnTo>
                  <a:pt x="28870" y="1266947"/>
                </a:lnTo>
                <a:lnTo>
                  <a:pt x="25697" y="1259015"/>
                </a:lnTo>
                <a:lnTo>
                  <a:pt x="22525" y="1250448"/>
                </a:lnTo>
                <a:lnTo>
                  <a:pt x="19670" y="1242199"/>
                </a:lnTo>
                <a:lnTo>
                  <a:pt x="17132" y="1233314"/>
                </a:lnTo>
                <a:lnTo>
                  <a:pt x="14911" y="1224747"/>
                </a:lnTo>
                <a:lnTo>
                  <a:pt x="12690" y="1215863"/>
                </a:lnTo>
                <a:lnTo>
                  <a:pt x="10786" y="1206979"/>
                </a:lnTo>
                <a:lnTo>
                  <a:pt x="8883" y="1197778"/>
                </a:lnTo>
                <a:lnTo>
                  <a:pt x="7297" y="1188893"/>
                </a:lnTo>
                <a:lnTo>
                  <a:pt x="4442" y="1170173"/>
                </a:lnTo>
                <a:lnTo>
                  <a:pt x="2221" y="1151453"/>
                </a:lnTo>
                <a:lnTo>
                  <a:pt x="952" y="1131781"/>
                </a:lnTo>
                <a:lnTo>
                  <a:pt x="317" y="1112426"/>
                </a:lnTo>
                <a:lnTo>
                  <a:pt x="0" y="1092437"/>
                </a:lnTo>
                <a:lnTo>
                  <a:pt x="634" y="1072447"/>
                </a:lnTo>
                <a:lnTo>
                  <a:pt x="1586" y="1052458"/>
                </a:lnTo>
                <a:lnTo>
                  <a:pt x="3172" y="1032151"/>
                </a:lnTo>
                <a:lnTo>
                  <a:pt x="5393" y="1011845"/>
                </a:lnTo>
                <a:lnTo>
                  <a:pt x="8248" y="990903"/>
                </a:lnTo>
                <a:lnTo>
                  <a:pt x="11421" y="970279"/>
                </a:lnTo>
                <a:lnTo>
                  <a:pt x="14911" y="949655"/>
                </a:lnTo>
                <a:lnTo>
                  <a:pt x="19035" y="929031"/>
                </a:lnTo>
                <a:lnTo>
                  <a:pt x="23476" y="908407"/>
                </a:lnTo>
                <a:lnTo>
                  <a:pt x="28235" y="887783"/>
                </a:lnTo>
                <a:lnTo>
                  <a:pt x="33628" y="867477"/>
                </a:lnTo>
                <a:lnTo>
                  <a:pt x="39022" y="847170"/>
                </a:lnTo>
                <a:lnTo>
                  <a:pt x="45050" y="826863"/>
                </a:lnTo>
                <a:lnTo>
                  <a:pt x="51077" y="807191"/>
                </a:lnTo>
                <a:lnTo>
                  <a:pt x="58057" y="787519"/>
                </a:lnTo>
                <a:lnTo>
                  <a:pt x="64402" y="768164"/>
                </a:lnTo>
                <a:lnTo>
                  <a:pt x="71381" y="748492"/>
                </a:lnTo>
                <a:lnTo>
                  <a:pt x="78678" y="729772"/>
                </a:lnTo>
                <a:lnTo>
                  <a:pt x="85975" y="711369"/>
                </a:lnTo>
                <a:lnTo>
                  <a:pt x="93906" y="693283"/>
                </a:lnTo>
                <a:lnTo>
                  <a:pt x="101520" y="675832"/>
                </a:lnTo>
                <a:lnTo>
                  <a:pt x="109134" y="658698"/>
                </a:lnTo>
                <a:lnTo>
                  <a:pt x="117065" y="641882"/>
                </a:lnTo>
                <a:lnTo>
                  <a:pt x="124996" y="626017"/>
                </a:lnTo>
                <a:lnTo>
                  <a:pt x="133245" y="610153"/>
                </a:lnTo>
                <a:lnTo>
                  <a:pt x="141176" y="595557"/>
                </a:lnTo>
                <a:lnTo>
                  <a:pt x="149425" y="581279"/>
                </a:lnTo>
                <a:lnTo>
                  <a:pt x="157356" y="567318"/>
                </a:lnTo>
                <a:lnTo>
                  <a:pt x="165604" y="554309"/>
                </a:lnTo>
                <a:lnTo>
                  <a:pt x="173536" y="542252"/>
                </a:lnTo>
                <a:lnTo>
                  <a:pt x="181467" y="530830"/>
                </a:lnTo>
                <a:lnTo>
                  <a:pt x="189081" y="519725"/>
                </a:lnTo>
                <a:lnTo>
                  <a:pt x="197012" y="510206"/>
                </a:lnTo>
                <a:lnTo>
                  <a:pt x="204309" y="501004"/>
                </a:lnTo>
                <a:lnTo>
                  <a:pt x="211606" y="493072"/>
                </a:lnTo>
                <a:lnTo>
                  <a:pt x="218902" y="485457"/>
                </a:lnTo>
                <a:lnTo>
                  <a:pt x="225248" y="479428"/>
                </a:lnTo>
                <a:lnTo>
                  <a:pt x="232862" y="473083"/>
                </a:lnTo>
                <a:lnTo>
                  <a:pt x="248407" y="460074"/>
                </a:lnTo>
                <a:lnTo>
                  <a:pt x="265538" y="446430"/>
                </a:lnTo>
                <a:lnTo>
                  <a:pt x="283622" y="432469"/>
                </a:lnTo>
                <a:lnTo>
                  <a:pt x="322009" y="404548"/>
                </a:lnTo>
                <a:lnTo>
                  <a:pt x="360396" y="375991"/>
                </a:lnTo>
                <a:lnTo>
                  <a:pt x="379114" y="362030"/>
                </a:lnTo>
                <a:lnTo>
                  <a:pt x="396562" y="348387"/>
                </a:lnTo>
                <a:lnTo>
                  <a:pt x="412742" y="335060"/>
                </a:lnTo>
                <a:lnTo>
                  <a:pt x="420039" y="328397"/>
                </a:lnTo>
                <a:lnTo>
                  <a:pt x="427018" y="322369"/>
                </a:lnTo>
                <a:lnTo>
                  <a:pt x="433364" y="316340"/>
                </a:lnTo>
                <a:lnTo>
                  <a:pt x="439391" y="309994"/>
                </a:lnTo>
                <a:lnTo>
                  <a:pt x="444784" y="304283"/>
                </a:lnTo>
                <a:lnTo>
                  <a:pt x="449226" y="298572"/>
                </a:lnTo>
                <a:lnTo>
                  <a:pt x="453033" y="293178"/>
                </a:lnTo>
                <a:lnTo>
                  <a:pt x="456523" y="287784"/>
                </a:lnTo>
                <a:lnTo>
                  <a:pt x="459061" y="283024"/>
                </a:lnTo>
                <a:lnTo>
                  <a:pt x="460647" y="277948"/>
                </a:lnTo>
                <a:lnTo>
                  <a:pt x="461282" y="274775"/>
                </a:lnTo>
                <a:lnTo>
                  <a:pt x="461916" y="271919"/>
                </a:lnTo>
                <a:lnTo>
                  <a:pt x="456840" y="270967"/>
                </a:lnTo>
                <a:lnTo>
                  <a:pt x="452081" y="269698"/>
                </a:lnTo>
                <a:lnTo>
                  <a:pt x="448274" y="267794"/>
                </a:lnTo>
                <a:lnTo>
                  <a:pt x="444784" y="265256"/>
                </a:lnTo>
                <a:lnTo>
                  <a:pt x="441929" y="262083"/>
                </a:lnTo>
                <a:lnTo>
                  <a:pt x="440660" y="260497"/>
                </a:lnTo>
                <a:lnTo>
                  <a:pt x="439708" y="258910"/>
                </a:lnTo>
                <a:lnTo>
                  <a:pt x="438757" y="257324"/>
                </a:lnTo>
                <a:lnTo>
                  <a:pt x="438440" y="255420"/>
                </a:lnTo>
                <a:lnTo>
                  <a:pt x="438122" y="253834"/>
                </a:lnTo>
                <a:lnTo>
                  <a:pt x="437488" y="251930"/>
                </a:lnTo>
                <a:lnTo>
                  <a:pt x="438122" y="250026"/>
                </a:lnTo>
                <a:lnTo>
                  <a:pt x="438440" y="248122"/>
                </a:lnTo>
                <a:lnTo>
                  <a:pt x="438757" y="246536"/>
                </a:lnTo>
                <a:lnTo>
                  <a:pt x="439708" y="244315"/>
                </a:lnTo>
                <a:lnTo>
                  <a:pt x="440660" y="242728"/>
                </a:lnTo>
                <a:lnTo>
                  <a:pt x="441929" y="241142"/>
                </a:lnTo>
                <a:lnTo>
                  <a:pt x="444784" y="238286"/>
                </a:lnTo>
                <a:lnTo>
                  <a:pt x="448274" y="236065"/>
                </a:lnTo>
                <a:lnTo>
                  <a:pt x="452081" y="234161"/>
                </a:lnTo>
                <a:lnTo>
                  <a:pt x="456840" y="232575"/>
                </a:lnTo>
                <a:lnTo>
                  <a:pt x="461916" y="231940"/>
                </a:lnTo>
                <a:lnTo>
                  <a:pt x="460647" y="227498"/>
                </a:lnTo>
                <a:lnTo>
                  <a:pt x="459378" y="223374"/>
                </a:lnTo>
                <a:lnTo>
                  <a:pt x="457792" y="219249"/>
                </a:lnTo>
                <a:lnTo>
                  <a:pt x="456206" y="215124"/>
                </a:lnTo>
                <a:lnTo>
                  <a:pt x="451764" y="206874"/>
                </a:lnTo>
                <a:lnTo>
                  <a:pt x="447005" y="198307"/>
                </a:lnTo>
                <a:lnTo>
                  <a:pt x="441295" y="189423"/>
                </a:lnTo>
                <a:lnTo>
                  <a:pt x="434632" y="180222"/>
                </a:lnTo>
                <a:lnTo>
                  <a:pt x="420039" y="159598"/>
                </a:lnTo>
                <a:lnTo>
                  <a:pt x="412108" y="147541"/>
                </a:lnTo>
                <a:lnTo>
                  <a:pt x="403542" y="134532"/>
                </a:lnTo>
                <a:lnTo>
                  <a:pt x="394024" y="120254"/>
                </a:lnTo>
                <a:lnTo>
                  <a:pt x="384190" y="104706"/>
                </a:lnTo>
                <a:lnTo>
                  <a:pt x="374355" y="87573"/>
                </a:lnTo>
                <a:lnTo>
                  <a:pt x="363886" y="68535"/>
                </a:lnTo>
                <a:lnTo>
                  <a:pt x="353099" y="47911"/>
                </a:lnTo>
                <a:lnTo>
                  <a:pt x="341996" y="25066"/>
                </a:lnTo>
                <a:lnTo>
                  <a:pt x="352782" y="20307"/>
                </a:lnTo>
                <a:lnTo>
                  <a:pt x="362617" y="15865"/>
                </a:lnTo>
                <a:lnTo>
                  <a:pt x="372134" y="13009"/>
                </a:lnTo>
                <a:lnTo>
                  <a:pt x="380700" y="11105"/>
                </a:lnTo>
                <a:lnTo>
                  <a:pt x="388948" y="9836"/>
                </a:lnTo>
                <a:lnTo>
                  <a:pt x="396562" y="9519"/>
                </a:lnTo>
                <a:lnTo>
                  <a:pt x="403859" y="9519"/>
                </a:lnTo>
                <a:lnTo>
                  <a:pt x="410522" y="10471"/>
                </a:lnTo>
                <a:lnTo>
                  <a:pt x="416549" y="12057"/>
                </a:lnTo>
                <a:lnTo>
                  <a:pt x="422894" y="14278"/>
                </a:lnTo>
                <a:lnTo>
                  <a:pt x="428288" y="16816"/>
                </a:lnTo>
                <a:lnTo>
                  <a:pt x="433681" y="19989"/>
                </a:lnTo>
                <a:lnTo>
                  <a:pt x="439074" y="23162"/>
                </a:lnTo>
                <a:lnTo>
                  <a:pt x="443833" y="26970"/>
                </a:lnTo>
                <a:lnTo>
                  <a:pt x="448592" y="30777"/>
                </a:lnTo>
                <a:lnTo>
                  <a:pt x="453033" y="34585"/>
                </a:lnTo>
                <a:lnTo>
                  <a:pt x="462550" y="43152"/>
                </a:lnTo>
                <a:lnTo>
                  <a:pt x="471434" y="51401"/>
                </a:lnTo>
                <a:lnTo>
                  <a:pt x="476510" y="55843"/>
                </a:lnTo>
                <a:lnTo>
                  <a:pt x="481268" y="59651"/>
                </a:lnTo>
                <a:lnTo>
                  <a:pt x="486027" y="63141"/>
                </a:lnTo>
                <a:lnTo>
                  <a:pt x="491738" y="66314"/>
                </a:lnTo>
                <a:lnTo>
                  <a:pt x="497131" y="69170"/>
                </a:lnTo>
                <a:lnTo>
                  <a:pt x="502841" y="72025"/>
                </a:lnTo>
                <a:lnTo>
                  <a:pt x="509186" y="73929"/>
                </a:lnTo>
                <a:lnTo>
                  <a:pt x="515531" y="75198"/>
                </a:lnTo>
                <a:lnTo>
                  <a:pt x="522194" y="76150"/>
                </a:lnTo>
                <a:lnTo>
                  <a:pt x="529808" y="76150"/>
                </a:lnTo>
                <a:lnTo>
                  <a:pt x="537739" y="75515"/>
                </a:lnTo>
                <a:lnTo>
                  <a:pt x="546304" y="74246"/>
                </a:lnTo>
                <a:lnTo>
                  <a:pt x="557408" y="68218"/>
                </a:lnTo>
                <a:lnTo>
                  <a:pt x="568195" y="62824"/>
                </a:lnTo>
                <a:lnTo>
                  <a:pt x="587864" y="51719"/>
                </a:lnTo>
                <a:lnTo>
                  <a:pt x="605313" y="41882"/>
                </a:lnTo>
                <a:lnTo>
                  <a:pt x="620858" y="32681"/>
                </a:lnTo>
                <a:lnTo>
                  <a:pt x="635452" y="24749"/>
                </a:lnTo>
                <a:lnTo>
                  <a:pt x="648776" y="17134"/>
                </a:lnTo>
                <a:lnTo>
                  <a:pt x="655438" y="13961"/>
                </a:lnTo>
                <a:lnTo>
                  <a:pt x="661784" y="11422"/>
                </a:lnTo>
                <a:lnTo>
                  <a:pt x="668446" y="8884"/>
                </a:lnTo>
                <a:lnTo>
                  <a:pt x="675108" y="6663"/>
                </a:lnTo>
                <a:lnTo>
                  <a:pt x="682088" y="4759"/>
                </a:lnTo>
                <a:lnTo>
                  <a:pt x="688750" y="3173"/>
                </a:lnTo>
                <a:lnTo>
                  <a:pt x="695729" y="1586"/>
                </a:lnTo>
                <a:lnTo>
                  <a:pt x="703343" y="635"/>
                </a:lnTo>
                <a:lnTo>
                  <a:pt x="710957" y="317"/>
                </a:lnTo>
                <a:close/>
              </a:path>
            </a:pathLst>
          </a:custGeom>
          <a:solidFill>
            <a:srgbClr val="FFC000"/>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endParaRPr>
          </a:p>
        </p:txBody>
      </p:sp>
      <p:sp>
        <p:nvSpPr>
          <p:cNvPr id="16" name="矩形 15"/>
          <p:cNvSpPr/>
          <p:nvPr/>
        </p:nvSpPr>
        <p:spPr>
          <a:xfrm>
            <a:off x="536656" y="2461539"/>
            <a:ext cx="4103948" cy="553998"/>
          </a:xfrm>
          <a:prstGeom prst="rect">
            <a:avLst/>
          </a:prstGeom>
        </p:spPr>
        <p:txBody>
          <a:bodyPr wrap="square">
            <a:spAutoFit/>
          </a:bodyPr>
          <a:lstStyle/>
          <a:p>
            <a:pPr indent="266700" algn="just">
              <a:lnSpc>
                <a:spcPct val="150000"/>
              </a:lnSpc>
            </a:pPr>
            <a:r>
              <a:rPr lang="zh-CN" altLang="en-US" sz="2000" kern="100" dirty="0" smtClean="0">
                <a:solidFill>
                  <a:srgbClr val="E7E6E6">
                    <a:lumMod val="25000"/>
                  </a:srgbClr>
                </a:solidFill>
                <a:latin typeface="Calibri" panose="020F0502020204030204" pitchFamily="34" charset="0"/>
                <a:ea typeface="宋体" panose="02010600030101010101" pitchFamily="2" charset="-122"/>
                <a:cs typeface="Times New Roman" panose="02020603050405020304" pitchFamily="18" charset="0"/>
              </a:rPr>
              <a:t>针对风控模型的设计和迭代</a:t>
            </a:r>
            <a:endParaRPr lang="zh-CN" altLang="zh-CN" sz="2000" kern="100" dirty="0">
              <a:solidFill>
                <a:srgbClr val="E7E6E6">
                  <a:lumMod val="25000"/>
                </a:srgbClr>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7" name="矩形 16"/>
          <p:cNvSpPr/>
          <p:nvPr/>
        </p:nvSpPr>
        <p:spPr>
          <a:xfrm>
            <a:off x="300104" y="4849561"/>
            <a:ext cx="1293944" cy="418191"/>
          </a:xfrm>
          <a:prstGeom prst="rect">
            <a:avLst/>
          </a:prstGeom>
          <a:solidFill>
            <a:srgbClr val="FF0000"/>
          </a:solidFill>
          <a:ln>
            <a:solidFill>
              <a:srgbClr val="FF0000"/>
            </a:solidFill>
          </a:ln>
        </p:spPr>
        <p:txBody>
          <a:bodyPr wrap="none">
            <a:spAutoFit/>
          </a:bodyPr>
          <a:lstStyle/>
          <a:p>
            <a:pPr marL="285750" indent="-285750">
              <a:lnSpc>
                <a:spcPct val="150000"/>
              </a:lnSpc>
              <a:buFont typeface="Wingdings" panose="05000000000000000000" pitchFamily="2" charset="2"/>
              <a:buChar char="l"/>
            </a:pPr>
            <a:r>
              <a:rPr lang="zh-CN" altLang="en-US" sz="1600" dirty="0" smtClean="0">
                <a:solidFill>
                  <a:schemeClr val="bg1"/>
                </a:solidFill>
                <a:latin typeface="微软雅黑" panose="020B0503020204020204" pitchFamily="34" charset="-122"/>
                <a:ea typeface="微软雅黑" panose="020B0503020204020204" pitchFamily="34" charset="-122"/>
              </a:rPr>
              <a:t>红色预警</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1942141" y="4849560"/>
            <a:ext cx="1293944" cy="418191"/>
          </a:xfrm>
          <a:prstGeom prst="rect">
            <a:avLst/>
          </a:prstGeom>
          <a:solidFill>
            <a:schemeClr val="accent5"/>
          </a:solidFill>
          <a:ln>
            <a:solidFill>
              <a:srgbClr val="FFC000"/>
            </a:solidFill>
          </a:ln>
        </p:spPr>
        <p:txBody>
          <a:bodyPr wrap="none">
            <a:spAutoFit/>
          </a:bodyPr>
          <a:lstStyle/>
          <a:p>
            <a:pPr marL="285750" indent="-285750">
              <a:lnSpc>
                <a:spcPct val="150000"/>
              </a:lnSpc>
              <a:buFont typeface="Wingdings" panose="05000000000000000000" pitchFamily="2" charset="2"/>
              <a:buChar char="l"/>
            </a:pPr>
            <a:r>
              <a:rPr lang="zh-CN" altLang="en-US" sz="1600" dirty="0" smtClean="0">
                <a:solidFill>
                  <a:srgbClr val="605D5C"/>
                </a:solidFill>
                <a:latin typeface="微软雅黑" panose="020B0503020204020204" pitchFamily="34" charset="-122"/>
                <a:ea typeface="微软雅黑" panose="020B0503020204020204" pitchFamily="34" charset="-122"/>
              </a:rPr>
              <a:t>橙色预警</a:t>
            </a:r>
            <a:endParaRPr lang="en-US" altLang="zh-CN" sz="1600" dirty="0" smtClean="0">
              <a:solidFill>
                <a:srgbClr val="605D5C"/>
              </a:solidFill>
              <a:latin typeface="微软雅黑" panose="020B0503020204020204" pitchFamily="34" charset="-122"/>
              <a:ea typeface="微软雅黑" panose="020B0503020204020204" pitchFamily="34" charset="-122"/>
            </a:endParaRPr>
          </a:p>
        </p:txBody>
      </p:sp>
      <p:sp>
        <p:nvSpPr>
          <p:cNvPr id="19" name="矩形 18"/>
          <p:cNvSpPr/>
          <p:nvPr/>
        </p:nvSpPr>
        <p:spPr>
          <a:xfrm>
            <a:off x="3593381" y="4849560"/>
            <a:ext cx="1293944" cy="418191"/>
          </a:xfrm>
          <a:prstGeom prst="rect">
            <a:avLst/>
          </a:prstGeom>
          <a:solidFill>
            <a:srgbClr val="FFFF00"/>
          </a:solidFill>
        </p:spPr>
        <p:txBody>
          <a:bodyPr wrap="none">
            <a:spAutoFit/>
          </a:bodyPr>
          <a:lstStyle/>
          <a:p>
            <a:pPr marL="285750" indent="-285750">
              <a:lnSpc>
                <a:spcPct val="150000"/>
              </a:lnSpc>
              <a:buFont typeface="Wingdings" panose="05000000000000000000" pitchFamily="2" charset="2"/>
              <a:buChar char="l"/>
            </a:pPr>
            <a:r>
              <a:rPr lang="zh-CN" altLang="en-US" sz="1600" dirty="0" smtClean="0">
                <a:solidFill>
                  <a:srgbClr val="605D5C"/>
                </a:solidFill>
                <a:latin typeface="微软雅黑" panose="020B0503020204020204" pitchFamily="34" charset="-122"/>
                <a:ea typeface="微软雅黑" panose="020B0503020204020204" pitchFamily="34" charset="-122"/>
              </a:rPr>
              <a:t>黄色预警</a:t>
            </a:r>
            <a:endParaRPr lang="en-US" altLang="zh-CN" sz="1600" dirty="0" smtClean="0">
              <a:solidFill>
                <a:srgbClr val="605D5C"/>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5309384" y="1232857"/>
            <a:ext cx="6746096" cy="0"/>
          </a:xfrm>
          <a:prstGeom prst="line">
            <a:avLst/>
          </a:prstGeom>
          <a:noFill/>
          <a:ln w="25400" cap="flat" cmpd="sng" algn="ctr">
            <a:gradFill>
              <a:gsLst>
                <a:gs pos="0">
                  <a:srgbClr val="E7E6E6">
                    <a:lumMod val="25000"/>
                  </a:srgbClr>
                </a:gs>
                <a:gs pos="74000">
                  <a:sysClr val="window" lastClr="FFFFFF">
                    <a:lumMod val="50000"/>
                  </a:sysClr>
                </a:gs>
                <a:gs pos="83000">
                  <a:sysClr val="window" lastClr="FFFFFF">
                    <a:lumMod val="65000"/>
                  </a:sysClr>
                </a:gs>
                <a:gs pos="100000">
                  <a:srgbClr val="E7E6E6">
                    <a:lumMod val="50000"/>
                  </a:srgbClr>
                </a:gs>
              </a:gsLst>
              <a:lin ang="5400000" scaled="1"/>
            </a:gradFill>
            <a:prstDash val="sysDash"/>
            <a:miter lim="800000"/>
            <a:tailEnd type="oval"/>
          </a:ln>
          <a:effectLst/>
        </p:spPr>
      </p:cxnSp>
      <p:sp>
        <p:nvSpPr>
          <p:cNvPr id="22" name="矩形 10"/>
          <p:cNvSpPr>
            <a:spLocks noChangeArrowheads="1"/>
          </p:cNvSpPr>
          <p:nvPr/>
        </p:nvSpPr>
        <p:spPr bwMode="auto">
          <a:xfrm>
            <a:off x="5310205" y="1579821"/>
            <a:ext cx="3588179" cy="990600"/>
          </a:xfrm>
          <a:prstGeom prst="rect">
            <a:avLst/>
          </a:prstGeom>
          <a:solidFill>
            <a:srgbClr val="FF0000"/>
          </a:solidFill>
          <a:ln w="9525">
            <a:noFill/>
            <a:miter lim="800000"/>
          </a:ln>
        </p:spPr>
        <p:txBody>
          <a:bodyPr anchor="ctr"/>
          <a:lstStyle/>
          <a:p>
            <a:pPr algn="ctr">
              <a:buFont typeface="Arial" panose="020B0604020202020204" pitchFamily="34" charset="0"/>
              <a:buNone/>
            </a:pPr>
            <a:r>
              <a:rPr lang="zh-CN" altLang="en-US" sz="1600" dirty="0" smtClean="0">
                <a:solidFill>
                  <a:schemeClr val="bg1"/>
                </a:solidFill>
                <a:latin typeface="微软雅黑" panose="020B0503020204020204" pitchFamily="34" charset="-122"/>
                <a:ea typeface="微软雅黑" panose="020B0503020204020204" pitchFamily="34" charset="-122"/>
              </a:rPr>
              <a:t>客户</a:t>
            </a:r>
            <a:r>
              <a:rPr lang="zh-CN" altLang="en-US" sz="1600" dirty="0">
                <a:solidFill>
                  <a:schemeClr val="bg1"/>
                </a:solidFill>
                <a:latin typeface="微软雅黑" panose="020B0503020204020204" pitchFamily="34" charset="-122"/>
                <a:ea typeface="微软雅黑" panose="020B0503020204020204" pitchFamily="34" charset="-122"/>
              </a:rPr>
              <a:t>第三次及以上发生欠息，或出现逾期、垫款。</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3" name="矩形 11"/>
          <p:cNvSpPr>
            <a:spLocks noChangeArrowheads="1"/>
          </p:cNvSpPr>
          <p:nvPr/>
        </p:nvSpPr>
        <p:spPr bwMode="auto">
          <a:xfrm>
            <a:off x="9048328" y="1560097"/>
            <a:ext cx="3007152" cy="1724025"/>
          </a:xfrm>
          <a:prstGeom prst="rect">
            <a:avLst/>
          </a:prstGeom>
          <a:solidFill>
            <a:srgbClr val="FFC000"/>
          </a:solidFill>
          <a:ln w="9525">
            <a:noFill/>
            <a:miter lim="800000"/>
          </a:ln>
        </p:spPr>
        <p:txBody>
          <a:bodyPr anchor="ctr"/>
          <a:lstStyle/>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客户</a:t>
            </a:r>
            <a:r>
              <a:rPr lang="zh-CN" altLang="en-US" sz="1600" dirty="0">
                <a:latin typeface="微软雅黑" panose="020B0503020204020204" pitchFamily="34" charset="-122"/>
                <a:ea typeface="微软雅黑" panose="020B0503020204020204" pitchFamily="34" charset="-122"/>
              </a:rPr>
              <a:t>第二次发生</a:t>
            </a:r>
            <a:r>
              <a:rPr lang="zh-CN" altLang="en-US" sz="1600" dirty="0" smtClean="0">
                <a:latin typeface="微软雅黑" panose="020B0503020204020204" pitchFamily="34" charset="-122"/>
                <a:ea typeface="微软雅黑" panose="020B0503020204020204" pitchFamily="34" charset="-122"/>
              </a:rPr>
              <a:t>欠息</a:t>
            </a:r>
            <a:endParaRPr lang="zh-CN" altLang="en-US" sz="1600" dirty="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客户</a:t>
            </a:r>
            <a:r>
              <a:rPr lang="zh-CN" altLang="en-US" sz="1600" dirty="0">
                <a:latin typeface="微软雅黑" panose="020B0503020204020204" pitchFamily="34" charset="-122"/>
                <a:ea typeface="微软雅黑" panose="020B0503020204020204" pitchFamily="34" charset="-122"/>
              </a:rPr>
              <a:t>在他行贷款为不良</a:t>
            </a:r>
            <a:r>
              <a:rPr lang="zh-CN" altLang="en-US" sz="1600" dirty="0" smtClean="0">
                <a:latin typeface="微软雅黑" panose="020B0503020204020204" pitchFamily="34" charset="-122"/>
                <a:ea typeface="微软雅黑" panose="020B0503020204020204" pitchFamily="34" charset="-122"/>
              </a:rPr>
              <a:t>贷款</a:t>
            </a:r>
            <a:endParaRPr lang="zh-CN" altLang="en-US" sz="1600" dirty="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客户</a:t>
            </a:r>
            <a:r>
              <a:rPr lang="zh-CN" altLang="en-US" sz="1600" dirty="0">
                <a:latin typeface="微软雅黑" panose="020B0503020204020204" pitchFamily="34" charset="-122"/>
                <a:ea typeface="微软雅黑" panose="020B0503020204020204" pitchFamily="34" charset="-122"/>
              </a:rPr>
              <a:t>在他行存在违约</a:t>
            </a:r>
            <a:r>
              <a:rPr lang="zh-CN" altLang="en-US" sz="1600" dirty="0" smtClean="0">
                <a:latin typeface="微软雅黑" panose="020B0503020204020204" pitchFamily="34" charset="-122"/>
                <a:ea typeface="微软雅黑" panose="020B0503020204020204" pitchFamily="34" charset="-122"/>
              </a:rPr>
              <a:t>信息</a:t>
            </a:r>
            <a:endParaRPr lang="zh-CN" altLang="en-US" sz="1600" dirty="0">
              <a:latin typeface="微软雅黑" panose="020B0503020204020204" pitchFamily="34" charset="-122"/>
              <a:ea typeface="微软雅黑" panose="020B0503020204020204" pitchFamily="34" charset="-122"/>
            </a:endParaRPr>
          </a:p>
        </p:txBody>
      </p:sp>
      <p:sp>
        <p:nvSpPr>
          <p:cNvPr id="24" name="矩形 12"/>
          <p:cNvSpPr>
            <a:spLocks noChangeArrowheads="1"/>
          </p:cNvSpPr>
          <p:nvPr/>
        </p:nvSpPr>
        <p:spPr bwMode="auto">
          <a:xfrm>
            <a:off x="5309384" y="2631446"/>
            <a:ext cx="3592770" cy="647386"/>
          </a:xfrm>
          <a:prstGeom prst="rect">
            <a:avLst/>
          </a:prstGeom>
          <a:solidFill>
            <a:srgbClr val="FFFF00"/>
          </a:solidFill>
          <a:ln w="9525">
            <a:noFill/>
            <a:miter lim="800000"/>
          </a:ln>
        </p:spPr>
        <p:txBody>
          <a:bodyPr anchor="ctr"/>
          <a:lstStyle/>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客户</a:t>
            </a:r>
            <a:r>
              <a:rPr lang="zh-CN" altLang="en-US" sz="1600" dirty="0">
                <a:latin typeface="微软雅黑" panose="020B0503020204020204" pitchFamily="34" charset="-122"/>
                <a:ea typeface="微软雅黑" panose="020B0503020204020204" pitchFamily="34" charset="-122"/>
              </a:rPr>
              <a:t>首次发生欠息。</a:t>
            </a:r>
            <a:endParaRPr lang="zh-CN" altLang="en-US" sz="16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8112224" y="692696"/>
            <a:ext cx="1313180" cy="707886"/>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内部数据</a:t>
            </a:r>
            <a:endParaRPr lang="zh-CN" altLang="en-US" sz="2200" b="1" dirty="0">
              <a:latin typeface="微软雅黑" panose="020B0503020204020204" pitchFamily="34" charset="-122"/>
              <a:ea typeface="微软雅黑" panose="020B0503020204020204" pitchFamily="34" charset="-122"/>
            </a:endParaRPr>
          </a:p>
          <a:p>
            <a:endParaRPr lang="zh-CN" altLang="en-US" dirty="0"/>
          </a:p>
        </p:txBody>
      </p:sp>
      <p:sp>
        <p:nvSpPr>
          <p:cNvPr id="49" name="矩形 10"/>
          <p:cNvSpPr>
            <a:spLocks noChangeArrowheads="1"/>
          </p:cNvSpPr>
          <p:nvPr/>
        </p:nvSpPr>
        <p:spPr bwMode="auto">
          <a:xfrm>
            <a:off x="5310205" y="4497764"/>
            <a:ext cx="2270542" cy="2215936"/>
          </a:xfrm>
          <a:prstGeom prst="rect">
            <a:avLst/>
          </a:prstGeom>
          <a:solidFill>
            <a:srgbClr val="FF0000"/>
          </a:solidFill>
          <a:ln w="9525">
            <a:noFill/>
            <a:miter lim="800000"/>
          </a:ln>
        </p:spPr>
        <p:txBody>
          <a:bodyPr anchor="ctr"/>
          <a:lstStyle/>
          <a:p>
            <a:pPr algn="ctr">
              <a:buFont typeface="Arial" panose="020B0604020202020204" pitchFamily="34" charset="0"/>
              <a:buNone/>
            </a:pPr>
            <a:r>
              <a:rPr lang="zh-CN" altLang="en-US" sz="1600" dirty="0" smtClean="0">
                <a:solidFill>
                  <a:schemeClr val="bg1"/>
                </a:solidFill>
                <a:latin typeface="微软雅黑" panose="020B0503020204020204" pitchFamily="34" charset="-122"/>
                <a:ea typeface="微软雅黑" panose="020B0503020204020204" pitchFamily="34" charset="-122"/>
              </a:rPr>
              <a:t>企业法人失信</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solidFill>
                  <a:schemeClr val="bg1"/>
                </a:solidFill>
                <a:latin typeface="微软雅黑" panose="020B0503020204020204" pitchFamily="34" charset="-122"/>
                <a:ea typeface="微软雅黑" panose="020B0503020204020204" pitchFamily="34" charset="-122"/>
              </a:rPr>
              <a:t>企业法人被执行</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solidFill>
                  <a:schemeClr val="bg1"/>
                </a:solidFill>
                <a:latin typeface="微软雅黑" panose="020B0503020204020204" pitchFamily="34" charset="-122"/>
                <a:ea typeface="微软雅黑" panose="020B0503020204020204" pitchFamily="34" charset="-122"/>
              </a:rPr>
              <a:t>企业营业执照吊销</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solidFill>
                  <a:schemeClr val="bg1"/>
                </a:solidFill>
                <a:latin typeface="微软雅黑" panose="020B0503020204020204" pitchFamily="34" charset="-122"/>
                <a:ea typeface="微软雅黑" panose="020B0503020204020204" pitchFamily="34" charset="-122"/>
              </a:rPr>
              <a:t>环评黑名单</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solidFill>
                  <a:schemeClr val="bg1"/>
                </a:solidFill>
                <a:latin typeface="微软雅黑" panose="020B0503020204020204" pitchFamily="34" charset="-122"/>
                <a:ea typeface="微软雅黑" panose="020B0503020204020204" pitchFamily="34" charset="-122"/>
              </a:rPr>
              <a:t>重大偷税、漏税</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solidFill>
                  <a:schemeClr val="bg1"/>
                </a:solidFill>
                <a:latin typeface="微软雅黑" panose="020B0503020204020204" pitchFamily="34" charset="-122"/>
                <a:ea typeface="微软雅黑" panose="020B0503020204020204" pitchFamily="34" charset="-122"/>
              </a:rPr>
              <a:t>法人双规、出逃</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0" name="矩形 12"/>
          <p:cNvSpPr>
            <a:spLocks noChangeArrowheads="1"/>
          </p:cNvSpPr>
          <p:nvPr/>
        </p:nvSpPr>
        <p:spPr bwMode="auto">
          <a:xfrm>
            <a:off x="9873143" y="4497764"/>
            <a:ext cx="2199521" cy="2215936"/>
          </a:xfrm>
          <a:prstGeom prst="rect">
            <a:avLst/>
          </a:prstGeom>
          <a:solidFill>
            <a:srgbClr val="FFFF00"/>
          </a:solidFill>
          <a:ln w="9525">
            <a:noFill/>
            <a:miter lim="800000"/>
          </a:ln>
        </p:spPr>
        <p:txBody>
          <a:bodyPr anchor="ctr"/>
          <a:lstStyle/>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高管频繁变动</a:t>
            </a:r>
            <a:endParaRPr lang="en-US" altLang="zh-CN" sz="1600" dirty="0" smtClean="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行业</a:t>
            </a:r>
            <a:r>
              <a:rPr lang="zh-CN" altLang="en-US" sz="1600" dirty="0" smtClean="0">
                <a:latin typeface="微软雅黑" panose="020B0503020204020204" pitchFamily="34" charset="-122"/>
                <a:ea typeface="微软雅黑" panose="020B0503020204020204" pitchFamily="34" charset="-122"/>
              </a:rPr>
              <a:t>不景气</a:t>
            </a:r>
            <a:endParaRPr lang="en-US" altLang="zh-CN" sz="1600" dirty="0" smtClean="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政策影响</a:t>
            </a:r>
            <a:endParaRPr lang="en-US" altLang="zh-CN" sz="1600" dirty="0" smtClean="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技术</a:t>
            </a:r>
            <a:r>
              <a:rPr lang="zh-CN" altLang="en-US" sz="1600" dirty="0" smtClean="0">
                <a:latin typeface="微软雅黑" panose="020B0503020204020204" pitchFamily="34" charset="-122"/>
                <a:ea typeface="微软雅黑" panose="020B0503020204020204" pitchFamily="34" charset="-122"/>
              </a:rPr>
              <a:t>变革</a:t>
            </a:r>
            <a:endParaRPr lang="en-US" altLang="zh-CN" sz="1600" dirty="0" smtClean="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行业竞争激烈</a:t>
            </a:r>
            <a:endParaRPr lang="en-US" altLang="zh-CN" sz="1600" dirty="0" smtClean="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关联企业结构复杂</a:t>
            </a:r>
            <a:endParaRPr lang="zh-CN" altLang="en-US" sz="1600" dirty="0">
              <a:latin typeface="微软雅黑" panose="020B0503020204020204" pitchFamily="34" charset="-122"/>
              <a:ea typeface="微软雅黑" panose="020B0503020204020204" pitchFamily="34" charset="-122"/>
            </a:endParaRPr>
          </a:p>
        </p:txBody>
      </p:sp>
      <p:sp>
        <p:nvSpPr>
          <p:cNvPr id="51" name="矩形 11"/>
          <p:cNvSpPr>
            <a:spLocks noChangeArrowheads="1"/>
          </p:cNvSpPr>
          <p:nvPr/>
        </p:nvSpPr>
        <p:spPr bwMode="auto">
          <a:xfrm>
            <a:off x="7580747" y="4497764"/>
            <a:ext cx="2305243" cy="2215936"/>
          </a:xfrm>
          <a:prstGeom prst="rect">
            <a:avLst/>
          </a:prstGeom>
          <a:solidFill>
            <a:srgbClr val="FFC000"/>
          </a:solidFill>
          <a:ln w="9525">
            <a:noFill/>
            <a:miter lim="800000"/>
          </a:ln>
        </p:spPr>
        <p:txBody>
          <a:bodyPr anchor="ctr"/>
          <a:lstStyle/>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经济纠纷</a:t>
            </a:r>
            <a:endParaRPr lang="en-US" altLang="zh-CN" sz="1600" dirty="0" smtClean="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重大</a:t>
            </a:r>
            <a:r>
              <a:rPr lang="zh-CN" altLang="en-US" sz="1600" dirty="0" smtClean="0">
                <a:latin typeface="微软雅黑" panose="020B0503020204020204" pitchFamily="34" charset="-122"/>
                <a:ea typeface="微软雅黑" panose="020B0503020204020204" pitchFamily="34" charset="-122"/>
              </a:rPr>
              <a:t>负面舆情</a:t>
            </a:r>
            <a:endParaRPr lang="en-US" altLang="zh-CN" sz="1600" dirty="0" smtClean="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企业工商频繁变更</a:t>
            </a:r>
            <a:endParaRPr lang="en-US" altLang="zh-CN" sz="1600" dirty="0" smtClean="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环评不达标</a:t>
            </a:r>
            <a:endParaRPr lang="en-US" altLang="zh-CN" sz="1600" dirty="0" smtClean="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企业行政处罚</a:t>
            </a:r>
            <a:endParaRPr lang="en-US" altLang="zh-CN" sz="1600" dirty="0" smtClean="0">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1600" dirty="0" smtClean="0">
                <a:latin typeface="微软雅黑" panose="020B0503020204020204" pitchFamily="34" charset="-122"/>
                <a:ea typeface="微软雅黑" panose="020B0503020204020204" pitchFamily="34" charset="-122"/>
              </a:rPr>
              <a:t>管理人员违法行为</a:t>
            </a:r>
            <a:endParaRPr lang="zh-CN" altLang="en-US" sz="1600"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a:off x="5310205" y="4221088"/>
            <a:ext cx="6745275" cy="0"/>
          </a:xfrm>
          <a:prstGeom prst="line">
            <a:avLst/>
          </a:prstGeom>
          <a:noFill/>
          <a:ln w="25400" cap="flat" cmpd="sng" algn="ctr">
            <a:gradFill>
              <a:gsLst>
                <a:gs pos="0">
                  <a:srgbClr val="E7E6E6">
                    <a:lumMod val="25000"/>
                  </a:srgbClr>
                </a:gs>
                <a:gs pos="74000">
                  <a:sysClr val="window" lastClr="FFFFFF">
                    <a:lumMod val="50000"/>
                  </a:sysClr>
                </a:gs>
                <a:gs pos="83000">
                  <a:sysClr val="window" lastClr="FFFFFF">
                    <a:lumMod val="65000"/>
                  </a:sysClr>
                </a:gs>
                <a:gs pos="100000">
                  <a:srgbClr val="E7E6E6">
                    <a:lumMod val="50000"/>
                  </a:srgbClr>
                </a:gs>
              </a:gsLst>
              <a:lin ang="5400000" scaled="1"/>
            </a:gradFill>
            <a:prstDash val="sysDash"/>
            <a:miter lim="800000"/>
            <a:tailEnd type="oval"/>
          </a:ln>
          <a:effectLst/>
        </p:spPr>
      </p:cxnSp>
      <p:sp>
        <p:nvSpPr>
          <p:cNvPr id="54" name="文本框 53"/>
          <p:cNvSpPr txBox="1"/>
          <p:nvPr/>
        </p:nvSpPr>
        <p:spPr>
          <a:xfrm>
            <a:off x="8095188" y="3717032"/>
            <a:ext cx="1313180" cy="707886"/>
          </a:xfrm>
          <a:prstGeom prst="rect">
            <a:avLst/>
          </a:prstGeom>
          <a:noFill/>
        </p:spPr>
        <p:txBody>
          <a:bodyPr wrap="none" rtlCol="0">
            <a:spAutoFit/>
          </a:bodyPr>
          <a:lstStyle/>
          <a:p>
            <a:r>
              <a:rPr lang="zh-CN" altLang="en-US" sz="2200" b="1" dirty="0" smtClean="0">
                <a:latin typeface="微软雅黑" panose="020B0503020204020204" pitchFamily="34" charset="-122"/>
                <a:ea typeface="微软雅黑" panose="020B0503020204020204" pitchFamily="34" charset="-122"/>
              </a:rPr>
              <a:t>外部</a:t>
            </a:r>
            <a:r>
              <a:rPr lang="zh-CN" altLang="en-US" sz="2200" b="1" dirty="0">
                <a:latin typeface="微软雅黑" panose="020B0503020204020204" pitchFamily="34" charset="-122"/>
                <a:ea typeface="微软雅黑" panose="020B0503020204020204" pitchFamily="34" charset="-122"/>
              </a:rPr>
              <a:t>数据</a:t>
            </a:r>
            <a:endParaRPr lang="zh-CN" altLang="en-US" sz="2200" b="1"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P spid="23" grpId="0" animBg="1" autoUpdateAnimBg="0"/>
      <p:bldP spid="24" grpId="0" animBg="1" autoUpdateAnimBg="0"/>
      <p:bldP spid="49" grpId="0" animBg="1" autoUpdateAnimBg="0"/>
      <p:bldP spid="50" grpId="0" animBg="1" autoUpdateAnimBg="0"/>
      <p:bldP spid="51"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直接连接符 88"/>
          <p:cNvCxnSpPr/>
          <p:nvPr/>
        </p:nvCxnSpPr>
        <p:spPr>
          <a:xfrm>
            <a:off x="1875473" y="1272784"/>
            <a:ext cx="3190875" cy="0"/>
          </a:xfrm>
          <a:prstGeom prst="line">
            <a:avLst/>
          </a:prstGeom>
          <a:ln w="28575" cmpd="sng">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bwMode="auto">
          <a:xfrm>
            <a:off x="824548" y="247259"/>
            <a:ext cx="1043305" cy="3807460"/>
          </a:xfrm>
          <a:prstGeom prst="roundRect">
            <a:avLst/>
          </a:prstGeom>
          <a:solidFill>
            <a:srgbClr val="A6A6A6"/>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zh-CN" altLang="en-US"/>
          </a:p>
        </p:txBody>
      </p:sp>
      <p:sp>
        <p:nvSpPr>
          <p:cNvPr id="91" name="圆角矩形 90"/>
          <p:cNvSpPr/>
          <p:nvPr/>
        </p:nvSpPr>
        <p:spPr bwMode="auto">
          <a:xfrm>
            <a:off x="901964" y="883559"/>
            <a:ext cx="862526" cy="412124"/>
          </a:xfrm>
          <a:prstGeom prst="roundRect">
            <a:avLst/>
          </a:prstGeom>
          <a:solidFill>
            <a:srgbClr val="FFFF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200" dirty="0">
                <a:latin typeface="微软雅黑" panose="020B0503020204020204" pitchFamily="34" charset="-122"/>
                <a:ea typeface="微软雅黑" panose="020B0503020204020204" pitchFamily="34" charset="-122"/>
                <a:sym typeface="+mn-ea"/>
              </a:rPr>
              <a:t>行业不景气</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2" name="圆角矩形 91"/>
          <p:cNvSpPr/>
          <p:nvPr/>
        </p:nvSpPr>
        <p:spPr bwMode="auto">
          <a:xfrm>
            <a:off x="901964" y="1398715"/>
            <a:ext cx="862526" cy="412124"/>
          </a:xfrm>
          <a:prstGeom prst="roundRect">
            <a:avLst/>
          </a:prstGeom>
          <a:solidFill>
            <a:srgbClr val="FFFF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zh-CN" altLang="en-US" sz="1200" dirty="0">
                <a:latin typeface="微软雅黑" panose="020B0503020204020204" pitchFamily="34" charset="-122"/>
                <a:ea typeface="微软雅黑" panose="020B0503020204020204" pitchFamily="34" charset="-122"/>
                <a:sym typeface="+mn-ea"/>
              </a:rPr>
              <a:t>政策影响</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3" name="圆角矩形 92"/>
          <p:cNvSpPr/>
          <p:nvPr/>
        </p:nvSpPr>
        <p:spPr bwMode="auto">
          <a:xfrm>
            <a:off x="901964" y="1888115"/>
            <a:ext cx="862526" cy="412124"/>
          </a:xfrm>
          <a:prstGeom prst="roundRect">
            <a:avLst/>
          </a:prstGeom>
          <a:solidFill>
            <a:srgbClr val="FFFF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200" dirty="0">
                <a:latin typeface="微软雅黑" panose="020B0503020204020204" pitchFamily="34" charset="-122"/>
                <a:ea typeface="微软雅黑" panose="020B0503020204020204" pitchFamily="34" charset="-122"/>
                <a:sym typeface="+mn-ea"/>
              </a:rPr>
              <a:t>技术变革</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4" name="圆角矩形 93"/>
          <p:cNvSpPr/>
          <p:nvPr/>
        </p:nvSpPr>
        <p:spPr bwMode="auto">
          <a:xfrm>
            <a:off x="901964" y="2379664"/>
            <a:ext cx="862526" cy="412124"/>
          </a:xfrm>
          <a:prstGeom prst="roundRect">
            <a:avLst/>
          </a:prstGeom>
          <a:solidFill>
            <a:srgbClr val="FFFF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zh-CN" altLang="en-US" sz="1200" dirty="0">
                <a:latin typeface="微软雅黑" panose="020B0503020204020204" pitchFamily="34" charset="-122"/>
                <a:ea typeface="微软雅黑" panose="020B0503020204020204" pitchFamily="34" charset="-122"/>
                <a:sym typeface="+mn-ea"/>
              </a:rPr>
              <a:t>行业竞争激烈</a:t>
            </a:r>
            <a:endParaRPr lang="zh-CN" altLang="en-US" sz="12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98" name="圆角矩形 97"/>
          <p:cNvSpPr/>
          <p:nvPr/>
        </p:nvSpPr>
        <p:spPr bwMode="auto">
          <a:xfrm>
            <a:off x="901964" y="2871216"/>
            <a:ext cx="862526" cy="412124"/>
          </a:xfrm>
          <a:prstGeom prst="roundRect">
            <a:avLst/>
          </a:prstGeom>
          <a:solidFill>
            <a:srgbClr val="FFFF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200" dirty="0">
                <a:latin typeface="微软雅黑" panose="020B0503020204020204" pitchFamily="34" charset="-122"/>
                <a:ea typeface="微软雅黑" panose="020B0503020204020204" pitchFamily="34" charset="-122"/>
                <a:sym typeface="+mn-ea"/>
              </a:rPr>
              <a:t>关联企业结构复杂</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9" name="圆角矩形 98"/>
          <p:cNvSpPr/>
          <p:nvPr/>
        </p:nvSpPr>
        <p:spPr bwMode="auto">
          <a:xfrm>
            <a:off x="849948" y="4222359"/>
            <a:ext cx="914400" cy="2109470"/>
          </a:xfrm>
          <a:prstGeom prst="roundRect">
            <a:avLst/>
          </a:prstGeom>
          <a:solidFill>
            <a:srgbClr val="A6A6A6"/>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zh-CN" altLang="en-US"/>
          </a:p>
        </p:txBody>
      </p:sp>
      <p:sp>
        <p:nvSpPr>
          <p:cNvPr id="100" name="圆角矩形 99"/>
          <p:cNvSpPr/>
          <p:nvPr/>
        </p:nvSpPr>
        <p:spPr bwMode="auto">
          <a:xfrm>
            <a:off x="955358" y="4674479"/>
            <a:ext cx="702945" cy="1240155"/>
          </a:xfrm>
          <a:prstGeom prst="roundRect">
            <a:avLst/>
          </a:prstGeom>
          <a:solidFill>
            <a:srgbClr val="FFFF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en-US" sz="1400" dirty="0">
                <a:latin typeface="微软雅黑" panose="020B0503020204020204" pitchFamily="34" charset="-122"/>
                <a:ea typeface="微软雅黑" panose="020B0503020204020204" pitchFamily="34" charset="-122"/>
                <a:sym typeface="+mn-ea"/>
              </a:rPr>
              <a:t>1.</a:t>
            </a:r>
            <a:r>
              <a:rPr lang="zh-CN" altLang="en-US" sz="1400" dirty="0">
                <a:latin typeface="微软雅黑" panose="020B0503020204020204" pitchFamily="34" charset="-122"/>
                <a:ea typeface="微软雅黑" panose="020B0503020204020204" pitchFamily="34" charset="-122"/>
                <a:sym typeface="+mn-ea"/>
              </a:rPr>
              <a:t>客户首次发生欠息</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01" name="圆角矩形 100"/>
          <p:cNvSpPr/>
          <p:nvPr/>
        </p:nvSpPr>
        <p:spPr bwMode="auto">
          <a:xfrm>
            <a:off x="1951814" y="5707064"/>
            <a:ext cx="7786534" cy="903676"/>
          </a:xfrm>
          <a:prstGeom prst="roundRect">
            <a:avLst/>
          </a:prstGeom>
          <a:solidFill>
            <a:schemeClr val="bg1">
              <a:lumMod val="65000"/>
            </a:schemeClr>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zh-CN" altLang="en-US"/>
          </a:p>
        </p:txBody>
      </p:sp>
      <p:sp>
        <p:nvSpPr>
          <p:cNvPr id="102" name="圆角矩形 101"/>
          <p:cNvSpPr/>
          <p:nvPr/>
        </p:nvSpPr>
        <p:spPr bwMode="auto">
          <a:xfrm>
            <a:off x="2008518" y="5746778"/>
            <a:ext cx="1161603" cy="412124"/>
          </a:xfrm>
          <a:prstGeom prst="roundRect">
            <a:avLst/>
          </a:prstGeom>
          <a:solidFill>
            <a:srgbClr val="FF0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sym typeface="+mn-ea"/>
              </a:rPr>
              <a:t>企业法人失信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3" name="圆角矩形 102"/>
          <p:cNvSpPr/>
          <p:nvPr/>
        </p:nvSpPr>
        <p:spPr bwMode="auto">
          <a:xfrm>
            <a:off x="3271853" y="5746778"/>
            <a:ext cx="1161603" cy="412124"/>
          </a:xfrm>
          <a:prstGeom prst="roundRect">
            <a:avLst/>
          </a:prstGeom>
          <a:solidFill>
            <a:srgbClr val="FF0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sym typeface="+mn-ea"/>
              </a:rPr>
              <a:t>企业法人被执行</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4" name="圆角矩形 103"/>
          <p:cNvSpPr/>
          <p:nvPr/>
        </p:nvSpPr>
        <p:spPr bwMode="auto">
          <a:xfrm>
            <a:off x="4535188" y="5746778"/>
            <a:ext cx="1161603" cy="412124"/>
          </a:xfrm>
          <a:prstGeom prst="roundRect">
            <a:avLst/>
          </a:prstGeom>
          <a:solidFill>
            <a:srgbClr val="FF0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sym typeface="+mn-ea"/>
              </a:rPr>
              <a:t>企业营业执照吊销</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5" name="圆角矩形 104"/>
          <p:cNvSpPr/>
          <p:nvPr/>
        </p:nvSpPr>
        <p:spPr bwMode="auto">
          <a:xfrm>
            <a:off x="6929454" y="5746778"/>
            <a:ext cx="1410809" cy="412124"/>
          </a:xfrm>
          <a:prstGeom prst="roundRect">
            <a:avLst/>
          </a:prstGeom>
          <a:solidFill>
            <a:srgbClr val="FF0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sym typeface="+mn-ea"/>
              </a:rPr>
              <a:t>重大偷税、漏税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6" name="圆角矩形 105"/>
          <p:cNvSpPr/>
          <p:nvPr/>
        </p:nvSpPr>
        <p:spPr bwMode="auto">
          <a:xfrm>
            <a:off x="8441996" y="5746778"/>
            <a:ext cx="1161603" cy="412124"/>
          </a:xfrm>
          <a:prstGeom prst="roundRect">
            <a:avLst/>
          </a:prstGeom>
          <a:solidFill>
            <a:srgbClr val="FF0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400" dirty="0">
                <a:solidFill>
                  <a:schemeClr val="bg1"/>
                </a:solidFill>
                <a:latin typeface="微软雅黑" panose="020B0503020204020204" pitchFamily="34" charset="-122"/>
                <a:ea typeface="微软雅黑" panose="020B0503020204020204" pitchFamily="34" charset="-122"/>
                <a:sym typeface="+mn-ea"/>
              </a:rPr>
              <a:t>法人双规、出逃</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7" name="圆角矩形 106"/>
          <p:cNvSpPr/>
          <p:nvPr/>
        </p:nvSpPr>
        <p:spPr bwMode="auto">
          <a:xfrm>
            <a:off x="5798523" y="5746778"/>
            <a:ext cx="1029199" cy="412124"/>
          </a:xfrm>
          <a:prstGeom prst="roundRect">
            <a:avLst/>
          </a:prstGeom>
          <a:solidFill>
            <a:srgbClr val="FF0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sym typeface="+mn-ea"/>
              </a:rPr>
              <a:t>环评黑名单</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8" name="文本框 57"/>
          <p:cNvSpPr txBox="1"/>
          <p:nvPr/>
        </p:nvSpPr>
        <p:spPr>
          <a:xfrm>
            <a:off x="4812076" y="6246875"/>
            <a:ext cx="1713230" cy="274320"/>
          </a:xfrm>
          <a:prstGeom prst="rect">
            <a:avLst/>
          </a:prstGeom>
          <a:noFill/>
        </p:spPr>
        <p:txBody>
          <a:bodyPr wrap="non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200" b="1" dirty="0">
                <a:solidFill>
                  <a:schemeClr val="bg1"/>
                </a:solidFill>
                <a:sym typeface="+mn-ea"/>
              </a:rPr>
              <a:t>外部数据（部分）指标</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109" name="文本框 58"/>
          <p:cNvSpPr txBox="1"/>
          <p:nvPr/>
        </p:nvSpPr>
        <p:spPr>
          <a:xfrm>
            <a:off x="2060364" y="4963471"/>
            <a:ext cx="1101090" cy="274320"/>
          </a:xfrm>
          <a:prstGeom prst="rect">
            <a:avLst/>
          </a:prstGeom>
          <a:noFill/>
        </p:spPr>
        <p:txBody>
          <a:bodyPr wrap="non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200" b="1" dirty="0">
                <a:sym typeface="+mn-ea"/>
              </a:rPr>
              <a:t>外部数据预判</a:t>
            </a:r>
            <a:endParaRPr lang="zh-CN" altLang="en-US" sz="1200" dirty="0">
              <a:solidFill>
                <a:schemeClr val="bg2">
                  <a:lumMod val="25000"/>
                </a:schemeClr>
              </a:solidFill>
            </a:endParaRPr>
          </a:p>
        </p:txBody>
      </p:sp>
      <p:sp>
        <p:nvSpPr>
          <p:cNvPr id="110" name="圆角矩形 109"/>
          <p:cNvSpPr/>
          <p:nvPr/>
        </p:nvSpPr>
        <p:spPr bwMode="auto">
          <a:xfrm>
            <a:off x="9965373" y="479034"/>
            <a:ext cx="1402080" cy="4111625"/>
          </a:xfrm>
          <a:prstGeom prst="roundRect">
            <a:avLst/>
          </a:prstGeom>
          <a:solidFill>
            <a:srgbClr val="A6A6A6"/>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zh-CN" altLang="en-US"/>
          </a:p>
        </p:txBody>
      </p:sp>
      <p:sp>
        <p:nvSpPr>
          <p:cNvPr id="111" name="圆角矩形 110"/>
          <p:cNvSpPr/>
          <p:nvPr/>
        </p:nvSpPr>
        <p:spPr bwMode="auto">
          <a:xfrm>
            <a:off x="10085370" y="1329365"/>
            <a:ext cx="1161603" cy="412124"/>
          </a:xfrm>
          <a:prstGeom prst="roundRect">
            <a:avLst/>
          </a:prstGeom>
          <a:solidFill>
            <a:srgbClr val="FFC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zh-CN" altLang="en-US" sz="1400" dirty="0">
                <a:latin typeface="微软雅黑" panose="020B0503020204020204" pitchFamily="34" charset="-122"/>
                <a:ea typeface="微软雅黑" panose="020B0503020204020204" pitchFamily="34" charset="-122"/>
                <a:sym typeface="+mn-ea"/>
              </a:rPr>
              <a:t>经济纠纷</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12" name="圆角矩形 111"/>
          <p:cNvSpPr/>
          <p:nvPr/>
        </p:nvSpPr>
        <p:spPr bwMode="auto">
          <a:xfrm>
            <a:off x="10085370" y="1854198"/>
            <a:ext cx="1161603" cy="412124"/>
          </a:xfrm>
          <a:prstGeom prst="roundRect">
            <a:avLst/>
          </a:prstGeom>
          <a:solidFill>
            <a:srgbClr val="FFC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400" dirty="0">
                <a:latin typeface="微软雅黑" panose="020B0503020204020204" pitchFamily="34" charset="-122"/>
                <a:ea typeface="微软雅黑" panose="020B0503020204020204" pitchFamily="34" charset="-122"/>
                <a:sym typeface="+mn-ea"/>
              </a:rPr>
              <a:t>重大负面舆情</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13" name="圆角矩形 112"/>
          <p:cNvSpPr/>
          <p:nvPr/>
        </p:nvSpPr>
        <p:spPr bwMode="auto">
          <a:xfrm>
            <a:off x="10085369" y="2352150"/>
            <a:ext cx="1161603" cy="412124"/>
          </a:xfrm>
          <a:prstGeom prst="roundRect">
            <a:avLst/>
          </a:prstGeom>
          <a:solidFill>
            <a:srgbClr val="FFC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400" dirty="0">
                <a:latin typeface="微软雅黑" panose="020B0503020204020204" pitchFamily="34" charset="-122"/>
                <a:ea typeface="微软雅黑" panose="020B0503020204020204" pitchFamily="34" charset="-122"/>
                <a:sym typeface="+mn-ea"/>
              </a:rPr>
              <a:t>企业工商频繁变更</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14" name="圆角矩形 113"/>
          <p:cNvSpPr/>
          <p:nvPr/>
        </p:nvSpPr>
        <p:spPr bwMode="auto">
          <a:xfrm>
            <a:off x="10085369" y="2884508"/>
            <a:ext cx="1161603" cy="412124"/>
          </a:xfrm>
          <a:prstGeom prst="roundRect">
            <a:avLst/>
          </a:prstGeom>
          <a:solidFill>
            <a:srgbClr val="FFC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zh-CN" altLang="en-US" sz="1400" dirty="0">
                <a:latin typeface="微软雅黑" panose="020B0503020204020204" pitchFamily="34" charset="-122"/>
                <a:ea typeface="微软雅黑" panose="020B0503020204020204" pitchFamily="34" charset="-122"/>
                <a:sym typeface="+mn-ea"/>
              </a:rPr>
              <a:t>环评不达标</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15" name="圆角矩形 114"/>
          <p:cNvSpPr/>
          <p:nvPr/>
        </p:nvSpPr>
        <p:spPr bwMode="auto">
          <a:xfrm>
            <a:off x="10085369" y="3411093"/>
            <a:ext cx="1161603" cy="412124"/>
          </a:xfrm>
          <a:prstGeom prst="roundRect">
            <a:avLst/>
          </a:prstGeom>
          <a:solidFill>
            <a:srgbClr val="FFC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zh-CN" altLang="en-US" sz="1400" dirty="0">
                <a:latin typeface="微软雅黑" panose="020B0503020204020204" pitchFamily="34" charset="-122"/>
                <a:ea typeface="微软雅黑" panose="020B0503020204020204" pitchFamily="34" charset="-122"/>
                <a:sym typeface="+mn-ea"/>
              </a:rPr>
              <a:t>企业行政处罚</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16" name="圆角矩形 115"/>
          <p:cNvSpPr/>
          <p:nvPr/>
        </p:nvSpPr>
        <p:spPr bwMode="auto">
          <a:xfrm>
            <a:off x="10085368" y="3919445"/>
            <a:ext cx="1161603" cy="412124"/>
          </a:xfrm>
          <a:prstGeom prst="roundRect">
            <a:avLst/>
          </a:prstGeom>
          <a:solidFill>
            <a:srgbClr val="FFC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zh-CN" altLang="en-US" sz="1400" dirty="0">
                <a:latin typeface="微软雅黑" panose="020B0503020204020204" pitchFamily="34" charset="-122"/>
                <a:ea typeface="微软雅黑" panose="020B0503020204020204" pitchFamily="34" charset="-122"/>
                <a:sym typeface="+mn-ea"/>
              </a:rPr>
              <a:t>管理人员违法行为</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17" name="文本框 66"/>
          <p:cNvSpPr txBox="1"/>
          <p:nvPr/>
        </p:nvSpPr>
        <p:spPr>
          <a:xfrm>
            <a:off x="10175558" y="533009"/>
            <a:ext cx="1057275" cy="731520"/>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400" b="1" dirty="0">
                <a:solidFill>
                  <a:schemeClr val="bg1"/>
                </a:solidFill>
                <a:sym typeface="+mn-ea"/>
              </a:rPr>
              <a:t>外部数据（部分）指标</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p:txBody>
      </p:sp>
      <p:sp>
        <p:nvSpPr>
          <p:cNvPr id="118" name="圆角矩形 117"/>
          <p:cNvSpPr/>
          <p:nvPr/>
        </p:nvSpPr>
        <p:spPr bwMode="auto">
          <a:xfrm>
            <a:off x="2935923" y="338064"/>
            <a:ext cx="6089015" cy="485140"/>
          </a:xfrm>
          <a:prstGeom prst="roundRect">
            <a:avLst/>
          </a:prstGeom>
          <a:solidFill>
            <a:srgbClr val="A6A6A6"/>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zh-CN" altLang="en-US"/>
          </a:p>
        </p:txBody>
      </p:sp>
      <p:sp>
        <p:nvSpPr>
          <p:cNvPr id="119" name="圆角矩形 118"/>
          <p:cNvSpPr/>
          <p:nvPr/>
        </p:nvSpPr>
        <p:spPr bwMode="auto">
          <a:xfrm>
            <a:off x="3199448" y="363464"/>
            <a:ext cx="1757680" cy="412115"/>
          </a:xfrm>
          <a:prstGeom prst="roundRect">
            <a:avLst/>
          </a:prstGeom>
          <a:solidFill>
            <a:srgbClr val="FFC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1200" dirty="0">
                <a:solidFill>
                  <a:schemeClr val="tx1"/>
                </a:solidFill>
                <a:latin typeface="微软雅黑" panose="020B0503020204020204" pitchFamily="34" charset="-122"/>
                <a:ea typeface="微软雅黑" panose="020B0503020204020204" pitchFamily="34" charset="-122"/>
                <a:sym typeface="+mn-ea"/>
              </a:rPr>
              <a:t>1.</a:t>
            </a:r>
            <a:r>
              <a:rPr lang="zh-CN" altLang="en-US" sz="1200" dirty="0">
                <a:solidFill>
                  <a:schemeClr val="tx1"/>
                </a:solidFill>
                <a:latin typeface="微软雅黑" panose="020B0503020204020204" pitchFamily="34" charset="-122"/>
                <a:ea typeface="微软雅黑" panose="020B0503020204020204" pitchFamily="34" charset="-122"/>
                <a:sym typeface="+mn-ea"/>
              </a:rPr>
              <a:t>客户第二次发生欠息；</a:t>
            </a:r>
            <a:endParaRPr lang="zh-CN" altLang="en-US" sz="1200" dirty="0">
              <a:solidFill>
                <a:schemeClr val="tx1"/>
              </a:solidFill>
              <a:latin typeface="微软雅黑" panose="020B0503020204020204" pitchFamily="34" charset="-122"/>
              <a:ea typeface="微软雅黑" panose="020B0503020204020204" pitchFamily="34" charset="-122"/>
              <a:sym typeface="+mn-ea"/>
            </a:endParaRPr>
          </a:p>
        </p:txBody>
      </p:sp>
      <p:sp>
        <p:nvSpPr>
          <p:cNvPr id="120" name="矩形 119"/>
          <p:cNvSpPr/>
          <p:nvPr/>
        </p:nvSpPr>
        <p:spPr>
          <a:xfrm>
            <a:off x="2145983" y="2891399"/>
            <a:ext cx="304800" cy="1554480"/>
          </a:xfrm>
          <a:prstGeom prst="rect">
            <a:avLst/>
          </a:prstGeom>
        </p:spPr>
        <p:txBody>
          <a:bodyPr wrap="square">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200" b="1" dirty="0">
                <a:sym typeface="+mn-ea"/>
              </a:rPr>
              <a:t>外部数据预测分析</a:t>
            </a:r>
            <a:endParaRPr lang="zh-CN" altLang="en-US" sz="1200" dirty="0"/>
          </a:p>
        </p:txBody>
      </p:sp>
      <p:sp>
        <p:nvSpPr>
          <p:cNvPr id="121" name="圆角矩形 120"/>
          <p:cNvSpPr/>
          <p:nvPr/>
        </p:nvSpPr>
        <p:spPr bwMode="auto">
          <a:xfrm>
            <a:off x="901964" y="353969"/>
            <a:ext cx="862526" cy="412124"/>
          </a:xfrm>
          <a:prstGeom prst="roundRect">
            <a:avLst/>
          </a:prstGeom>
          <a:solidFill>
            <a:srgbClr val="FFFF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200" dirty="0">
                <a:latin typeface="微软雅黑" panose="020B0503020204020204" pitchFamily="34" charset="-122"/>
                <a:ea typeface="微软雅黑" panose="020B0503020204020204" pitchFamily="34" charset="-122"/>
                <a:sym typeface="+mn-ea"/>
              </a:rPr>
              <a:t>高管频繁变动</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2" name="文本框 70"/>
          <p:cNvSpPr txBox="1"/>
          <p:nvPr/>
        </p:nvSpPr>
        <p:spPr>
          <a:xfrm>
            <a:off x="889953" y="3368919"/>
            <a:ext cx="834390" cy="640080"/>
          </a:xfrm>
          <a:prstGeom prst="rect">
            <a:avLst/>
          </a:prstGeom>
          <a:noFill/>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200" b="1" dirty="0">
                <a:solidFill>
                  <a:schemeClr val="bg1"/>
                </a:solidFill>
                <a:sym typeface="+mn-ea"/>
              </a:rPr>
              <a:t>外部数据（部分）指标</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123" name="圆角矩形 122"/>
          <p:cNvSpPr/>
          <p:nvPr/>
        </p:nvSpPr>
        <p:spPr bwMode="auto">
          <a:xfrm>
            <a:off x="5146993" y="362829"/>
            <a:ext cx="1757680" cy="412115"/>
          </a:xfrm>
          <a:prstGeom prst="roundRect">
            <a:avLst/>
          </a:prstGeom>
          <a:solidFill>
            <a:srgbClr val="FFC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1200" dirty="0">
                <a:solidFill>
                  <a:schemeClr val="tx1"/>
                </a:solidFill>
                <a:latin typeface="微软雅黑" panose="020B0503020204020204" pitchFamily="34" charset="-122"/>
                <a:ea typeface="微软雅黑" panose="020B0503020204020204" pitchFamily="34" charset="-122"/>
                <a:sym typeface="+mn-ea"/>
              </a:rPr>
              <a:t>2.</a:t>
            </a:r>
            <a:r>
              <a:rPr lang="zh-CN" altLang="en-US" sz="1200" dirty="0">
                <a:solidFill>
                  <a:schemeClr val="tx1"/>
                </a:solidFill>
                <a:latin typeface="微软雅黑" panose="020B0503020204020204" pitchFamily="34" charset="-122"/>
                <a:ea typeface="微软雅黑" panose="020B0503020204020204" pitchFamily="34" charset="-122"/>
                <a:sym typeface="+mn-ea"/>
              </a:rPr>
              <a:t>客户在他行贷款为不良贷款；</a:t>
            </a:r>
            <a:endParaRPr lang="zh-CN" altLang="en-US" sz="1200" dirty="0">
              <a:solidFill>
                <a:schemeClr val="tx1"/>
              </a:solidFill>
              <a:latin typeface="微软雅黑" panose="020B0503020204020204" pitchFamily="34" charset="-122"/>
              <a:ea typeface="微软雅黑" panose="020B0503020204020204" pitchFamily="34" charset="-122"/>
              <a:sym typeface="+mn-ea"/>
            </a:endParaRPr>
          </a:p>
        </p:txBody>
      </p:sp>
      <p:sp>
        <p:nvSpPr>
          <p:cNvPr id="124" name="圆角矩形 123"/>
          <p:cNvSpPr/>
          <p:nvPr/>
        </p:nvSpPr>
        <p:spPr bwMode="auto">
          <a:xfrm>
            <a:off x="7082473" y="363464"/>
            <a:ext cx="1757680" cy="412115"/>
          </a:xfrm>
          <a:prstGeom prst="roundRect">
            <a:avLst/>
          </a:prstGeom>
          <a:solidFill>
            <a:srgbClr val="FFC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defRPr/>
            </a:pPr>
            <a:r>
              <a:rPr lang="en-US" sz="1200" dirty="0">
                <a:solidFill>
                  <a:schemeClr val="tx1"/>
                </a:solidFill>
                <a:latin typeface="微软雅黑" panose="020B0503020204020204" pitchFamily="34" charset="-122"/>
                <a:ea typeface="微软雅黑" panose="020B0503020204020204" pitchFamily="34" charset="-122"/>
                <a:sym typeface="+mn-ea"/>
              </a:rPr>
              <a:t>3.</a:t>
            </a:r>
            <a:r>
              <a:rPr lang="zh-CN" altLang="en-US" sz="1200" dirty="0">
                <a:solidFill>
                  <a:schemeClr val="tx1"/>
                </a:solidFill>
                <a:latin typeface="微软雅黑" panose="020B0503020204020204" pitchFamily="34" charset="-122"/>
                <a:ea typeface="微软雅黑" panose="020B0503020204020204" pitchFamily="34" charset="-122"/>
                <a:sym typeface="+mn-ea"/>
              </a:rPr>
              <a:t>客户在他行存在违约信息。</a:t>
            </a:r>
            <a:endParaRPr lang="zh-CN" altLang="en-US" sz="1200" dirty="0">
              <a:solidFill>
                <a:schemeClr val="tx1"/>
              </a:solidFill>
              <a:latin typeface="微软雅黑" panose="020B0503020204020204" pitchFamily="34" charset="-122"/>
              <a:ea typeface="微软雅黑" panose="020B0503020204020204" pitchFamily="34" charset="-122"/>
              <a:sym typeface="+mn-ea"/>
            </a:endParaRPr>
          </a:p>
        </p:txBody>
      </p:sp>
      <p:sp>
        <p:nvSpPr>
          <p:cNvPr id="125" name="圆角矩形 124"/>
          <p:cNvSpPr/>
          <p:nvPr/>
        </p:nvSpPr>
        <p:spPr bwMode="auto">
          <a:xfrm>
            <a:off x="10012998" y="4697974"/>
            <a:ext cx="1339850" cy="1795780"/>
          </a:xfrm>
          <a:prstGeom prst="roundRect">
            <a:avLst/>
          </a:prstGeom>
          <a:solidFill>
            <a:srgbClr val="A6A6A6"/>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zh-CN" altLang="en-US"/>
          </a:p>
        </p:txBody>
      </p:sp>
      <p:sp>
        <p:nvSpPr>
          <p:cNvPr id="126" name="圆角矩形 125"/>
          <p:cNvSpPr/>
          <p:nvPr/>
        </p:nvSpPr>
        <p:spPr bwMode="auto">
          <a:xfrm>
            <a:off x="10167938" y="4838309"/>
            <a:ext cx="1029970" cy="1457325"/>
          </a:xfrm>
          <a:prstGeom prst="roundRect">
            <a:avLst/>
          </a:prstGeom>
          <a:solidFill>
            <a:srgbClr val="FF0000"/>
          </a:solidFill>
          <a:ln>
            <a:noFill/>
          </a:ln>
        </p:spPr>
        <p:txBody>
          <a:bodyPr rtlCol="0" anchor="ctr" anchorCtr="1"/>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en-US" sz="1400" dirty="0">
                <a:solidFill>
                  <a:schemeClr val="bg1"/>
                </a:solidFill>
                <a:latin typeface="微软雅黑" panose="020B0503020204020204" pitchFamily="34" charset="-122"/>
                <a:ea typeface="微软雅黑" panose="020B0503020204020204" pitchFamily="34" charset="-122"/>
                <a:sym typeface="+mn-ea"/>
              </a:rPr>
              <a:t>1.</a:t>
            </a:r>
            <a:r>
              <a:rPr lang="zh-CN" altLang="en-US" sz="1400" dirty="0">
                <a:solidFill>
                  <a:schemeClr val="bg1"/>
                </a:solidFill>
                <a:latin typeface="微软雅黑" panose="020B0503020204020204" pitchFamily="34" charset="-122"/>
                <a:ea typeface="微软雅黑" panose="020B0503020204020204" pitchFamily="34" charset="-122"/>
                <a:sym typeface="+mn-ea"/>
              </a:rPr>
              <a:t>客户第三次及以上发生欠息，或出现逾期、垫款</a:t>
            </a:r>
            <a:r>
              <a:rPr lang="zh-CN" altLang="en-US" sz="1400" dirty="0">
                <a:latin typeface="微软雅黑" panose="020B0503020204020204" pitchFamily="34" charset="-122"/>
                <a:ea typeface="微软雅黑" panose="020B0503020204020204" pitchFamily="34" charset="-122"/>
                <a:sym typeface="+mn-ea"/>
              </a:rPr>
              <a:t>。</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7" name="Rectangle 57"/>
          <p:cNvSpPr/>
          <p:nvPr/>
        </p:nvSpPr>
        <p:spPr>
          <a:xfrm>
            <a:off x="3792538" y="2540244"/>
            <a:ext cx="4549140" cy="1282700"/>
          </a:xfrm>
          <a:prstGeom prst="rect">
            <a:avLst/>
          </a:prstGeom>
          <a:solidFill>
            <a:srgbClr val="FFC0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2400" b="1" dirty="0" smtClean="0">
                <a:solidFill>
                  <a:schemeClr val="bg1"/>
                </a:solidFill>
                <a:latin typeface="微软雅黑" panose="020B0503020204020204" pitchFamily="34" charset="-122"/>
                <a:ea typeface="微软雅黑" panose="020B0503020204020204" pitchFamily="34" charset="-122"/>
                <a:sym typeface="+mn-ea"/>
              </a:rPr>
              <a:t>融合数据风险预测模型</a:t>
            </a:r>
            <a:endParaRPr lang="zh-CN" altLang="en-US" sz="24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28" name="KSO_Shape"/>
          <p:cNvSpPr/>
          <p:nvPr/>
        </p:nvSpPr>
        <p:spPr>
          <a:xfrm>
            <a:off x="8671243" y="2791704"/>
            <a:ext cx="702945" cy="744220"/>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129" name="直接箭头连接符 128"/>
          <p:cNvCxnSpPr/>
          <p:nvPr/>
        </p:nvCxnSpPr>
        <p:spPr>
          <a:xfrm flipV="1">
            <a:off x="5019993" y="933059"/>
            <a:ext cx="0" cy="290195"/>
          </a:xfrm>
          <a:prstGeom prst="straightConnector1">
            <a:avLst/>
          </a:prstGeom>
          <a:ln w="28575" cmpd="sng">
            <a:solidFill>
              <a:schemeClr val="tx1">
                <a:lumMod val="50000"/>
                <a:lumOff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30" name="文本框 107"/>
          <p:cNvSpPr txBox="1"/>
          <p:nvPr/>
        </p:nvSpPr>
        <p:spPr>
          <a:xfrm>
            <a:off x="2794681" y="1398015"/>
            <a:ext cx="1101090" cy="274320"/>
          </a:xfrm>
          <a:prstGeom prst="rect">
            <a:avLst/>
          </a:prstGeom>
          <a:noFill/>
        </p:spPr>
        <p:txBody>
          <a:bodyPr wrap="non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200" b="1" dirty="0">
                <a:solidFill>
                  <a:schemeClr val="tx1"/>
                </a:solidFill>
                <a:sym typeface="+mn-ea"/>
              </a:rPr>
              <a:t>外部数据预测</a:t>
            </a:r>
            <a:endParaRPr lang="zh-CN" altLang="en-US" sz="1200" b="1" dirty="0">
              <a:solidFill>
                <a:schemeClr val="tx1"/>
              </a:solidFill>
              <a:latin typeface="微软雅黑" panose="020B0503020204020204" pitchFamily="34" charset="-122"/>
              <a:ea typeface="微软雅黑" panose="020B0503020204020204" pitchFamily="34" charset="-122"/>
              <a:sym typeface="+mn-ea"/>
            </a:endParaRPr>
          </a:p>
        </p:txBody>
      </p:sp>
      <p:sp>
        <p:nvSpPr>
          <p:cNvPr id="131" name="矩形 130"/>
          <p:cNvSpPr/>
          <p:nvPr/>
        </p:nvSpPr>
        <p:spPr>
          <a:xfrm>
            <a:off x="7502843" y="1397879"/>
            <a:ext cx="2002155" cy="274320"/>
          </a:xfrm>
          <a:prstGeom prst="rect">
            <a:avLst/>
          </a:prstGeom>
        </p:spPr>
        <p:txBody>
          <a:bodyPr wrap="square">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200" b="1" dirty="0">
                <a:sym typeface="+mn-ea"/>
              </a:rPr>
              <a:t>外部数据预测助分析</a:t>
            </a:r>
            <a:endParaRPr lang="zh-CN" altLang="en-US" sz="1200" dirty="0"/>
          </a:p>
        </p:txBody>
      </p:sp>
      <p:cxnSp>
        <p:nvCxnSpPr>
          <p:cNvPr id="132" name="直接连接符 131"/>
          <p:cNvCxnSpPr/>
          <p:nvPr/>
        </p:nvCxnSpPr>
        <p:spPr>
          <a:xfrm>
            <a:off x="7144703" y="923534"/>
            <a:ext cx="0" cy="338455"/>
          </a:xfrm>
          <a:prstGeom prst="line">
            <a:avLst/>
          </a:prstGeom>
          <a:ln w="28575" cmpd="sng">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7189153" y="1232779"/>
            <a:ext cx="2630170" cy="0"/>
          </a:xfrm>
          <a:prstGeom prst="straightConnector1">
            <a:avLst/>
          </a:prstGeom>
          <a:ln w="28575" cmpd="sng">
            <a:solidFill>
              <a:schemeClr val="tx1">
                <a:lumMod val="50000"/>
                <a:lumOff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731328" y="4756394"/>
            <a:ext cx="328930" cy="0"/>
          </a:xfrm>
          <a:prstGeom prst="line">
            <a:avLst/>
          </a:prstGeom>
          <a:ln w="28575" cmpd="sng">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2126933" y="2513574"/>
            <a:ext cx="0" cy="2242820"/>
          </a:xfrm>
          <a:prstGeom prst="line">
            <a:avLst/>
          </a:prstGeom>
          <a:ln w="28575" cmpd="sng">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a:off x="9713278" y="5192639"/>
            <a:ext cx="299720" cy="0"/>
          </a:xfrm>
          <a:prstGeom prst="straightConnector1">
            <a:avLst/>
          </a:prstGeom>
          <a:ln w="28575" cmpd="sng">
            <a:solidFill>
              <a:schemeClr val="tx1">
                <a:lumMod val="50000"/>
                <a:lumOff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37" name="矩形 136"/>
          <p:cNvSpPr/>
          <p:nvPr/>
        </p:nvSpPr>
        <p:spPr>
          <a:xfrm>
            <a:off x="9200198" y="3334629"/>
            <a:ext cx="304800" cy="1188720"/>
          </a:xfrm>
          <a:prstGeom prst="rect">
            <a:avLst/>
          </a:prstGeom>
        </p:spPr>
        <p:txBody>
          <a:bodyPr wrap="square">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defRPr/>
            </a:pPr>
            <a:r>
              <a:rPr lang="zh-CN" altLang="en-US" sz="1200" b="1" dirty="0">
                <a:sym typeface="+mn-ea"/>
              </a:rPr>
              <a:t>外部数据预测</a:t>
            </a:r>
            <a:endParaRPr lang="zh-CN" altLang="en-US" sz="1200" dirty="0"/>
          </a:p>
        </p:txBody>
      </p:sp>
      <p:cxnSp>
        <p:nvCxnSpPr>
          <p:cNvPr id="138" name="直接箭头连接符 137"/>
          <p:cNvCxnSpPr/>
          <p:nvPr/>
        </p:nvCxnSpPr>
        <p:spPr>
          <a:xfrm flipH="1">
            <a:off x="1867853" y="5351389"/>
            <a:ext cx="1247140" cy="0"/>
          </a:xfrm>
          <a:prstGeom prst="straightConnector1">
            <a:avLst/>
          </a:prstGeom>
          <a:ln w="28575" cmpd="sng">
            <a:solidFill>
              <a:schemeClr val="tx1">
                <a:lumMod val="50000"/>
                <a:lumOff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161348" y="5350119"/>
            <a:ext cx="0" cy="338455"/>
          </a:xfrm>
          <a:prstGeom prst="line">
            <a:avLst/>
          </a:prstGeom>
          <a:ln w="28575" cmpd="sng">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9631998" y="2891399"/>
            <a:ext cx="328930" cy="0"/>
          </a:xfrm>
          <a:prstGeom prst="line">
            <a:avLst/>
          </a:prstGeom>
          <a:ln w="28575" cmpd="sng">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9660573" y="2949819"/>
            <a:ext cx="0" cy="2242820"/>
          </a:xfrm>
          <a:prstGeom prst="line">
            <a:avLst/>
          </a:prstGeom>
          <a:ln w="28575" cmpd="sng">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flipH="1" flipV="1">
            <a:off x="1867853" y="2465949"/>
            <a:ext cx="278130" cy="5080"/>
          </a:xfrm>
          <a:prstGeom prst="straightConnector1">
            <a:avLst/>
          </a:prstGeom>
          <a:ln w="28575" cmpd="sng">
            <a:solidFill>
              <a:schemeClr val="tx1">
                <a:lumMod val="50000"/>
                <a:lumOff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43" name="KSO_Shape"/>
          <p:cNvSpPr/>
          <p:nvPr/>
        </p:nvSpPr>
        <p:spPr>
          <a:xfrm rot="5400000">
            <a:off x="5717223" y="4033764"/>
            <a:ext cx="702945" cy="744220"/>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4" name="KSO_Shape"/>
          <p:cNvSpPr/>
          <p:nvPr/>
        </p:nvSpPr>
        <p:spPr>
          <a:xfrm rot="10800000">
            <a:off x="2794953" y="2828534"/>
            <a:ext cx="702945" cy="744220"/>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5" name="KSO_Shape"/>
          <p:cNvSpPr/>
          <p:nvPr/>
        </p:nvSpPr>
        <p:spPr>
          <a:xfrm rot="16200000">
            <a:off x="5674043" y="1542659"/>
            <a:ext cx="702945" cy="744220"/>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Other_1"/>
          <p:cNvSpPr/>
          <p:nvPr>
            <p:custDataLst>
              <p:tags r:id="rId1"/>
            </p:custDataLst>
          </p:nvPr>
        </p:nvSpPr>
        <p:spPr>
          <a:xfrm>
            <a:off x="11259128" y="0"/>
            <a:ext cx="932872" cy="4197350"/>
          </a:xfrm>
          <a:custGeom>
            <a:avLst/>
            <a:gdLst>
              <a:gd name="connsiteX0" fmla="*/ 644064 w 644064"/>
              <a:gd name="connsiteY0" fmla="*/ 0 h 4197212"/>
              <a:gd name="connsiteX1" fmla="*/ 644064 w 644064"/>
              <a:gd name="connsiteY1" fmla="*/ 4197212 h 4197212"/>
              <a:gd name="connsiteX2" fmla="*/ 0 w 644064"/>
              <a:gd name="connsiteY2" fmla="*/ 1677137 h 4197212"/>
            </a:gdLst>
            <a:ahLst/>
            <a:cxnLst>
              <a:cxn ang="0">
                <a:pos x="connsiteX0" y="connsiteY0"/>
              </a:cxn>
              <a:cxn ang="0">
                <a:pos x="connsiteX1" y="connsiteY1"/>
              </a:cxn>
              <a:cxn ang="0">
                <a:pos x="connsiteX2" y="connsiteY2"/>
              </a:cxn>
            </a:cxnLst>
            <a:rect l="l" t="t" r="r" b="b"/>
            <a:pathLst>
              <a:path w="644064" h="4197212">
                <a:moveTo>
                  <a:pt x="644064" y="0"/>
                </a:moveTo>
                <a:lnTo>
                  <a:pt x="644064" y="4197212"/>
                </a:lnTo>
                <a:lnTo>
                  <a:pt x="0" y="1677137"/>
                </a:lnTo>
                <a:close/>
              </a:path>
            </a:pathLst>
          </a:custGeom>
          <a:solidFill>
            <a:srgbClr val="0070C0"/>
          </a:solidFill>
        </p:spPr>
        <p:txBody>
          <a:bodyPr anchor="ctr"/>
          <a:lstStyle/>
          <a:p>
            <a:pPr algn="just" eaLnBrk="1" fontAlgn="auto" hangingPunct="1">
              <a:lnSpc>
                <a:spcPct val="130000"/>
              </a:lnSpc>
              <a:spcBef>
                <a:spcPts val="0"/>
              </a:spcBef>
              <a:spcAft>
                <a:spcPts val="0"/>
              </a:spcAft>
              <a:defRPr/>
            </a:pPr>
            <a:endParaRPr lang="zh-CN" altLang="en-US" dirty="0" err="1">
              <a:solidFill>
                <a:srgbClr val="FFFFFF"/>
              </a:solidFill>
              <a:ea typeface="微软雅黑" panose="020B0503020204020204" pitchFamily="34" charset="-122"/>
            </a:endParaRPr>
          </a:p>
        </p:txBody>
      </p:sp>
      <p:sp>
        <p:nvSpPr>
          <p:cNvPr id="31" name="MH_Other_2"/>
          <p:cNvSpPr/>
          <p:nvPr>
            <p:custDataLst>
              <p:tags r:id="rId2"/>
            </p:custDataLst>
          </p:nvPr>
        </p:nvSpPr>
        <p:spPr>
          <a:xfrm>
            <a:off x="7232958" y="0"/>
            <a:ext cx="4959042" cy="6858000"/>
          </a:xfrm>
          <a:prstGeom prst="parallelogram">
            <a:avLst>
              <a:gd name="adj" fmla="val 70604"/>
            </a:avLst>
          </a:prstGeom>
          <a:solidFill>
            <a:srgbClr val="FFCC00"/>
          </a:solidFill>
        </p:spPr>
        <p:txBody>
          <a:bodyPr anchor="ctr"/>
          <a:lstStyle/>
          <a:p>
            <a:pPr algn="just" eaLnBrk="1" fontAlgn="auto" hangingPunct="1">
              <a:lnSpc>
                <a:spcPct val="130000"/>
              </a:lnSpc>
              <a:spcBef>
                <a:spcPts val="0"/>
              </a:spcBef>
              <a:spcAft>
                <a:spcPts val="0"/>
              </a:spcAft>
              <a:defRPr/>
            </a:pPr>
            <a:endParaRPr lang="zh-CN" altLang="en-US" dirty="0" err="1">
              <a:solidFill>
                <a:srgbClr val="FFFFFF"/>
              </a:solidFill>
              <a:ea typeface="微软雅黑" panose="020B0503020204020204" pitchFamily="34" charset="-122"/>
            </a:endParaRPr>
          </a:p>
        </p:txBody>
      </p:sp>
      <p:pic>
        <p:nvPicPr>
          <p:cNvPr id="32" name="Picture 2" descr="C:\Users\chunchunyichihuo\Desktop\图4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0749" y="0"/>
            <a:ext cx="6440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61"/>
          <p:cNvSpPr txBox="1">
            <a:spLocks noChangeArrowheads="1"/>
          </p:cNvSpPr>
          <p:nvPr>
            <p:custDataLst>
              <p:tags r:id="rId4"/>
            </p:custDataLst>
          </p:nvPr>
        </p:nvSpPr>
        <p:spPr bwMode="auto">
          <a:xfrm>
            <a:off x="882000" y="1382442"/>
            <a:ext cx="4826958"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711200">
              <a:lnSpc>
                <a:spcPct val="90000"/>
              </a:lnSpc>
              <a:spcAft>
                <a:spcPct val="35000"/>
              </a:spcAft>
            </a:pPr>
            <a:r>
              <a:rPr lang="zh-CN" altLang="en-US" sz="2000" b="1" spc="300" dirty="0">
                <a:solidFill>
                  <a:schemeClr val="tx2"/>
                </a:solidFill>
                <a:latin typeface="微软雅黑" panose="020B0503020204020204" pitchFamily="34" charset="-122"/>
                <a:ea typeface="微软雅黑" panose="020B0503020204020204" pitchFamily="34" charset="-122"/>
              </a:rPr>
              <a:t>成立于</a:t>
            </a:r>
            <a:r>
              <a:rPr lang="en-US" altLang="en-US" sz="2000" b="1" spc="300" dirty="0">
                <a:solidFill>
                  <a:schemeClr val="tx2"/>
                </a:solidFill>
                <a:latin typeface="微软雅黑" panose="020B0503020204020204" pitchFamily="34" charset="-122"/>
                <a:ea typeface="微软雅黑" panose="020B0503020204020204" pitchFamily="34" charset="-122"/>
              </a:rPr>
              <a:t>2007</a:t>
            </a:r>
            <a:r>
              <a:rPr lang="zh-CN" altLang="en-US" sz="2000" b="1" spc="300" dirty="0">
                <a:solidFill>
                  <a:schemeClr val="tx2"/>
                </a:solidFill>
                <a:latin typeface="微软雅黑" panose="020B0503020204020204" pitchFamily="34" charset="-122"/>
                <a:ea typeface="微软雅黑" panose="020B0503020204020204" pitchFamily="34" charset="-122"/>
              </a:rPr>
              <a:t>年，总股本</a:t>
            </a:r>
            <a:r>
              <a:rPr lang="en-US" altLang="zh-CN" sz="2000" b="1" spc="300" dirty="0">
                <a:solidFill>
                  <a:schemeClr val="tx2"/>
                </a:solidFill>
                <a:latin typeface="微软雅黑" panose="020B0503020204020204" pitchFamily="34" charset="-122"/>
                <a:ea typeface="微软雅黑" panose="020B0503020204020204" pitchFamily="34" charset="-122"/>
              </a:rPr>
              <a:t>7245</a:t>
            </a:r>
            <a:r>
              <a:rPr lang="zh-CN" altLang="en-US" sz="2000" b="1" spc="300" dirty="0">
                <a:solidFill>
                  <a:schemeClr val="tx2"/>
                </a:solidFill>
                <a:latin typeface="微软雅黑" panose="020B0503020204020204" pitchFamily="34" charset="-122"/>
                <a:ea typeface="微软雅黑" panose="020B0503020204020204" pitchFamily="34" charset="-122"/>
              </a:rPr>
              <a:t>万元</a:t>
            </a:r>
            <a:endParaRPr lang="en-US" altLang="zh-CN" sz="2000" b="1" spc="300" dirty="0">
              <a:solidFill>
                <a:schemeClr val="tx2"/>
              </a:solidFill>
              <a:latin typeface="微软雅黑" panose="020B0503020204020204" pitchFamily="34" charset="-122"/>
              <a:ea typeface="微软雅黑" panose="020B0503020204020204" pitchFamily="34" charset="-122"/>
            </a:endParaRPr>
          </a:p>
        </p:txBody>
      </p:sp>
      <p:sp>
        <p:nvSpPr>
          <p:cNvPr id="35" name="MH_Other_3"/>
          <p:cNvSpPr>
            <a:spLocks noChangeArrowheads="1"/>
          </p:cNvSpPr>
          <p:nvPr>
            <p:custDataLst>
              <p:tags r:id="rId5"/>
            </p:custDataLst>
          </p:nvPr>
        </p:nvSpPr>
        <p:spPr bwMode="auto">
          <a:xfrm flipH="1">
            <a:off x="690393" y="1492742"/>
            <a:ext cx="63771" cy="4930710"/>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ndParaRPr>
          </a:p>
        </p:txBody>
      </p:sp>
      <p:sp>
        <p:nvSpPr>
          <p:cNvPr id="36" name="文本框 61"/>
          <p:cNvSpPr txBox="1">
            <a:spLocks noChangeArrowheads="1"/>
          </p:cNvSpPr>
          <p:nvPr>
            <p:custDataLst>
              <p:tags r:id="rId6"/>
            </p:custDataLst>
          </p:nvPr>
        </p:nvSpPr>
        <p:spPr bwMode="auto">
          <a:xfrm>
            <a:off x="882000" y="2012992"/>
            <a:ext cx="4826958"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711200">
              <a:lnSpc>
                <a:spcPct val="90000"/>
              </a:lnSpc>
              <a:spcAft>
                <a:spcPct val="35000"/>
              </a:spcAft>
            </a:pPr>
            <a:r>
              <a:rPr lang="zh-CN" altLang="en-US" sz="2000" b="1" spc="300" dirty="0">
                <a:solidFill>
                  <a:schemeClr val="tx2"/>
                </a:solidFill>
                <a:latin typeface="微软雅黑" panose="020B0503020204020204" pitchFamily="34" charset="-122"/>
                <a:ea typeface="微软雅黑" panose="020B0503020204020204" pitchFamily="34" charset="-122"/>
              </a:rPr>
              <a:t>国防科技大学国家级重点实验室</a:t>
            </a:r>
            <a:endParaRPr lang="en-US" altLang="zh-CN" sz="2000" b="1" spc="300" dirty="0">
              <a:solidFill>
                <a:schemeClr val="tx2"/>
              </a:solidFill>
              <a:latin typeface="微软雅黑" panose="020B0503020204020204" pitchFamily="34" charset="-122"/>
              <a:ea typeface="微软雅黑" panose="020B0503020204020204" pitchFamily="34" charset="-122"/>
            </a:endParaRPr>
          </a:p>
        </p:txBody>
      </p:sp>
      <p:sp>
        <p:nvSpPr>
          <p:cNvPr id="37" name="文本框 61"/>
          <p:cNvSpPr txBox="1">
            <a:spLocks noChangeArrowheads="1"/>
          </p:cNvSpPr>
          <p:nvPr>
            <p:custDataLst>
              <p:tags r:id="rId7"/>
            </p:custDataLst>
          </p:nvPr>
        </p:nvSpPr>
        <p:spPr bwMode="auto">
          <a:xfrm>
            <a:off x="882000" y="2643542"/>
            <a:ext cx="5125148"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711200">
              <a:lnSpc>
                <a:spcPct val="90000"/>
              </a:lnSpc>
              <a:spcAft>
                <a:spcPct val="35000"/>
              </a:spcAft>
            </a:pPr>
            <a:r>
              <a:rPr lang="zh-CN" altLang="en-US" sz="2000" b="1" spc="300" dirty="0">
                <a:solidFill>
                  <a:schemeClr val="tx2"/>
                </a:solidFill>
                <a:latin typeface="微软雅黑" panose="020B0503020204020204" pitchFamily="34" charset="-122"/>
                <a:ea typeface="微软雅黑" panose="020B0503020204020204" pitchFamily="34" charset="-122"/>
              </a:rPr>
              <a:t>五维大数据智能平台</a:t>
            </a:r>
            <a:endParaRPr lang="en-US" altLang="zh-CN" sz="2000" b="1" spc="300" dirty="0">
              <a:solidFill>
                <a:schemeClr val="tx2"/>
              </a:solidFill>
              <a:latin typeface="微软雅黑" panose="020B0503020204020204" pitchFamily="34" charset="-122"/>
              <a:ea typeface="微软雅黑" panose="020B0503020204020204" pitchFamily="34" charset="-122"/>
            </a:endParaRPr>
          </a:p>
        </p:txBody>
      </p:sp>
      <p:sp>
        <p:nvSpPr>
          <p:cNvPr id="38" name="文本框 61"/>
          <p:cNvSpPr txBox="1">
            <a:spLocks noChangeArrowheads="1"/>
          </p:cNvSpPr>
          <p:nvPr>
            <p:custDataLst>
              <p:tags r:id="rId8"/>
            </p:custDataLst>
          </p:nvPr>
        </p:nvSpPr>
        <p:spPr bwMode="auto">
          <a:xfrm>
            <a:off x="882000" y="3274092"/>
            <a:ext cx="6350958"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711200">
              <a:lnSpc>
                <a:spcPct val="90000"/>
              </a:lnSpc>
              <a:spcAft>
                <a:spcPct val="35000"/>
              </a:spcAft>
            </a:pPr>
            <a:r>
              <a:rPr lang="zh-CN" altLang="en-US" sz="2000" b="1" spc="300" dirty="0">
                <a:solidFill>
                  <a:schemeClr val="tx2"/>
                </a:solidFill>
                <a:latin typeface="微软雅黑" panose="020B0503020204020204" pitchFamily="34" charset="-122"/>
                <a:ea typeface="微软雅黑" panose="020B0503020204020204" pitchFamily="34" charset="-122"/>
              </a:rPr>
              <a:t>新三板第一家大数据智能公司</a:t>
            </a:r>
            <a:endParaRPr lang="en-US" altLang="zh-CN" sz="2000" b="1" spc="300" dirty="0">
              <a:solidFill>
                <a:schemeClr val="tx2"/>
              </a:solidFill>
              <a:latin typeface="微软雅黑" panose="020B0503020204020204" pitchFamily="34" charset="-122"/>
              <a:ea typeface="微软雅黑" panose="020B0503020204020204" pitchFamily="34" charset="-122"/>
            </a:endParaRPr>
          </a:p>
        </p:txBody>
      </p:sp>
      <p:sp>
        <p:nvSpPr>
          <p:cNvPr id="45" name="椭圆 44"/>
          <p:cNvSpPr/>
          <p:nvPr/>
        </p:nvSpPr>
        <p:spPr>
          <a:xfrm>
            <a:off x="624002" y="1650514"/>
            <a:ext cx="157018" cy="15701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46" name="椭圆 45"/>
          <p:cNvSpPr/>
          <p:nvPr/>
        </p:nvSpPr>
        <p:spPr>
          <a:xfrm>
            <a:off x="624002" y="2282662"/>
            <a:ext cx="157018" cy="15701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47" name="椭圆 46"/>
          <p:cNvSpPr/>
          <p:nvPr/>
        </p:nvSpPr>
        <p:spPr>
          <a:xfrm>
            <a:off x="624002" y="2914810"/>
            <a:ext cx="157018" cy="15701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48" name="椭圆 47"/>
          <p:cNvSpPr/>
          <p:nvPr/>
        </p:nvSpPr>
        <p:spPr>
          <a:xfrm>
            <a:off x="624002" y="3546958"/>
            <a:ext cx="157018" cy="15701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49" name="椭圆 48"/>
          <p:cNvSpPr/>
          <p:nvPr/>
        </p:nvSpPr>
        <p:spPr>
          <a:xfrm>
            <a:off x="624002" y="4179106"/>
            <a:ext cx="157018" cy="15701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50" name="椭圆 49"/>
          <p:cNvSpPr/>
          <p:nvPr/>
        </p:nvSpPr>
        <p:spPr>
          <a:xfrm>
            <a:off x="624002" y="4811253"/>
            <a:ext cx="157018" cy="15701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97748" y="5290659"/>
            <a:ext cx="4288353"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中关村大数据产业联盟副理事长单位</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97748" y="5888815"/>
            <a:ext cx="4544834"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中国大数据产业生态联盟副理事长单位</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1" name="文本框 61"/>
          <p:cNvSpPr txBox="1">
            <a:spLocks noChangeArrowheads="1"/>
          </p:cNvSpPr>
          <p:nvPr>
            <p:custDataLst>
              <p:tags r:id="rId9"/>
            </p:custDataLst>
          </p:nvPr>
        </p:nvSpPr>
        <p:spPr bwMode="auto">
          <a:xfrm>
            <a:off x="882000" y="3904642"/>
            <a:ext cx="6350958"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711200">
              <a:spcAft>
                <a:spcPct val="35000"/>
              </a:spcAft>
            </a:pPr>
            <a:r>
              <a:rPr lang="zh-CN" altLang="en-US" sz="2000" b="1" spc="300" dirty="0">
                <a:solidFill>
                  <a:schemeClr val="tx2"/>
                </a:solidFill>
                <a:latin typeface="微软雅黑" panose="020B0503020204020204" pitchFamily="34" charset="-122"/>
                <a:ea typeface="微软雅黑" panose="020B0503020204020204" pitchFamily="34" charset="-122"/>
              </a:rPr>
              <a:t>博士</a:t>
            </a:r>
            <a:r>
              <a:rPr lang="en-US" altLang="zh-CN" sz="2000" b="1" spc="300" dirty="0">
                <a:solidFill>
                  <a:schemeClr val="tx2"/>
                </a:solidFill>
                <a:latin typeface="微软雅黑" panose="020B0503020204020204" pitchFamily="34" charset="-122"/>
                <a:ea typeface="微软雅黑" panose="020B0503020204020204" pitchFamily="34" charset="-122"/>
              </a:rPr>
              <a:t>6</a:t>
            </a:r>
            <a:r>
              <a:rPr lang="zh-CN" altLang="en-US" sz="2000" b="1" spc="300" dirty="0">
                <a:solidFill>
                  <a:schemeClr val="tx2"/>
                </a:solidFill>
                <a:latin typeface="微软雅黑" panose="020B0503020204020204" pitchFamily="34" charset="-122"/>
                <a:ea typeface="微软雅黑" panose="020B0503020204020204" pitchFamily="34" charset="-122"/>
              </a:rPr>
              <a:t>人，员工</a:t>
            </a:r>
            <a:r>
              <a:rPr lang="en-US" altLang="zh-CN" sz="2000" b="1" spc="300" dirty="0">
                <a:solidFill>
                  <a:schemeClr val="tx2"/>
                </a:solidFill>
                <a:latin typeface="微软雅黑" panose="020B0503020204020204" pitchFamily="34" charset="-122"/>
                <a:ea typeface="微软雅黑" panose="020B0503020204020204" pitchFamily="34" charset="-122"/>
              </a:rPr>
              <a:t>200+</a:t>
            </a:r>
            <a:r>
              <a:rPr lang="zh-CN" altLang="en-US" sz="2000" b="1" spc="300" dirty="0">
                <a:solidFill>
                  <a:schemeClr val="tx2"/>
                </a:solidFill>
                <a:latin typeface="微软雅黑" panose="020B0503020204020204" pitchFamily="34" charset="-122"/>
                <a:ea typeface="微软雅黑" panose="020B0503020204020204" pitchFamily="34" charset="-122"/>
              </a:rPr>
              <a:t>人</a:t>
            </a:r>
            <a:endParaRPr lang="en-US" altLang="zh-CN" sz="2000" b="1" spc="300" dirty="0">
              <a:solidFill>
                <a:schemeClr val="tx2"/>
              </a:solidFill>
              <a:latin typeface="微软雅黑" panose="020B0503020204020204" pitchFamily="34" charset="-122"/>
              <a:ea typeface="微软雅黑" panose="020B0503020204020204" pitchFamily="34" charset="-122"/>
            </a:endParaRPr>
          </a:p>
        </p:txBody>
      </p:sp>
      <p:sp>
        <p:nvSpPr>
          <p:cNvPr id="22" name="文本框 61"/>
          <p:cNvSpPr txBox="1">
            <a:spLocks noChangeArrowheads="1"/>
          </p:cNvSpPr>
          <p:nvPr>
            <p:custDataLst>
              <p:tags r:id="rId10"/>
            </p:custDataLst>
          </p:nvPr>
        </p:nvSpPr>
        <p:spPr bwMode="auto">
          <a:xfrm>
            <a:off x="882000" y="4535193"/>
            <a:ext cx="6350958"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711200">
              <a:spcAft>
                <a:spcPct val="35000"/>
              </a:spcAft>
            </a:pPr>
            <a:r>
              <a:rPr lang="zh-CN" altLang="en-US" sz="2000" b="1" spc="300" dirty="0">
                <a:solidFill>
                  <a:schemeClr val="tx2"/>
                </a:solidFill>
                <a:latin typeface="微软雅黑" panose="020B0503020204020204" pitchFamily="34" charset="-122"/>
                <a:ea typeface="微软雅黑" panose="020B0503020204020204" pitchFamily="34" charset="-122"/>
              </a:rPr>
              <a:t>上海、长沙、广州等地设有分支机构</a:t>
            </a:r>
            <a:endParaRPr lang="zh-CN" altLang="en-US" sz="2000" b="1" spc="300" dirty="0">
              <a:solidFill>
                <a:schemeClr val="tx2"/>
              </a:solidFill>
              <a:latin typeface="微软雅黑" panose="020B0503020204020204" pitchFamily="34" charset="-122"/>
              <a:ea typeface="微软雅黑" panose="020B0503020204020204" pitchFamily="34" charset="-122"/>
            </a:endParaRPr>
          </a:p>
        </p:txBody>
      </p:sp>
      <p:sp>
        <p:nvSpPr>
          <p:cNvPr id="25" name="椭圆 24"/>
          <p:cNvSpPr/>
          <p:nvPr/>
        </p:nvSpPr>
        <p:spPr>
          <a:xfrm>
            <a:off x="626502" y="5428345"/>
            <a:ext cx="157018" cy="15701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6" name="椭圆 25"/>
          <p:cNvSpPr/>
          <p:nvPr/>
        </p:nvSpPr>
        <p:spPr>
          <a:xfrm>
            <a:off x="629002" y="6030450"/>
            <a:ext cx="157018" cy="15701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MH_Other_1"/>
          <p:cNvSpPr/>
          <p:nvPr/>
        </p:nvSpPr>
        <p:spPr>
          <a:xfrm flipH="1" flipV="1">
            <a:off x="2759420" y="4648840"/>
            <a:ext cx="2036233" cy="1514475"/>
          </a:xfrm>
          <a:custGeom>
            <a:avLst/>
            <a:gdLst>
              <a:gd name="connsiteX0" fmla="*/ 2036881 w 2036881"/>
              <a:gd name="connsiteY0" fmla="*/ 0 h 1514475"/>
              <a:gd name="connsiteX1" fmla="*/ 662583 w 2036881"/>
              <a:gd name="connsiteY1" fmla="*/ 0 h 1514475"/>
              <a:gd name="connsiteX2" fmla="*/ 0 w 2036881"/>
              <a:gd name="connsiteY2" fmla="*/ 662583 h 1514475"/>
              <a:gd name="connsiteX3" fmla="*/ 0 w 2036881"/>
              <a:gd name="connsiteY3" fmla="*/ 1514475 h 1514475"/>
              <a:gd name="connsiteX4" fmla="*/ 378619 w 2036881"/>
              <a:gd name="connsiteY4" fmla="*/ 1514475 h 1514475"/>
              <a:gd name="connsiteX5" fmla="*/ 378619 w 2036881"/>
              <a:gd name="connsiteY5" fmla="*/ 662583 h 1514475"/>
              <a:gd name="connsiteX6" fmla="*/ 662583 w 2036881"/>
              <a:gd name="connsiteY6" fmla="*/ 378619 h 1514475"/>
              <a:gd name="connsiteX7" fmla="*/ 2036881 w 2036881"/>
              <a:gd name="connsiteY7" fmla="*/ 37861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881" h="1514475">
                <a:moveTo>
                  <a:pt x="2036881" y="0"/>
                </a:moveTo>
                <a:lnTo>
                  <a:pt x="662583" y="0"/>
                </a:lnTo>
                <a:cubicBezTo>
                  <a:pt x="296649" y="0"/>
                  <a:pt x="0" y="296649"/>
                  <a:pt x="0" y="662583"/>
                </a:cubicBezTo>
                <a:lnTo>
                  <a:pt x="0" y="1514475"/>
                </a:lnTo>
                <a:lnTo>
                  <a:pt x="378619" y="1514475"/>
                </a:lnTo>
                <a:lnTo>
                  <a:pt x="378619" y="662583"/>
                </a:lnTo>
                <a:cubicBezTo>
                  <a:pt x="378619" y="505754"/>
                  <a:pt x="505754" y="378619"/>
                  <a:pt x="662583" y="378619"/>
                </a:cubicBezTo>
                <a:lnTo>
                  <a:pt x="2036881" y="378619"/>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2" name="MH_Other_2"/>
          <p:cNvSpPr/>
          <p:nvPr/>
        </p:nvSpPr>
        <p:spPr>
          <a:xfrm flipH="1">
            <a:off x="5123736" y="4383728"/>
            <a:ext cx="2036233" cy="1514475"/>
          </a:xfrm>
          <a:custGeom>
            <a:avLst/>
            <a:gdLst>
              <a:gd name="connsiteX0" fmla="*/ 2036881 w 2036881"/>
              <a:gd name="connsiteY0" fmla="*/ 0 h 1514475"/>
              <a:gd name="connsiteX1" fmla="*/ 662583 w 2036881"/>
              <a:gd name="connsiteY1" fmla="*/ 0 h 1514475"/>
              <a:gd name="connsiteX2" fmla="*/ 0 w 2036881"/>
              <a:gd name="connsiteY2" fmla="*/ 662583 h 1514475"/>
              <a:gd name="connsiteX3" fmla="*/ 0 w 2036881"/>
              <a:gd name="connsiteY3" fmla="*/ 1514475 h 1514475"/>
              <a:gd name="connsiteX4" fmla="*/ 378619 w 2036881"/>
              <a:gd name="connsiteY4" fmla="*/ 1514475 h 1514475"/>
              <a:gd name="connsiteX5" fmla="*/ 378619 w 2036881"/>
              <a:gd name="connsiteY5" fmla="*/ 662583 h 1514475"/>
              <a:gd name="connsiteX6" fmla="*/ 662583 w 2036881"/>
              <a:gd name="connsiteY6" fmla="*/ 378619 h 1514475"/>
              <a:gd name="connsiteX7" fmla="*/ 2036881 w 2036881"/>
              <a:gd name="connsiteY7" fmla="*/ 37861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881" h="1514475">
                <a:moveTo>
                  <a:pt x="2036881" y="0"/>
                </a:moveTo>
                <a:lnTo>
                  <a:pt x="662583" y="0"/>
                </a:lnTo>
                <a:cubicBezTo>
                  <a:pt x="296649" y="0"/>
                  <a:pt x="0" y="296649"/>
                  <a:pt x="0" y="662583"/>
                </a:cubicBezTo>
                <a:lnTo>
                  <a:pt x="0" y="1514475"/>
                </a:lnTo>
                <a:lnTo>
                  <a:pt x="378619" y="1514475"/>
                </a:lnTo>
                <a:lnTo>
                  <a:pt x="378619" y="662583"/>
                </a:lnTo>
                <a:cubicBezTo>
                  <a:pt x="378619" y="505754"/>
                  <a:pt x="505754" y="378619"/>
                  <a:pt x="662583" y="378619"/>
                </a:cubicBezTo>
                <a:lnTo>
                  <a:pt x="2036881" y="378619"/>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3" name="MH_Other_3"/>
          <p:cNvSpPr/>
          <p:nvPr/>
        </p:nvSpPr>
        <p:spPr>
          <a:xfrm flipH="1" flipV="1">
            <a:off x="6764153" y="4261490"/>
            <a:ext cx="3191933" cy="1514475"/>
          </a:xfrm>
          <a:custGeom>
            <a:avLst/>
            <a:gdLst>
              <a:gd name="connsiteX0" fmla="*/ 662583 w 3190875"/>
              <a:gd name="connsiteY0" fmla="*/ 0 h 1514475"/>
              <a:gd name="connsiteX1" fmla="*/ 3190875 w 3190875"/>
              <a:gd name="connsiteY1" fmla="*/ 0 h 1514475"/>
              <a:gd name="connsiteX2" fmla="*/ 3190875 w 3190875"/>
              <a:gd name="connsiteY2" fmla="*/ 378619 h 1514475"/>
              <a:gd name="connsiteX3" fmla="*/ 662583 w 3190875"/>
              <a:gd name="connsiteY3" fmla="*/ 378619 h 1514475"/>
              <a:gd name="connsiteX4" fmla="*/ 378619 w 3190875"/>
              <a:gd name="connsiteY4" fmla="*/ 662583 h 1514475"/>
              <a:gd name="connsiteX5" fmla="*/ 378619 w 3190875"/>
              <a:gd name="connsiteY5" fmla="*/ 1514475 h 1514475"/>
              <a:gd name="connsiteX6" fmla="*/ 0 w 3190875"/>
              <a:gd name="connsiteY6" fmla="*/ 1514475 h 1514475"/>
              <a:gd name="connsiteX7" fmla="*/ 0 w 3190875"/>
              <a:gd name="connsiteY7" fmla="*/ 662583 h 1514475"/>
              <a:gd name="connsiteX8" fmla="*/ 662583 w 3190875"/>
              <a:gd name="connsiteY8" fmla="*/ 0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875" h="1514475">
                <a:moveTo>
                  <a:pt x="662583" y="0"/>
                </a:moveTo>
                <a:lnTo>
                  <a:pt x="3190875" y="0"/>
                </a:lnTo>
                <a:lnTo>
                  <a:pt x="3190875" y="378619"/>
                </a:lnTo>
                <a:lnTo>
                  <a:pt x="662583" y="378619"/>
                </a:lnTo>
                <a:cubicBezTo>
                  <a:pt x="505754" y="378619"/>
                  <a:pt x="378619" y="505754"/>
                  <a:pt x="378619" y="662583"/>
                </a:cubicBezTo>
                <a:lnTo>
                  <a:pt x="378619" y="1514475"/>
                </a:lnTo>
                <a:lnTo>
                  <a:pt x="0" y="1514475"/>
                </a:lnTo>
                <a:lnTo>
                  <a:pt x="0" y="662583"/>
                </a:lnTo>
                <a:cubicBezTo>
                  <a:pt x="0" y="296649"/>
                  <a:pt x="296649" y="0"/>
                  <a:pt x="662583"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4" name="MH_Other_6"/>
          <p:cNvSpPr/>
          <p:nvPr/>
        </p:nvSpPr>
        <p:spPr>
          <a:xfrm rot="5400000">
            <a:off x="8543476" y="3626755"/>
            <a:ext cx="1309687" cy="1515533"/>
          </a:xfrm>
          <a:custGeom>
            <a:avLst/>
            <a:gdLst>
              <a:gd name="connsiteX0" fmla="*/ 0 w 1309689"/>
              <a:gd name="connsiteY0" fmla="*/ 1514475 h 1514475"/>
              <a:gd name="connsiteX1" fmla="*/ 0 w 1309689"/>
              <a:gd name="connsiteY1" fmla="*/ 662583 h 1514475"/>
              <a:gd name="connsiteX2" fmla="*/ 662583 w 1309689"/>
              <a:gd name="connsiteY2" fmla="*/ 0 h 1514475"/>
              <a:gd name="connsiteX3" fmla="*/ 1309689 w 1309689"/>
              <a:gd name="connsiteY3" fmla="*/ 0 h 1514475"/>
              <a:gd name="connsiteX4" fmla="*/ 1309689 w 1309689"/>
              <a:gd name="connsiteY4" fmla="*/ 378619 h 1514475"/>
              <a:gd name="connsiteX5" fmla="*/ 662583 w 1309689"/>
              <a:gd name="connsiteY5" fmla="*/ 378619 h 1514475"/>
              <a:gd name="connsiteX6" fmla="*/ 378619 w 1309689"/>
              <a:gd name="connsiteY6" fmla="*/ 662583 h 1514475"/>
              <a:gd name="connsiteX7" fmla="*/ 378619 w 1309689"/>
              <a:gd name="connsiteY7" fmla="*/ 1514475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689" h="1514475">
                <a:moveTo>
                  <a:pt x="0" y="1514475"/>
                </a:moveTo>
                <a:lnTo>
                  <a:pt x="0" y="662583"/>
                </a:lnTo>
                <a:cubicBezTo>
                  <a:pt x="0" y="296649"/>
                  <a:pt x="296649" y="0"/>
                  <a:pt x="662583" y="0"/>
                </a:cubicBezTo>
                <a:lnTo>
                  <a:pt x="1309689" y="0"/>
                </a:lnTo>
                <a:lnTo>
                  <a:pt x="1309689" y="378619"/>
                </a:lnTo>
                <a:lnTo>
                  <a:pt x="662583" y="378619"/>
                </a:lnTo>
                <a:cubicBezTo>
                  <a:pt x="505754" y="378619"/>
                  <a:pt x="378619" y="505754"/>
                  <a:pt x="378619" y="662583"/>
                </a:cubicBezTo>
                <a:lnTo>
                  <a:pt x="378619" y="151447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5" name="MH_Other_10"/>
          <p:cNvSpPr/>
          <p:nvPr/>
        </p:nvSpPr>
        <p:spPr>
          <a:xfrm>
            <a:off x="1646053" y="4263078"/>
            <a:ext cx="71967"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26" name="MH_Other_11"/>
          <p:cNvSpPr/>
          <p:nvPr/>
        </p:nvSpPr>
        <p:spPr>
          <a:xfrm>
            <a:off x="1798453" y="4263078"/>
            <a:ext cx="71967"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27" name="MH_Other_12"/>
          <p:cNvSpPr/>
          <p:nvPr/>
        </p:nvSpPr>
        <p:spPr>
          <a:xfrm>
            <a:off x="1950853" y="4263078"/>
            <a:ext cx="71967"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28" name="MH_SubTitle_4"/>
          <p:cNvSpPr/>
          <p:nvPr/>
        </p:nvSpPr>
        <p:spPr>
          <a:xfrm>
            <a:off x="6412787" y="4999677"/>
            <a:ext cx="1181100" cy="1181100"/>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en-US" altLang="zh-CN" b="1" dirty="0">
                <a:solidFill>
                  <a:schemeClr val="accent1"/>
                </a:solidFill>
                <a:latin typeface="微软雅黑" panose="020B0503020204020204" pitchFamily="34" charset="-122"/>
                <a:ea typeface="微软雅黑" panose="020B0503020204020204" pitchFamily="34" charset="-122"/>
              </a:rPr>
              <a:t> </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29" name="MH_Other_13"/>
          <p:cNvSpPr/>
          <p:nvPr/>
        </p:nvSpPr>
        <p:spPr>
          <a:xfrm>
            <a:off x="7739936" y="5553714"/>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30" name="MH_Other_14"/>
          <p:cNvSpPr/>
          <p:nvPr/>
        </p:nvSpPr>
        <p:spPr>
          <a:xfrm>
            <a:off x="7892336" y="5553714"/>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31" name="MH_Other_15"/>
          <p:cNvSpPr/>
          <p:nvPr/>
        </p:nvSpPr>
        <p:spPr>
          <a:xfrm>
            <a:off x="8044736" y="5553714"/>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32" name="MH_Other_16"/>
          <p:cNvSpPr/>
          <p:nvPr/>
        </p:nvSpPr>
        <p:spPr>
          <a:xfrm>
            <a:off x="8197136" y="5553714"/>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33" name="MH_SubTitle_5"/>
          <p:cNvSpPr/>
          <p:nvPr/>
        </p:nvSpPr>
        <p:spPr>
          <a:xfrm>
            <a:off x="3965920" y="3978914"/>
            <a:ext cx="1181100" cy="1181100"/>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en-US" altLang="zh-CN" b="1" dirty="0">
                <a:solidFill>
                  <a:schemeClr val="accent1"/>
                </a:solidFill>
                <a:latin typeface="微软雅黑" panose="020B0503020204020204" pitchFamily="34" charset="-122"/>
                <a:ea typeface="微软雅黑" panose="020B0503020204020204" pitchFamily="34" charset="-122"/>
              </a:rPr>
              <a:t> </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34" name="MH_Other_17"/>
          <p:cNvSpPr/>
          <p:nvPr/>
        </p:nvSpPr>
        <p:spPr>
          <a:xfrm>
            <a:off x="3515069" y="5931539"/>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35" name="MH_Other_18"/>
          <p:cNvSpPr/>
          <p:nvPr/>
        </p:nvSpPr>
        <p:spPr>
          <a:xfrm>
            <a:off x="3667469" y="5931539"/>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36" name="MH_Other_19"/>
          <p:cNvSpPr/>
          <p:nvPr/>
        </p:nvSpPr>
        <p:spPr>
          <a:xfrm>
            <a:off x="3819869" y="5931539"/>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37" name="MH_Other_22"/>
          <p:cNvSpPr/>
          <p:nvPr/>
        </p:nvSpPr>
        <p:spPr>
          <a:xfrm rot="16200000" flipH="1" flipV="1">
            <a:off x="1166364" y="4385050"/>
            <a:ext cx="2036762" cy="1513417"/>
          </a:xfrm>
          <a:custGeom>
            <a:avLst/>
            <a:gdLst>
              <a:gd name="connsiteX0" fmla="*/ 2036881 w 2036881"/>
              <a:gd name="connsiteY0" fmla="*/ 0 h 1514475"/>
              <a:gd name="connsiteX1" fmla="*/ 662583 w 2036881"/>
              <a:gd name="connsiteY1" fmla="*/ 0 h 1514475"/>
              <a:gd name="connsiteX2" fmla="*/ 0 w 2036881"/>
              <a:gd name="connsiteY2" fmla="*/ 662583 h 1514475"/>
              <a:gd name="connsiteX3" fmla="*/ 0 w 2036881"/>
              <a:gd name="connsiteY3" fmla="*/ 1514475 h 1514475"/>
              <a:gd name="connsiteX4" fmla="*/ 378619 w 2036881"/>
              <a:gd name="connsiteY4" fmla="*/ 1514475 h 1514475"/>
              <a:gd name="connsiteX5" fmla="*/ 378619 w 2036881"/>
              <a:gd name="connsiteY5" fmla="*/ 662583 h 1514475"/>
              <a:gd name="connsiteX6" fmla="*/ 662583 w 2036881"/>
              <a:gd name="connsiteY6" fmla="*/ 378619 h 1514475"/>
              <a:gd name="connsiteX7" fmla="*/ 2036881 w 2036881"/>
              <a:gd name="connsiteY7" fmla="*/ 37861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881" h="1514475">
                <a:moveTo>
                  <a:pt x="2036881" y="0"/>
                </a:moveTo>
                <a:lnTo>
                  <a:pt x="662583" y="0"/>
                </a:lnTo>
                <a:cubicBezTo>
                  <a:pt x="296649" y="0"/>
                  <a:pt x="0" y="296649"/>
                  <a:pt x="0" y="662583"/>
                </a:cubicBezTo>
                <a:lnTo>
                  <a:pt x="0" y="1514475"/>
                </a:lnTo>
                <a:lnTo>
                  <a:pt x="378619" y="1514475"/>
                </a:lnTo>
                <a:lnTo>
                  <a:pt x="378619" y="662583"/>
                </a:lnTo>
                <a:cubicBezTo>
                  <a:pt x="378619" y="505754"/>
                  <a:pt x="505754" y="378619"/>
                  <a:pt x="662583" y="378619"/>
                </a:cubicBezTo>
                <a:lnTo>
                  <a:pt x="2036881" y="378619"/>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38" name="MH_SubTitle_6"/>
          <p:cNvSpPr/>
          <p:nvPr/>
        </p:nvSpPr>
        <p:spPr>
          <a:xfrm>
            <a:off x="2164636" y="5388615"/>
            <a:ext cx="1181100" cy="1055683"/>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en-US" altLang="zh-CN" b="1" dirty="0">
                <a:solidFill>
                  <a:schemeClr val="accent1"/>
                </a:solidFill>
                <a:latin typeface="微软雅黑" panose="020B0503020204020204" pitchFamily="34" charset="-122"/>
                <a:ea typeface="微软雅黑" panose="020B0503020204020204" pitchFamily="34" charset="-122"/>
              </a:rPr>
              <a:t> </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39" name="MH_Other_23"/>
          <p:cNvSpPr/>
          <p:nvPr/>
        </p:nvSpPr>
        <p:spPr>
          <a:xfrm>
            <a:off x="5316353" y="4555178"/>
            <a:ext cx="71967"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40" name="MH_Other_24"/>
          <p:cNvSpPr/>
          <p:nvPr/>
        </p:nvSpPr>
        <p:spPr>
          <a:xfrm>
            <a:off x="5468753" y="4555178"/>
            <a:ext cx="71967"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41" name="MH_Other_25"/>
          <p:cNvSpPr/>
          <p:nvPr/>
        </p:nvSpPr>
        <p:spPr>
          <a:xfrm>
            <a:off x="5621153" y="4555178"/>
            <a:ext cx="71967"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42" name="MH_Other_26"/>
          <p:cNvSpPr/>
          <p:nvPr/>
        </p:nvSpPr>
        <p:spPr>
          <a:xfrm>
            <a:off x="5773553" y="4555178"/>
            <a:ext cx="71967"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43" name="文本框 39"/>
          <p:cNvSpPr txBox="1"/>
          <p:nvPr/>
        </p:nvSpPr>
        <p:spPr>
          <a:xfrm>
            <a:off x="6552284" y="5374660"/>
            <a:ext cx="902811" cy="523220"/>
          </a:xfrm>
          <a:prstGeom prst="rect">
            <a:avLst/>
          </a:prstGeom>
          <a:noFill/>
        </p:spPr>
        <p:txBody>
          <a:bodyPr wrap="none">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defRPr/>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贷后</a:t>
            </a:r>
            <a:endPar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4" name="文本框 40"/>
          <p:cNvSpPr txBox="1"/>
          <p:nvPr/>
        </p:nvSpPr>
        <p:spPr>
          <a:xfrm>
            <a:off x="4104757" y="4268483"/>
            <a:ext cx="902811" cy="523220"/>
          </a:xfrm>
          <a:prstGeom prst="rect">
            <a:avLst/>
          </a:prstGeom>
          <a:noFill/>
        </p:spPr>
        <p:txBody>
          <a:bodyPr wrap="none">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defRPr/>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贷中</a:t>
            </a:r>
            <a:endPar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5" name="文本框 41"/>
          <p:cNvSpPr txBox="1"/>
          <p:nvPr/>
        </p:nvSpPr>
        <p:spPr>
          <a:xfrm>
            <a:off x="2303885" y="5655014"/>
            <a:ext cx="902811" cy="523220"/>
          </a:xfrm>
          <a:prstGeom prst="rect">
            <a:avLst/>
          </a:prstGeom>
          <a:noFill/>
        </p:spPr>
        <p:txBody>
          <a:bodyPr wrap="none">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defRPr/>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贷前</a:t>
            </a:r>
            <a:endPar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6" name="文本框 50"/>
          <p:cNvSpPr txBox="1"/>
          <p:nvPr/>
        </p:nvSpPr>
        <p:spPr>
          <a:xfrm rot="3127841">
            <a:off x="8300251" y="3837095"/>
            <a:ext cx="430887" cy="1817164"/>
          </a:xfrm>
          <a:prstGeom prst="rect">
            <a:avLst/>
          </a:prstGeom>
          <a:noFill/>
        </p:spPr>
        <p:txBody>
          <a:bodyPr vert="eaVert" wrap="none">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285750" indent="-285750">
              <a:buFont typeface="Wingdings" panose="05000000000000000000" pitchFamily="2" charset="2"/>
              <a:buChar char="Ø"/>
              <a:defRPr/>
            </a:pPr>
            <a:r>
              <a:rPr lang="zh-CN" altLang="en-US" sz="1600" dirty="0">
                <a:solidFill>
                  <a:schemeClr val="tx1"/>
                </a:solidFill>
                <a:latin typeface="微软雅黑" panose="020B0503020204020204" pitchFamily="34" charset="-122"/>
                <a:ea typeface="微软雅黑" panose="020B0503020204020204" pitchFamily="34" charset="-122"/>
              </a:rPr>
              <a:t>贷后管理有重点</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47" name="文本框 53"/>
          <p:cNvSpPr txBox="1"/>
          <p:nvPr/>
        </p:nvSpPr>
        <p:spPr>
          <a:xfrm>
            <a:off x="3025907" y="5096827"/>
            <a:ext cx="1301115" cy="596265"/>
          </a:xfrm>
          <a:prstGeom prst="rect">
            <a:avLst/>
          </a:prstGeom>
          <a:noFill/>
        </p:spPr>
        <p:txBody>
          <a:bodyPr wrap="square">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285750" indent="-285750">
              <a:buFont typeface="Wingdings" panose="05000000000000000000" pitchFamily="2" charset="2"/>
              <a:buChar char="Ø"/>
              <a:defRPr/>
            </a:pPr>
            <a:r>
              <a:rPr lang="zh-CN" altLang="en-US" sz="1600" dirty="0">
                <a:solidFill>
                  <a:schemeClr val="tx1"/>
                </a:solidFill>
                <a:latin typeface="微软雅黑" panose="020B0503020204020204" pitchFamily="34" charset="-122"/>
                <a:ea typeface="微软雅黑" panose="020B0503020204020204" pitchFamily="34" charset="-122"/>
              </a:rPr>
              <a:t>贷前调查有渠道</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48" name="MH_Other_17"/>
          <p:cNvSpPr/>
          <p:nvPr/>
        </p:nvSpPr>
        <p:spPr>
          <a:xfrm>
            <a:off x="7858469" y="3924939"/>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49" name="MH_Other_18"/>
          <p:cNvSpPr/>
          <p:nvPr/>
        </p:nvSpPr>
        <p:spPr>
          <a:xfrm>
            <a:off x="8010869" y="3924939"/>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50" name="MH_Other_19"/>
          <p:cNvSpPr/>
          <p:nvPr/>
        </p:nvSpPr>
        <p:spPr>
          <a:xfrm>
            <a:off x="8163269" y="3924939"/>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51" name="MH_Other_20"/>
          <p:cNvSpPr/>
          <p:nvPr/>
        </p:nvSpPr>
        <p:spPr>
          <a:xfrm>
            <a:off x="8315669" y="3924939"/>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52" name="MH_Other_21"/>
          <p:cNvSpPr/>
          <p:nvPr/>
        </p:nvSpPr>
        <p:spPr>
          <a:xfrm>
            <a:off x="8468069" y="3924939"/>
            <a:ext cx="7196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53" name="文本框 53"/>
          <p:cNvSpPr txBox="1"/>
          <p:nvPr/>
        </p:nvSpPr>
        <p:spPr>
          <a:xfrm>
            <a:off x="5244386" y="3931290"/>
            <a:ext cx="1909497" cy="338554"/>
          </a:xfrm>
          <a:prstGeom prst="rect">
            <a:avLst/>
          </a:prstGeom>
          <a:noFill/>
        </p:spPr>
        <p:txBody>
          <a:bodyPr wrap="none">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285750" indent="-285750">
              <a:buFont typeface="Wingdings" panose="05000000000000000000" pitchFamily="2" charset="2"/>
              <a:buChar char="Ø"/>
              <a:defRPr/>
            </a:pPr>
            <a:r>
              <a:rPr lang="zh-CN" altLang="en-US" sz="1600" dirty="0">
                <a:solidFill>
                  <a:schemeClr val="tx1"/>
                </a:solidFill>
                <a:latin typeface="微软雅黑" panose="020B0503020204020204" pitchFamily="34" charset="-122"/>
                <a:ea typeface="微软雅黑" panose="020B0503020204020204" pitchFamily="34" charset="-122"/>
              </a:rPr>
              <a:t>贷中审查有依据</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154" name="直接连接符 153"/>
          <p:cNvCxnSpPr/>
          <p:nvPr/>
        </p:nvCxnSpPr>
        <p:spPr>
          <a:xfrm>
            <a:off x="7890642" y="853757"/>
            <a:ext cx="0" cy="425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427987" y="853757"/>
            <a:ext cx="0" cy="425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a:off x="6193287" y="786447"/>
            <a:ext cx="0" cy="8089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7" name="Rectangle 57"/>
          <p:cNvSpPr/>
          <p:nvPr/>
        </p:nvSpPr>
        <p:spPr>
          <a:xfrm>
            <a:off x="1313312" y="1956117"/>
            <a:ext cx="1346835" cy="452120"/>
          </a:xfrm>
          <a:prstGeom prst="rect">
            <a:avLst/>
          </a:prstGeom>
          <a:solidFill>
            <a:srgbClr val="FFFF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高管频繁变动</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58" name="Rectangle 57"/>
          <p:cNvSpPr/>
          <p:nvPr/>
        </p:nvSpPr>
        <p:spPr>
          <a:xfrm>
            <a:off x="2780162" y="1956117"/>
            <a:ext cx="1335405" cy="452120"/>
          </a:xfrm>
          <a:prstGeom prst="rect">
            <a:avLst/>
          </a:prstGeom>
          <a:solidFill>
            <a:srgbClr val="FFFF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行业不景气</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59" name="矩形 158"/>
          <p:cNvSpPr>
            <a:spLocks noChangeArrowheads="1"/>
          </p:cNvSpPr>
          <p:nvPr/>
        </p:nvSpPr>
        <p:spPr bwMode="auto">
          <a:xfrm>
            <a:off x="1217427" y="1670367"/>
            <a:ext cx="3010535" cy="2016125"/>
          </a:xfrm>
          <a:prstGeom prst="rect">
            <a:avLst/>
          </a:prstGeom>
          <a:noFill/>
          <a:ln w="9525" algn="ctr">
            <a:solidFill>
              <a:schemeClr val="tx1"/>
            </a:solidFill>
            <a:prstDash val="lgDash"/>
            <a:round/>
          </a:ln>
        </p:spPr>
        <p:txBody>
          <a:bodyPr lIns="91440" tIns="45720" rIns="91440" bIns="45720"/>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eaLnBrk="1" hangingPunct="1"/>
            <a:r>
              <a:rPr lang="zh-CN" altLang="en-US" sz="1400" dirty="0">
                <a:solidFill>
                  <a:schemeClr val="tx1"/>
                </a:solidFill>
                <a:latin typeface="微软雅黑" panose="020B0503020204020204" pitchFamily="34" charset="-122"/>
                <a:ea typeface="微软雅黑" panose="020B0503020204020204" pitchFamily="34" charset="-122"/>
                <a:sym typeface="+mn-ea"/>
              </a:rPr>
              <a:t>贷前、贷中、贷后</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60" name="Rectangle 57"/>
          <p:cNvSpPr/>
          <p:nvPr/>
        </p:nvSpPr>
        <p:spPr>
          <a:xfrm>
            <a:off x="1313312" y="2526982"/>
            <a:ext cx="1346835" cy="452120"/>
          </a:xfrm>
          <a:prstGeom prst="rect">
            <a:avLst/>
          </a:prstGeom>
          <a:solidFill>
            <a:srgbClr val="FFFF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政策影响</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61" name="Rectangle 57"/>
          <p:cNvSpPr/>
          <p:nvPr/>
        </p:nvSpPr>
        <p:spPr>
          <a:xfrm>
            <a:off x="2780162" y="2526982"/>
            <a:ext cx="1335405" cy="452120"/>
          </a:xfrm>
          <a:prstGeom prst="rect">
            <a:avLst/>
          </a:prstGeom>
          <a:solidFill>
            <a:srgbClr val="FFFF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技术变革</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62" name="Rectangle 57"/>
          <p:cNvSpPr/>
          <p:nvPr/>
        </p:nvSpPr>
        <p:spPr>
          <a:xfrm>
            <a:off x="1313312" y="3104832"/>
            <a:ext cx="1346835" cy="452120"/>
          </a:xfrm>
          <a:prstGeom prst="rect">
            <a:avLst/>
          </a:prstGeom>
          <a:solidFill>
            <a:srgbClr val="FFFF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行业竞争激烈</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63" name="Rectangle 57"/>
          <p:cNvSpPr/>
          <p:nvPr/>
        </p:nvSpPr>
        <p:spPr>
          <a:xfrm>
            <a:off x="2780162" y="3104832"/>
            <a:ext cx="1335405" cy="452120"/>
          </a:xfrm>
          <a:prstGeom prst="rect">
            <a:avLst/>
          </a:prstGeom>
          <a:solidFill>
            <a:srgbClr val="FFFF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关联企业结构复杂</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64" name="Rectangle 57"/>
          <p:cNvSpPr/>
          <p:nvPr/>
        </p:nvSpPr>
        <p:spPr>
          <a:xfrm>
            <a:off x="4726437" y="1942147"/>
            <a:ext cx="1346835" cy="452120"/>
          </a:xfrm>
          <a:prstGeom prst="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solidFill>
                <a:latin typeface="微软雅黑" panose="020B0503020204020204" pitchFamily="34" charset="-122"/>
                <a:ea typeface="微软雅黑" panose="020B0503020204020204" pitchFamily="34" charset="-122"/>
                <a:sym typeface="+mn-ea"/>
              </a:rPr>
              <a:t>经济纠纷</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65" name="Rectangle 57"/>
          <p:cNvSpPr/>
          <p:nvPr/>
        </p:nvSpPr>
        <p:spPr>
          <a:xfrm>
            <a:off x="6193287" y="1942147"/>
            <a:ext cx="1335405" cy="452120"/>
          </a:xfrm>
          <a:prstGeom prst="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solidFill>
                <a:latin typeface="微软雅黑" panose="020B0503020204020204" pitchFamily="34" charset="-122"/>
                <a:ea typeface="微软雅黑" panose="020B0503020204020204" pitchFamily="34" charset="-122"/>
                <a:sym typeface="+mn-ea"/>
              </a:rPr>
              <a:t>重大负面舆情</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66" name="矩形 165"/>
          <p:cNvSpPr>
            <a:spLocks noChangeArrowheads="1"/>
          </p:cNvSpPr>
          <p:nvPr/>
        </p:nvSpPr>
        <p:spPr bwMode="auto">
          <a:xfrm>
            <a:off x="4611502" y="1665922"/>
            <a:ext cx="3010535" cy="2016125"/>
          </a:xfrm>
          <a:prstGeom prst="rect">
            <a:avLst/>
          </a:prstGeom>
          <a:noFill/>
          <a:ln w="9525" algn="ctr">
            <a:solidFill>
              <a:schemeClr val="tx1"/>
            </a:solidFill>
            <a:prstDash val="lgDash"/>
            <a:round/>
          </a:ln>
        </p:spPr>
        <p:txBody>
          <a:bodyPr lIns="91440" tIns="45720" rIns="91440" bIns="45720"/>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eaLnBrk="1" hangingPunct="1"/>
            <a:r>
              <a:rPr lang="zh-CN" altLang="en-US" sz="1400" dirty="0">
                <a:solidFill>
                  <a:schemeClr val="tx1"/>
                </a:solidFill>
                <a:latin typeface="微软雅黑" panose="020B0503020204020204" pitchFamily="34" charset="-122"/>
                <a:ea typeface="微软雅黑" panose="020B0503020204020204" pitchFamily="34" charset="-122"/>
                <a:sym typeface="+mn-ea"/>
              </a:rPr>
              <a:t>贷前、贷中、贷后</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67" name="Rectangle 57"/>
          <p:cNvSpPr/>
          <p:nvPr/>
        </p:nvSpPr>
        <p:spPr>
          <a:xfrm>
            <a:off x="4726437" y="2513012"/>
            <a:ext cx="1346835" cy="452120"/>
          </a:xfrm>
          <a:prstGeom prst="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solidFill>
                <a:latin typeface="微软雅黑" panose="020B0503020204020204" pitchFamily="34" charset="-122"/>
                <a:ea typeface="微软雅黑" panose="020B0503020204020204" pitchFamily="34" charset="-122"/>
                <a:sym typeface="+mn-ea"/>
              </a:rPr>
              <a:t>企业工商频繁变更</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68" name="Rectangle 57"/>
          <p:cNvSpPr/>
          <p:nvPr/>
        </p:nvSpPr>
        <p:spPr>
          <a:xfrm>
            <a:off x="6193287" y="2513012"/>
            <a:ext cx="1335405" cy="452120"/>
          </a:xfrm>
          <a:prstGeom prst="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solidFill>
                <a:latin typeface="微软雅黑" panose="020B0503020204020204" pitchFamily="34" charset="-122"/>
                <a:ea typeface="微软雅黑" panose="020B0503020204020204" pitchFamily="34" charset="-122"/>
                <a:sym typeface="+mn-ea"/>
              </a:rPr>
              <a:t>环评不达标</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69" name="Rectangle 57"/>
          <p:cNvSpPr/>
          <p:nvPr/>
        </p:nvSpPr>
        <p:spPr>
          <a:xfrm>
            <a:off x="4726437" y="3090862"/>
            <a:ext cx="1346835" cy="452120"/>
          </a:xfrm>
          <a:prstGeom prst="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solidFill>
                <a:latin typeface="微软雅黑" panose="020B0503020204020204" pitchFamily="34" charset="-122"/>
                <a:ea typeface="微软雅黑" panose="020B0503020204020204" pitchFamily="34" charset="-122"/>
                <a:sym typeface="+mn-ea"/>
              </a:rPr>
              <a:t>企业行政处罚</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70" name="Rectangle 57"/>
          <p:cNvSpPr/>
          <p:nvPr/>
        </p:nvSpPr>
        <p:spPr>
          <a:xfrm>
            <a:off x="6193287" y="3090862"/>
            <a:ext cx="1335405" cy="452120"/>
          </a:xfrm>
          <a:prstGeom prst="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solidFill>
                  <a:schemeClr val="tx1"/>
                </a:solidFill>
                <a:latin typeface="微软雅黑" panose="020B0503020204020204" pitchFamily="34" charset="-122"/>
                <a:ea typeface="微软雅黑" panose="020B0503020204020204" pitchFamily="34" charset="-122"/>
                <a:sym typeface="+mn-ea"/>
              </a:rPr>
              <a:t>管理人员违法行为</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71" name="Rectangle 57"/>
          <p:cNvSpPr/>
          <p:nvPr/>
        </p:nvSpPr>
        <p:spPr>
          <a:xfrm>
            <a:off x="8130037" y="1945322"/>
            <a:ext cx="1346835" cy="45212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latin typeface="微软雅黑" panose="020B0503020204020204" pitchFamily="34" charset="-122"/>
                <a:ea typeface="微软雅黑" panose="020B0503020204020204" pitchFamily="34" charset="-122"/>
                <a:sym typeface="+mn-ea"/>
              </a:rPr>
              <a:t>企业法人失信</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72" name="Rectangle 57"/>
          <p:cNvSpPr/>
          <p:nvPr/>
        </p:nvSpPr>
        <p:spPr>
          <a:xfrm>
            <a:off x="9596887" y="1945322"/>
            <a:ext cx="1335405" cy="45212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latin typeface="微软雅黑" panose="020B0503020204020204" pitchFamily="34" charset="-122"/>
                <a:ea typeface="微软雅黑" panose="020B0503020204020204" pitchFamily="34" charset="-122"/>
                <a:sym typeface="+mn-ea"/>
              </a:rPr>
              <a:t>企业法人被执行</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73" name="矩形 172"/>
          <p:cNvSpPr>
            <a:spLocks noChangeArrowheads="1"/>
          </p:cNvSpPr>
          <p:nvPr/>
        </p:nvSpPr>
        <p:spPr bwMode="auto">
          <a:xfrm>
            <a:off x="8015102" y="1669097"/>
            <a:ext cx="3010535" cy="2016125"/>
          </a:xfrm>
          <a:prstGeom prst="rect">
            <a:avLst/>
          </a:prstGeom>
          <a:noFill/>
          <a:ln w="9525" algn="ctr">
            <a:solidFill>
              <a:schemeClr val="tx1"/>
            </a:solidFill>
            <a:prstDash val="lgDash"/>
            <a:round/>
          </a:ln>
        </p:spPr>
        <p:txBody>
          <a:bodyPr lIns="91440" tIns="45720" rIns="91440" bIns="45720"/>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eaLnBrk="1" hangingPunct="1"/>
            <a:r>
              <a:rPr lang="zh-CN" altLang="en-US" sz="1400" dirty="0">
                <a:solidFill>
                  <a:schemeClr val="tx1"/>
                </a:solidFill>
                <a:latin typeface="微软雅黑" panose="020B0503020204020204" pitchFamily="34" charset="-122"/>
                <a:ea typeface="微软雅黑" panose="020B0503020204020204" pitchFamily="34" charset="-122"/>
                <a:sym typeface="+mn-ea"/>
              </a:rPr>
              <a:t>贷前、贷中、贷后</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74" name="Rectangle 57"/>
          <p:cNvSpPr/>
          <p:nvPr/>
        </p:nvSpPr>
        <p:spPr>
          <a:xfrm>
            <a:off x="8130037" y="2516187"/>
            <a:ext cx="1346835" cy="45212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latin typeface="微软雅黑" panose="020B0503020204020204" pitchFamily="34" charset="-122"/>
                <a:ea typeface="微软雅黑" panose="020B0503020204020204" pitchFamily="34" charset="-122"/>
                <a:sym typeface="+mn-ea"/>
              </a:rPr>
              <a:t>企业营业执照吊销</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75" name="Rectangle 57"/>
          <p:cNvSpPr/>
          <p:nvPr/>
        </p:nvSpPr>
        <p:spPr>
          <a:xfrm>
            <a:off x="9596887" y="2516187"/>
            <a:ext cx="1335405" cy="45212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latin typeface="微软雅黑" panose="020B0503020204020204" pitchFamily="34" charset="-122"/>
                <a:ea typeface="微软雅黑" panose="020B0503020204020204" pitchFamily="34" charset="-122"/>
                <a:sym typeface="+mn-ea"/>
              </a:rPr>
              <a:t>环评黑名单</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76" name="Rectangle 57"/>
          <p:cNvSpPr/>
          <p:nvPr/>
        </p:nvSpPr>
        <p:spPr>
          <a:xfrm>
            <a:off x="8130037" y="3094037"/>
            <a:ext cx="1346835" cy="45212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latin typeface="微软雅黑" panose="020B0503020204020204" pitchFamily="34" charset="-122"/>
                <a:ea typeface="微软雅黑" panose="020B0503020204020204" pitchFamily="34" charset="-122"/>
                <a:sym typeface="+mn-ea"/>
              </a:rPr>
              <a:t>重大偷税、漏税</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77" name="Rectangle 57"/>
          <p:cNvSpPr/>
          <p:nvPr/>
        </p:nvSpPr>
        <p:spPr>
          <a:xfrm>
            <a:off x="9596887" y="3094037"/>
            <a:ext cx="1335405" cy="45212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defRPr/>
            </a:pPr>
            <a:r>
              <a:rPr lang="zh-CN" altLang="en-US" sz="1400" dirty="0">
                <a:latin typeface="微软雅黑" panose="020B0503020204020204" pitchFamily="34" charset="-122"/>
                <a:ea typeface="微软雅黑" panose="020B0503020204020204" pitchFamily="34" charset="-122"/>
                <a:sym typeface="+mn-ea"/>
              </a:rPr>
              <a:t>法人双规、出逃</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178" name="Rectangle 57"/>
          <p:cNvSpPr/>
          <p:nvPr/>
        </p:nvSpPr>
        <p:spPr>
          <a:xfrm>
            <a:off x="3918717" y="413702"/>
            <a:ext cx="4549140" cy="629285"/>
          </a:xfrm>
          <a:prstGeom prst="rect">
            <a:avLst/>
          </a:prstGeom>
          <a:solidFill>
            <a:srgbClr val="FFC0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anchor="ctr"/>
          <a:lstStyle>
            <a:defPPr>
              <a:defRPr lang="es-ES">
                <a:solidFill>
                  <a:schemeClr val="lt1"/>
                </a:solidFill>
              </a:defRPr>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lnSpc>
                <a:spcPct val="150000"/>
              </a:lnSpc>
              <a:buFont typeface="Arial" panose="020B0604020202020204" pitchFamily="34" charset="0"/>
              <a:buNone/>
            </a:pPr>
            <a:r>
              <a:rPr lang="zh-CN" altLang="en-US" sz="1600" b="1" dirty="0" smtClean="0">
                <a:solidFill>
                  <a:schemeClr val="bg1"/>
                </a:solidFill>
                <a:latin typeface="微软雅黑" panose="020B0503020204020204" pitchFamily="34" charset="-122"/>
                <a:ea typeface="微软雅黑" panose="020B0503020204020204" pitchFamily="34" charset="-122"/>
                <a:sym typeface="+mn-ea"/>
              </a:rPr>
              <a:t>风险预警辅助决策分析模型</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cxnSp>
        <p:nvCxnSpPr>
          <p:cNvPr id="179" name="直接箭头连接符 178"/>
          <p:cNvCxnSpPr/>
          <p:nvPr/>
        </p:nvCxnSpPr>
        <p:spPr>
          <a:xfrm>
            <a:off x="4244472" y="2673667"/>
            <a:ext cx="367030" cy="0"/>
          </a:xfrm>
          <a:prstGeom prst="straightConnector1">
            <a:avLst/>
          </a:prstGeom>
          <a:ln w="12700" cmpd="sng">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7648072" y="2674302"/>
            <a:ext cx="367030" cy="0"/>
          </a:xfrm>
          <a:prstGeom prst="straightConnector1">
            <a:avLst/>
          </a:prstGeom>
          <a:ln w="12700" cmpd="sng">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a:off x="9587362" y="1279207"/>
            <a:ext cx="9525" cy="2597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6193922" y="1279207"/>
            <a:ext cx="3393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p:nvPr/>
        </p:nvCxnSpPr>
        <p:spPr>
          <a:xfrm>
            <a:off x="2800482" y="1279207"/>
            <a:ext cx="9525" cy="2597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2800482" y="1279207"/>
            <a:ext cx="3393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文本框 32"/>
          <p:cNvSpPr txBox="1"/>
          <p:nvPr/>
        </p:nvSpPr>
        <p:spPr>
          <a:xfrm>
            <a:off x="1772417" y="5096827"/>
            <a:ext cx="824865" cy="743585"/>
          </a:xfrm>
          <a:prstGeom prst="rect">
            <a:avLst/>
          </a:prstGeom>
          <a:noFill/>
          <a:ln>
            <a:noFill/>
          </a:ln>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en-US" altLang="zh-CN" sz="4000" b="1">
                <a:solidFill>
                  <a:schemeClr val="tx1">
                    <a:lumMod val="50000"/>
                    <a:lumOff val="50000"/>
                  </a:schemeClr>
                </a:solidFill>
                <a:latin typeface="微软雅黑" panose="020B0503020204020204" pitchFamily="34" charset="-122"/>
                <a:ea typeface="微软雅黑" panose="020B0503020204020204" pitchFamily="34" charset="-122"/>
              </a:rPr>
              <a:t>01</a:t>
            </a:r>
            <a:endParaRPr lang="en-US" altLang="zh-CN" sz="4000" b="1">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6" name="文本框 33"/>
          <p:cNvSpPr txBox="1"/>
          <p:nvPr/>
        </p:nvSpPr>
        <p:spPr>
          <a:xfrm>
            <a:off x="3403097" y="3925252"/>
            <a:ext cx="824865" cy="743585"/>
          </a:xfrm>
          <a:prstGeom prst="rect">
            <a:avLst/>
          </a:prstGeom>
          <a:noFill/>
          <a:ln>
            <a:noFill/>
          </a:ln>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en-US" altLang="zh-CN" sz="4000" b="1">
                <a:solidFill>
                  <a:schemeClr val="tx1">
                    <a:lumMod val="50000"/>
                    <a:lumOff val="50000"/>
                  </a:schemeClr>
                </a:solidFill>
                <a:latin typeface="微软雅黑" panose="020B0503020204020204" pitchFamily="34" charset="-122"/>
                <a:ea typeface="微软雅黑" panose="020B0503020204020204" pitchFamily="34" charset="-122"/>
              </a:rPr>
              <a:t>02</a:t>
            </a:r>
            <a:endParaRPr lang="en-US" altLang="zh-CN" sz="4000" b="1">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7" name="文本框 34"/>
          <p:cNvSpPr txBox="1"/>
          <p:nvPr/>
        </p:nvSpPr>
        <p:spPr>
          <a:xfrm>
            <a:off x="7033392" y="4710112"/>
            <a:ext cx="824865" cy="743585"/>
          </a:xfrm>
          <a:prstGeom prst="rect">
            <a:avLst/>
          </a:prstGeom>
          <a:noFill/>
          <a:ln>
            <a:noFill/>
          </a:ln>
        </p:spPr>
        <p:txBody>
          <a:bodyPr wrap="square" rtlCol="0">
            <a:spAutoFit/>
          </a:bodyPr>
          <a:lstStyle>
            <a:defPPr>
              <a:defRPr lang="es-E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en-US" altLang="zh-CN" sz="4000" b="1">
                <a:solidFill>
                  <a:schemeClr val="tx1">
                    <a:lumMod val="50000"/>
                    <a:lumOff val="50000"/>
                  </a:schemeClr>
                </a:solidFill>
                <a:latin typeface="微软雅黑" panose="020B0503020204020204" pitchFamily="34" charset="-122"/>
                <a:ea typeface="微软雅黑" panose="020B0503020204020204" pitchFamily="34" charset="-122"/>
              </a:rPr>
              <a:t>03</a:t>
            </a:r>
            <a:endParaRPr lang="en-US" altLang="zh-CN" sz="4000" b="1">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6835" y="1939925"/>
            <a:ext cx="6141085" cy="2977515"/>
          </a:xfrm>
          <a:prstGeom prst="rect">
            <a:avLst/>
          </a:prstGeom>
        </p:spPr>
      </p:pic>
      <p:sp>
        <p:nvSpPr>
          <p:cNvPr id="2" name="标题 1"/>
          <p:cNvSpPr>
            <a:spLocks noGrp="1"/>
          </p:cNvSpPr>
          <p:nvPr>
            <p:ph type="title"/>
          </p:nvPr>
        </p:nvSpPr>
        <p:spPr/>
        <p:txBody>
          <a:bodyPr/>
          <a:lstStyle/>
          <a:p>
            <a:r>
              <a:rPr altLang="en-US" dirty="0" smtClean="0"/>
              <a:t>系统功能</a:t>
            </a:r>
            <a:endParaRPr lang="zh-CN" altLang="en-US" dirty="0"/>
          </a:p>
        </p:txBody>
      </p:sp>
      <p:graphicFrame>
        <p:nvGraphicFramePr>
          <p:cNvPr id="3" name="内容占位符 4"/>
          <p:cNvGraphicFramePr/>
          <p:nvPr/>
        </p:nvGraphicFramePr>
        <p:xfrm>
          <a:off x="2120957" y="593648"/>
          <a:ext cx="12190413" cy="626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en-US" dirty="0" smtClean="0"/>
              <a:t>风控预警规则</a:t>
            </a:r>
            <a:endParaRPr lang="zh-CN" altLang="en-US" dirty="0"/>
          </a:p>
        </p:txBody>
      </p:sp>
      <p:graphicFrame>
        <p:nvGraphicFramePr>
          <p:cNvPr id="3" name="表格 2"/>
          <p:cNvGraphicFramePr>
            <a:graphicFrameLocks noGrp="1"/>
          </p:cNvGraphicFramePr>
          <p:nvPr/>
        </p:nvGraphicFramePr>
        <p:xfrm>
          <a:off x="166645" y="1936628"/>
          <a:ext cx="12501650" cy="3635512"/>
        </p:xfrm>
        <a:graphic>
          <a:graphicData uri="http://schemas.openxmlformats.org/drawingml/2006/table">
            <a:tbl>
              <a:tblPr/>
              <a:tblGrid>
                <a:gridCol w="5089550"/>
                <a:gridCol w="774183"/>
                <a:gridCol w="1749084"/>
                <a:gridCol w="4888833"/>
              </a:tblGrid>
              <a:tr h="253068">
                <a:tc>
                  <a:txBody>
                    <a:bodyPr/>
                    <a:lstStyle/>
                    <a:p>
                      <a:pPr algn="l" fontAlgn="b"/>
                      <a:r>
                        <a:rPr lang="zh-CN" altLang="en-US" sz="1100" b="1" i="0" u="none" strike="noStrike" dirty="0">
                          <a:solidFill>
                            <a:srgbClr val="FF0000"/>
                          </a:solidFill>
                          <a:latin typeface="宋体" panose="02010600030101010101" pitchFamily="2" charset="-122"/>
                        </a:rPr>
                        <a:t>董事会、监事会成员或高级管理人员涉及贪污、受贿、舞弊或违法经营等案件</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经营管理风险信息</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舆情数据、判决文书</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r>
              <a:tr h="253068">
                <a:tc>
                  <a:txBody>
                    <a:bodyPr/>
                    <a:lstStyle/>
                    <a:p>
                      <a:pPr algn="l" fontAlgn="b"/>
                      <a:r>
                        <a:rPr lang="zh-CN" altLang="en-US" sz="1100" b="1" i="0" u="none" strike="noStrike" dirty="0">
                          <a:solidFill>
                            <a:srgbClr val="FF0000"/>
                          </a:solidFill>
                          <a:latin typeface="宋体" panose="02010600030101010101" pitchFamily="2" charset="-122"/>
                        </a:rPr>
                        <a:t>客户被税务、工商或环保等有关监管部门处罚、列入“黑名单”或取消有关资格</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经营管理风险信息</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行政处罚、舆情数据</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客户涉及重大法律诉讼、仲裁或重大经济纠纷，导致损失严重</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经营管理风险信息</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法律诉讼</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客户涉及偷、逃、骗税等违法行为</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经营管理风险信息</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舆情数据、工商信息行政处罚、舆情数据</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客户被吊销（或停止使用）营业执照、主导产品生产许可证</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经营管理风险信息</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工商信息等</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FF00"/>
                          </a:solidFill>
                          <a:latin typeface="宋体" panose="02010600030101010101" pitchFamily="2" charset="-122"/>
                        </a:rPr>
                        <a:t>客户发生法律纠纷，涉及诉讼标的金额较大，极有可能导致损失</a:t>
                      </a:r>
                      <a:endParaRPr lang="zh-CN" altLang="en-US" sz="1100" b="1" i="0" u="none" strike="noStrike" dirty="0">
                        <a:solidFill>
                          <a:srgbClr val="FFFF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a:solidFill>
                          <a:srgbClr val="FFFF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FF00"/>
                          </a:solidFill>
                          <a:latin typeface="宋体" panose="02010600030101010101" pitchFamily="2" charset="-122"/>
                        </a:rPr>
                        <a:t>经营管理风险信息</a:t>
                      </a:r>
                      <a:endParaRPr lang="zh-CN" altLang="en-US" sz="1100" b="1" i="0" u="none" strike="noStrike" dirty="0">
                        <a:solidFill>
                          <a:srgbClr val="FFFF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FF00"/>
                          </a:solidFill>
                          <a:latin typeface="宋体" panose="02010600030101010101" pitchFamily="2" charset="-122"/>
                        </a:rPr>
                        <a:t>判决文书</a:t>
                      </a:r>
                      <a:endParaRPr lang="zh-CN" altLang="en-US" sz="1100" b="1" i="0" u="none" strike="noStrike" dirty="0">
                        <a:solidFill>
                          <a:srgbClr val="FFFF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涉及诉讼，部分资产被保全、在本行开立账户或主要结算账户被冻结</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经营管理风险信息</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法律诉讼信息</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企业停产、半停产或经营停止，名存实亡；</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财务风险信息</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舆情数据、工商信息</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客户已经或准备申请破产或清盘，以及正在破产清算等；</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违约风险信息</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法院公告、判决文书</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客户被有关职能部门查处，勒令停产整顿，被查封；</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违约风险信息</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舆情数据等</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冻结资产；</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违约风险信息</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舆情数据、工商信息判决文书、舆情数据</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r>
              <a:tr h="253068">
                <a:tc>
                  <a:txBody>
                    <a:bodyPr/>
                    <a:lstStyle/>
                    <a:p>
                      <a:pPr algn="l" fontAlgn="b"/>
                      <a:r>
                        <a:rPr lang="zh-CN" altLang="en-US" sz="1100" b="1" i="0" u="none" strike="noStrike" dirty="0">
                          <a:solidFill>
                            <a:srgbClr val="FF0000"/>
                          </a:solidFill>
                          <a:latin typeface="宋体" panose="02010600030101010101" pitchFamily="2" charset="-122"/>
                        </a:rPr>
                        <a:t>客户实际控制人、核心管理人员、董事会成员长时间无法联络、失踪、死亡或被拘审、“双规”或监视居留；</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违约风险信息</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舆情数据</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企业环境行为等级评定为红色；</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违约风险信息</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环保评级（只有部分省份有该类信息）、舆情数据</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chemeClr val="accent4">
                              <a:lumMod val="75000"/>
                            </a:schemeClr>
                          </a:solidFill>
                          <a:latin typeface="宋体" panose="02010600030101010101" pitchFamily="2" charset="-122"/>
                        </a:rPr>
                        <a:t>客户的实际控制人、核心管理人员、董事会成员出现违法行为被处罚；</a:t>
                      </a:r>
                      <a:endParaRPr lang="zh-CN" altLang="en-US" sz="1100" b="1" i="0" u="none" strike="noStrike" dirty="0">
                        <a:solidFill>
                          <a:schemeClr val="accent4">
                            <a:lumMod val="75000"/>
                          </a:schemeClr>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dirty="0">
                        <a:solidFill>
                          <a:schemeClr val="accent4">
                            <a:lumMod val="75000"/>
                          </a:schemeClr>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chemeClr val="accent4">
                              <a:lumMod val="75000"/>
                            </a:schemeClr>
                          </a:solidFill>
                          <a:latin typeface="宋体" panose="02010600030101010101" pitchFamily="2" charset="-122"/>
                        </a:rPr>
                        <a:t>违约风险信息</a:t>
                      </a:r>
                      <a:endParaRPr lang="zh-CN" altLang="en-US" sz="1100" b="1" i="0" u="none" strike="noStrike">
                        <a:solidFill>
                          <a:schemeClr val="accent4">
                            <a:lumMod val="75000"/>
                          </a:schemeClr>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chemeClr val="accent4">
                              <a:lumMod val="75000"/>
                            </a:schemeClr>
                          </a:solidFill>
                          <a:latin typeface="宋体" panose="02010600030101010101" pitchFamily="2" charset="-122"/>
                        </a:rPr>
                        <a:t>行政处罚、失信被执行人信息</a:t>
                      </a:r>
                      <a:endParaRPr lang="zh-CN" altLang="en-US" sz="1100" b="1" i="0" u="none" strike="noStrike" dirty="0">
                        <a:solidFill>
                          <a:schemeClr val="accent4">
                            <a:lumMod val="75000"/>
                          </a:schemeClr>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公司经常性拖欠工资、水电费、上下游企业资金、逃废债务；</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违约风险信息</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舆情数据</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企业环境行为等级评定为橙色；</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违约风险信息</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环保评级（只有部分省份有该类信息）、舆情数据</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r>
              <a:tr h="253068">
                <a:tc>
                  <a:txBody>
                    <a:bodyPr/>
                    <a:lstStyle/>
                    <a:p>
                      <a:pPr algn="l" fontAlgn="b"/>
                      <a:r>
                        <a:rPr lang="zh-CN" altLang="en-US" sz="1100" b="1" i="0" u="none" strike="noStrike" dirty="0">
                          <a:solidFill>
                            <a:srgbClr val="FF0000"/>
                          </a:solidFill>
                          <a:latin typeface="宋体" panose="02010600030101010101" pitchFamily="2" charset="-122"/>
                        </a:rPr>
                        <a:t>被纳入国家环保行政管理部门的黑名单；或项目的建设运作对周围环境或生物种群造成不利后果；项目建设收到当</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违约风险信息</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a:solidFill>
                            <a:srgbClr val="FF0000"/>
                          </a:solidFill>
                          <a:latin typeface="宋体" panose="02010600030101010101" pitchFamily="2" charset="-122"/>
                        </a:rPr>
                        <a:t>判决文书、舆情数据</a:t>
                      </a:r>
                      <a:endParaRPr lang="zh-CN" altLang="en-US" sz="1100" b="1" i="0" u="none" strike="noStrike">
                        <a:solidFill>
                          <a:srgbClr val="FF0000"/>
                        </a:solidFill>
                        <a:latin typeface="宋体" panose="02010600030101010101" pitchFamily="2" charset="-122"/>
                      </a:endParaRPr>
                    </a:p>
                  </a:txBody>
                  <a:tcPr marL="6991" marR="6991" marT="6991" marB="0" anchor="b">
                    <a:lnL>
                      <a:noFill/>
                    </a:lnL>
                    <a:lnR>
                      <a:noFill/>
                    </a:lnR>
                    <a:lnT>
                      <a:noFill/>
                    </a:lnT>
                    <a:lnB>
                      <a:noFill/>
                    </a:lnB>
                  </a:tcPr>
                </a:tc>
              </a:tr>
              <a:tr h="130029">
                <a:tc>
                  <a:txBody>
                    <a:bodyPr/>
                    <a:lstStyle/>
                    <a:p>
                      <a:pPr algn="l" fontAlgn="b"/>
                      <a:r>
                        <a:rPr lang="zh-CN" altLang="en-US" sz="1100" b="1" i="0" u="none" strike="noStrike" dirty="0">
                          <a:solidFill>
                            <a:srgbClr val="FF0000"/>
                          </a:solidFill>
                          <a:latin typeface="宋体" panose="02010600030101010101" pitchFamily="2" charset="-122"/>
                        </a:rPr>
                        <a:t>客户第三次及以上发生欠息，或出现逾期、垫款。</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违约风险信息</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c>
                  <a:txBody>
                    <a:bodyPr/>
                    <a:lstStyle/>
                    <a:p>
                      <a:pPr algn="l" fontAlgn="b"/>
                      <a:r>
                        <a:rPr lang="zh-CN" altLang="en-US" sz="1100" b="1" i="0" u="none" strike="noStrike" dirty="0">
                          <a:solidFill>
                            <a:srgbClr val="FF0000"/>
                          </a:solidFill>
                          <a:latin typeface="宋体" panose="02010600030101010101" pitchFamily="2" charset="-122"/>
                        </a:rPr>
                        <a:t>逾期</a:t>
                      </a:r>
                      <a:r>
                        <a:rPr lang="en-US" altLang="zh-CN" sz="1100" b="1" i="0" u="none" strike="noStrike" dirty="0">
                          <a:solidFill>
                            <a:srgbClr val="FF0000"/>
                          </a:solidFill>
                          <a:latin typeface="宋体" panose="02010600030101010101" pitchFamily="2" charset="-122"/>
                        </a:rPr>
                        <a:t>30</a:t>
                      </a:r>
                      <a:r>
                        <a:rPr lang="zh-CN" altLang="en-US" sz="1100" b="1" i="0" u="none" strike="noStrike" dirty="0">
                          <a:solidFill>
                            <a:srgbClr val="FF0000"/>
                          </a:solidFill>
                          <a:latin typeface="宋体" panose="02010600030101010101" pitchFamily="2" charset="-122"/>
                        </a:rPr>
                        <a:t>天以上客户清单</a:t>
                      </a:r>
                      <a:endParaRPr lang="zh-CN" altLang="en-US" sz="1100" b="1" i="0" u="none" strike="noStrike" dirty="0">
                        <a:solidFill>
                          <a:srgbClr val="FF0000"/>
                        </a:solidFill>
                        <a:latin typeface="宋体" panose="02010600030101010101" pitchFamily="2" charset="-122"/>
                      </a:endParaRPr>
                    </a:p>
                  </a:txBody>
                  <a:tcPr marL="6991" marR="6991" marT="6991" marB="0" anchor="b">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p:cNvSpPr>
            <a:spLocks noChangeArrowheads="1"/>
          </p:cNvSpPr>
          <p:nvPr/>
        </p:nvSpPr>
        <p:spPr bwMode="auto">
          <a:xfrm>
            <a:off x="1734233" y="2773361"/>
            <a:ext cx="1415772" cy="461665"/>
          </a:xfrm>
          <a:prstGeom prst="rect">
            <a:avLst/>
          </a:prstGeom>
          <a:solidFill>
            <a:srgbClr val="7F7F7F"/>
          </a:solidFill>
          <a:ln w="9525">
            <a:noFill/>
            <a:miter lim="800000"/>
          </a:ln>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人员变更</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1747" name="矩形 2"/>
          <p:cNvSpPr>
            <a:spLocks noChangeArrowheads="1"/>
          </p:cNvSpPr>
          <p:nvPr/>
        </p:nvSpPr>
        <p:spPr bwMode="auto">
          <a:xfrm>
            <a:off x="6503056" y="2773361"/>
            <a:ext cx="1415772" cy="461665"/>
          </a:xfrm>
          <a:prstGeom prst="rect">
            <a:avLst/>
          </a:prstGeom>
          <a:solidFill>
            <a:srgbClr val="7F7F7F"/>
          </a:solidFill>
          <a:ln w="9525">
            <a:noFill/>
            <a:miter lim="800000"/>
          </a:ln>
        </p:spPr>
        <p:txBody>
          <a:bodyPr wrap="none">
            <a:spAutoFit/>
          </a:bodyPr>
          <a:lstStyle/>
          <a:p>
            <a:r>
              <a:rPr lang="zh-CN" altLang="en-US" sz="2400" b="1">
                <a:solidFill>
                  <a:schemeClr val="bg1"/>
                </a:solidFill>
                <a:latin typeface="微软雅黑" panose="020B0503020204020204" pitchFamily="34" charset="-122"/>
                <a:ea typeface="微软雅黑" panose="020B0503020204020204" pitchFamily="34" charset="-122"/>
              </a:rPr>
              <a:t>企业变更</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31748" name="矩形 3"/>
          <p:cNvSpPr>
            <a:spLocks noChangeArrowheads="1"/>
          </p:cNvSpPr>
          <p:nvPr/>
        </p:nvSpPr>
        <p:spPr bwMode="auto">
          <a:xfrm>
            <a:off x="4026539" y="2773362"/>
            <a:ext cx="1415772" cy="461665"/>
          </a:xfrm>
          <a:prstGeom prst="rect">
            <a:avLst/>
          </a:prstGeom>
          <a:solidFill>
            <a:srgbClr val="7F7F7F"/>
          </a:solidFill>
          <a:ln w="9525">
            <a:noFill/>
            <a:miter lim="800000"/>
          </a:ln>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企业运营</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1749" name="矩形 4"/>
          <p:cNvSpPr>
            <a:spLocks noChangeArrowheads="1"/>
          </p:cNvSpPr>
          <p:nvPr/>
        </p:nvSpPr>
        <p:spPr bwMode="auto">
          <a:xfrm>
            <a:off x="2026852" y="4036536"/>
            <a:ext cx="2646878" cy="461665"/>
          </a:xfrm>
          <a:prstGeom prst="rect">
            <a:avLst/>
          </a:prstGeom>
          <a:solidFill>
            <a:srgbClr val="FFC000"/>
          </a:solidFill>
          <a:ln w="9525">
            <a:noFill/>
            <a:miter lim="800000"/>
          </a:ln>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抵押物所有权变更</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1750" name="矩形 6"/>
          <p:cNvSpPr>
            <a:spLocks noChangeArrowheads="1"/>
          </p:cNvSpPr>
          <p:nvPr/>
        </p:nvSpPr>
        <p:spPr bwMode="auto">
          <a:xfrm>
            <a:off x="8560357" y="4036536"/>
            <a:ext cx="2339102" cy="461665"/>
          </a:xfrm>
          <a:prstGeom prst="rect">
            <a:avLst/>
          </a:prstGeom>
          <a:solidFill>
            <a:srgbClr val="FFC000"/>
          </a:solidFill>
          <a:ln w="9525">
            <a:noFill/>
            <a:miter lim="800000"/>
          </a:ln>
        </p:spPr>
        <p:txBody>
          <a:bodyPr wrap="none">
            <a:spAutoFit/>
          </a:bodyPr>
          <a:lstStyle/>
          <a:p>
            <a:r>
              <a:rPr lang="zh-CN" altLang="en-US" sz="2400" b="1">
                <a:solidFill>
                  <a:schemeClr val="bg1"/>
                </a:solidFill>
                <a:latin typeface="微软雅黑" panose="020B0503020204020204" pitchFamily="34" charset="-122"/>
                <a:ea typeface="微软雅黑" panose="020B0503020204020204" pitchFamily="34" charset="-122"/>
              </a:rPr>
              <a:t>企业资金流变化</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31751" name="矩形 7"/>
          <p:cNvSpPr>
            <a:spLocks noChangeArrowheads="1"/>
          </p:cNvSpPr>
          <p:nvPr/>
        </p:nvSpPr>
        <p:spPr bwMode="auto">
          <a:xfrm>
            <a:off x="4734813" y="5181601"/>
            <a:ext cx="1723549" cy="461665"/>
          </a:xfrm>
          <a:prstGeom prst="rect">
            <a:avLst/>
          </a:prstGeom>
          <a:solidFill>
            <a:srgbClr val="BFBFBF"/>
          </a:solidFill>
          <a:ln w="9525">
            <a:noFill/>
            <a:miter lim="800000"/>
          </a:ln>
        </p:spPr>
        <p:txBody>
          <a:bodyPr wrap="none">
            <a:spAutoFit/>
          </a:bodyPr>
          <a:lstStyle/>
          <a:p>
            <a:r>
              <a:rPr lang="zh-CN" altLang="en-US" sz="2400" dirty="0">
                <a:latin typeface="微软雅黑" panose="020B0503020204020204" pitchFamily="34" charset="-122"/>
                <a:ea typeface="微软雅黑" panose="020B0503020204020204" pitchFamily="34" charset="-122"/>
              </a:rPr>
              <a:t>上下游企业</a:t>
            </a:r>
            <a:endParaRPr lang="zh-CN" altLang="en-US" sz="2400" dirty="0">
              <a:latin typeface="微软雅黑" panose="020B0503020204020204" pitchFamily="34" charset="-122"/>
              <a:ea typeface="微软雅黑" panose="020B0503020204020204" pitchFamily="34" charset="-122"/>
            </a:endParaRPr>
          </a:p>
        </p:txBody>
      </p:sp>
      <p:sp>
        <p:nvSpPr>
          <p:cNvPr id="31752" name="矩形 8"/>
          <p:cNvSpPr>
            <a:spLocks noChangeArrowheads="1"/>
          </p:cNvSpPr>
          <p:nvPr/>
        </p:nvSpPr>
        <p:spPr bwMode="auto">
          <a:xfrm>
            <a:off x="8087613" y="5183157"/>
            <a:ext cx="2954655" cy="461665"/>
          </a:xfrm>
          <a:prstGeom prst="rect">
            <a:avLst/>
          </a:prstGeom>
          <a:solidFill>
            <a:srgbClr val="BFBFBF"/>
          </a:solidFill>
          <a:ln w="9525">
            <a:noFill/>
            <a:miter lim="800000"/>
          </a:ln>
        </p:spPr>
        <p:txBody>
          <a:bodyPr wrap="none">
            <a:spAutoFit/>
          </a:bodyPr>
          <a:lstStyle/>
          <a:p>
            <a:r>
              <a:rPr lang="zh-CN" altLang="en-US" sz="2400" dirty="0">
                <a:latin typeface="微软雅黑" panose="020B0503020204020204" pitchFamily="34" charset="-122"/>
                <a:ea typeface="微软雅黑" panose="020B0503020204020204" pitchFamily="34" charset="-122"/>
              </a:rPr>
              <a:t>政策及不可抗力风险</a:t>
            </a:r>
            <a:endParaRPr lang="zh-CN" altLang="en-US" sz="2400" dirty="0">
              <a:latin typeface="微软雅黑" panose="020B0503020204020204" pitchFamily="34" charset="-122"/>
              <a:ea typeface="微软雅黑" panose="020B0503020204020204" pitchFamily="34" charset="-122"/>
            </a:endParaRPr>
          </a:p>
        </p:txBody>
      </p:sp>
      <p:sp>
        <p:nvSpPr>
          <p:cNvPr id="31753" name="矩形 9"/>
          <p:cNvSpPr>
            <a:spLocks noChangeArrowheads="1"/>
          </p:cNvSpPr>
          <p:nvPr/>
        </p:nvSpPr>
        <p:spPr bwMode="auto">
          <a:xfrm>
            <a:off x="2033076" y="5181601"/>
            <a:ext cx="1415772" cy="461665"/>
          </a:xfrm>
          <a:prstGeom prst="rect">
            <a:avLst/>
          </a:prstGeom>
          <a:solidFill>
            <a:srgbClr val="BFBFBF"/>
          </a:solidFill>
          <a:ln w="9525">
            <a:noFill/>
            <a:miter lim="800000"/>
          </a:ln>
        </p:spPr>
        <p:txBody>
          <a:bodyPr wrap="none">
            <a:spAutoFit/>
          </a:bodyPr>
          <a:lstStyle/>
          <a:p>
            <a:r>
              <a:rPr lang="zh-CN" altLang="en-US" sz="2400" dirty="0">
                <a:latin typeface="微软雅黑" panose="020B0503020204020204" pitchFamily="34" charset="-122"/>
                <a:ea typeface="微软雅黑" panose="020B0503020204020204" pitchFamily="34" charset="-122"/>
              </a:rPr>
              <a:t>资金风险</a:t>
            </a:r>
            <a:endParaRPr lang="zh-CN" altLang="en-US" sz="2400" dirty="0">
              <a:latin typeface="微软雅黑" panose="020B0503020204020204" pitchFamily="34" charset="-122"/>
              <a:ea typeface="微软雅黑" panose="020B0503020204020204" pitchFamily="34" charset="-122"/>
            </a:endParaRPr>
          </a:p>
        </p:txBody>
      </p:sp>
      <p:sp>
        <p:nvSpPr>
          <p:cNvPr id="31754" name="矩形 10"/>
          <p:cNvSpPr>
            <a:spLocks noChangeArrowheads="1"/>
          </p:cNvSpPr>
          <p:nvPr/>
        </p:nvSpPr>
        <p:spPr bwMode="auto">
          <a:xfrm>
            <a:off x="8953520" y="2773362"/>
            <a:ext cx="1415772" cy="461665"/>
          </a:xfrm>
          <a:prstGeom prst="rect">
            <a:avLst/>
          </a:prstGeom>
          <a:solidFill>
            <a:srgbClr val="7F7F7F"/>
          </a:solidFill>
          <a:ln w="9525">
            <a:noFill/>
            <a:miter lim="800000"/>
          </a:ln>
        </p:spPr>
        <p:txBody>
          <a:bodyPr wrap="none">
            <a:spAutoFit/>
          </a:bodyPr>
          <a:lstStyle/>
          <a:p>
            <a:r>
              <a:rPr lang="zh-CN" altLang="en-US" sz="2400" b="1">
                <a:solidFill>
                  <a:schemeClr val="bg1"/>
                </a:solidFill>
                <a:latin typeface="微软雅黑" panose="020B0503020204020204" pitchFamily="34" charset="-122"/>
                <a:ea typeface="微软雅黑" panose="020B0503020204020204" pitchFamily="34" charset="-122"/>
              </a:rPr>
              <a:t>人员风险</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31755" name="矩形 11"/>
          <p:cNvSpPr>
            <a:spLocks noChangeArrowheads="1"/>
          </p:cNvSpPr>
          <p:nvPr/>
        </p:nvSpPr>
        <p:spPr bwMode="auto">
          <a:xfrm>
            <a:off x="190459" y="6019801"/>
            <a:ext cx="2492990" cy="400110"/>
          </a:xfrm>
          <a:prstGeom prst="rect">
            <a:avLst/>
          </a:prstGeom>
          <a:solidFill>
            <a:srgbClr val="3B3838"/>
          </a:solidFill>
          <a:ln w="9525">
            <a:noFill/>
            <a:miter lim="800000"/>
          </a:ln>
        </p:spPr>
        <p:txBody>
          <a:bodyPr wrap="non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刑事诉讼及不良经营</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1756" name="矩形 12"/>
          <p:cNvSpPr>
            <a:spLocks noChangeArrowheads="1"/>
          </p:cNvSpPr>
          <p:nvPr/>
        </p:nvSpPr>
        <p:spPr bwMode="auto">
          <a:xfrm>
            <a:off x="7353339" y="1677166"/>
            <a:ext cx="1415772" cy="461665"/>
          </a:xfrm>
          <a:prstGeom prst="rect">
            <a:avLst/>
          </a:prstGeom>
          <a:solidFill>
            <a:srgbClr val="FFC000"/>
          </a:solidFill>
          <a:ln w="9525">
            <a:noFill/>
            <a:miter lim="800000"/>
          </a:ln>
        </p:spPr>
        <p:txBody>
          <a:bodyPr wrap="none">
            <a:spAutoFit/>
          </a:bodyPr>
          <a:lstStyle/>
          <a:p>
            <a:r>
              <a:rPr lang="zh-CN" altLang="en-US" sz="2400" b="1">
                <a:solidFill>
                  <a:schemeClr val="bg1"/>
                </a:solidFill>
                <a:latin typeface="微软雅黑" panose="020B0503020204020204" pitchFamily="34" charset="-122"/>
                <a:ea typeface="微软雅黑" panose="020B0503020204020204" pitchFamily="34" charset="-122"/>
              </a:rPr>
              <a:t>企业舆情</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31772" name="矩形 5"/>
          <p:cNvSpPr>
            <a:spLocks noChangeArrowheads="1"/>
          </p:cNvSpPr>
          <p:nvPr/>
        </p:nvSpPr>
        <p:spPr bwMode="auto">
          <a:xfrm>
            <a:off x="6059061" y="4038906"/>
            <a:ext cx="1415772" cy="461665"/>
          </a:xfrm>
          <a:prstGeom prst="rect">
            <a:avLst/>
          </a:prstGeom>
          <a:solidFill>
            <a:srgbClr val="FFC000"/>
          </a:solidFill>
          <a:ln w="9525">
            <a:noFill/>
            <a:miter lim="800000"/>
          </a:ln>
        </p:spPr>
        <p:txBody>
          <a:bodyPr wrap="none">
            <a:spAutoFit/>
          </a:bodyPr>
          <a:lstStyle/>
          <a:p>
            <a:r>
              <a:rPr lang="zh-CN" altLang="en-US" sz="2400" b="1">
                <a:solidFill>
                  <a:schemeClr val="bg1"/>
                </a:solidFill>
                <a:latin typeface="微软雅黑" panose="020B0503020204020204" pitchFamily="34" charset="-122"/>
                <a:ea typeface="微软雅黑" panose="020B0503020204020204" pitchFamily="34" charset="-122"/>
              </a:rPr>
              <a:t>企业投资</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16" name="矩形 4"/>
          <p:cNvSpPr>
            <a:spLocks noChangeArrowheads="1"/>
          </p:cNvSpPr>
          <p:nvPr/>
        </p:nvSpPr>
        <p:spPr bwMode="auto">
          <a:xfrm>
            <a:off x="546139" y="1676400"/>
            <a:ext cx="2235200" cy="457200"/>
          </a:xfrm>
          <a:prstGeom prst="rect">
            <a:avLst/>
          </a:prstGeom>
          <a:solidFill>
            <a:srgbClr val="FFC000"/>
          </a:solidFill>
          <a:ln w="25400">
            <a:solidFill>
              <a:srgbClr val="FFC000"/>
            </a:solidFill>
            <a:bevel/>
          </a:ln>
        </p:spPr>
        <p:txBody>
          <a:bodyPr anchor="ctr"/>
          <a:lstStyle/>
          <a:p>
            <a:pPr algn="ct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XX</a:t>
            </a:r>
            <a:r>
              <a:rPr lang="zh-CN" altLang="en-US" sz="2400" b="1" dirty="0">
                <a:solidFill>
                  <a:schemeClr val="bg1"/>
                </a:solidFill>
                <a:latin typeface="微软雅黑" panose="020B0503020204020204" pitchFamily="34" charset="-122"/>
                <a:ea typeface="微软雅黑" panose="020B0503020204020204" pitchFamily="34" charset="-122"/>
              </a:rPr>
              <a:t>企业</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bwMode="auto">
          <a:xfrm rot="5400000">
            <a:off x="-821580" y="4107396"/>
            <a:ext cx="3929090" cy="2117"/>
          </a:xfrm>
          <a:prstGeom prst="line">
            <a:avLst/>
          </a:prstGeom>
          <a:solidFill>
            <a:schemeClr val="accent1"/>
          </a:solidFill>
          <a:ln w="15875" cap="flat" cmpd="sng" algn="ctr">
            <a:solidFill>
              <a:srgbClr val="3B3838"/>
            </a:solidFill>
            <a:prstDash val="solid"/>
            <a:round/>
            <a:headEnd type="none" w="med" len="med"/>
            <a:tailEnd type="none" w="med" len="med"/>
          </a:ln>
        </p:spPr>
      </p:cxnSp>
      <p:cxnSp>
        <p:nvCxnSpPr>
          <p:cNvPr id="38" name="直接连接符 37"/>
          <p:cNvCxnSpPr>
            <a:stCxn id="16" idx="3"/>
            <a:endCxn id="31756" idx="1"/>
          </p:cNvCxnSpPr>
          <p:nvPr/>
        </p:nvCxnSpPr>
        <p:spPr bwMode="auto">
          <a:xfrm>
            <a:off x="2781339" y="1905000"/>
            <a:ext cx="4572000" cy="2999"/>
          </a:xfrm>
          <a:prstGeom prst="line">
            <a:avLst/>
          </a:prstGeom>
          <a:ln w="15875">
            <a:solidFill>
              <a:srgbClr val="3B3838"/>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直接连接符 39"/>
          <p:cNvCxnSpPr>
            <a:stCxn id="16" idx="2"/>
          </p:cNvCxnSpPr>
          <p:nvPr/>
        </p:nvCxnSpPr>
        <p:spPr bwMode="auto">
          <a:xfrm rot="16200000" flipH="1">
            <a:off x="1648627" y="2148712"/>
            <a:ext cx="652458" cy="622235"/>
          </a:xfrm>
          <a:prstGeom prst="line">
            <a:avLst/>
          </a:prstGeom>
          <a:solidFill>
            <a:schemeClr val="accent1"/>
          </a:solidFill>
          <a:ln w="15875" cap="flat" cmpd="sng" algn="ctr">
            <a:solidFill>
              <a:schemeClr val="tx1"/>
            </a:solidFill>
            <a:prstDash val="solid"/>
            <a:round/>
            <a:headEnd type="none" w="med" len="med"/>
            <a:tailEnd type="none" w="med" len="med"/>
          </a:ln>
        </p:spPr>
      </p:cxnSp>
      <p:cxnSp>
        <p:nvCxnSpPr>
          <p:cNvPr id="42" name="直接连接符 41"/>
          <p:cNvCxnSpPr/>
          <p:nvPr/>
        </p:nvCxnSpPr>
        <p:spPr bwMode="auto">
          <a:xfrm>
            <a:off x="1587035" y="2118977"/>
            <a:ext cx="3446416" cy="630243"/>
          </a:xfrm>
          <a:prstGeom prst="line">
            <a:avLst/>
          </a:prstGeom>
          <a:solidFill>
            <a:schemeClr val="accent1"/>
          </a:solidFill>
          <a:ln w="15875" cap="flat" cmpd="sng" algn="ctr">
            <a:solidFill>
              <a:schemeClr val="tx1"/>
            </a:solidFill>
            <a:prstDash val="solid"/>
            <a:round/>
            <a:headEnd type="none" w="med" len="med"/>
            <a:tailEnd type="none" w="med" len="med"/>
          </a:ln>
        </p:spPr>
      </p:cxnSp>
      <p:cxnSp>
        <p:nvCxnSpPr>
          <p:cNvPr id="44" name="直接连接符 43"/>
          <p:cNvCxnSpPr>
            <a:stCxn id="16" idx="2"/>
            <a:endCxn id="31747" idx="0"/>
          </p:cNvCxnSpPr>
          <p:nvPr/>
        </p:nvCxnSpPr>
        <p:spPr bwMode="auto">
          <a:xfrm rot="16200000" flipH="1">
            <a:off x="4117460" y="-320122"/>
            <a:ext cx="639761" cy="5547203"/>
          </a:xfrm>
          <a:prstGeom prst="line">
            <a:avLst/>
          </a:prstGeom>
          <a:solidFill>
            <a:schemeClr val="accent1"/>
          </a:solidFill>
          <a:ln w="15875" cap="flat" cmpd="sng" algn="ctr">
            <a:solidFill>
              <a:schemeClr val="tx1"/>
            </a:solidFill>
            <a:prstDash val="solid"/>
            <a:round/>
            <a:headEnd type="none" w="med" len="med"/>
            <a:tailEnd type="none" w="med" len="med"/>
          </a:ln>
        </p:spPr>
      </p:cxnSp>
      <p:cxnSp>
        <p:nvCxnSpPr>
          <p:cNvPr id="47" name="直接连接符 46"/>
          <p:cNvCxnSpPr>
            <a:stCxn id="16" idx="2"/>
            <a:endCxn id="31754" idx="0"/>
          </p:cNvCxnSpPr>
          <p:nvPr/>
        </p:nvCxnSpPr>
        <p:spPr bwMode="auto">
          <a:xfrm rot="16200000" flipH="1">
            <a:off x="5342691" y="-1545353"/>
            <a:ext cx="639762" cy="7997667"/>
          </a:xfrm>
          <a:prstGeom prst="line">
            <a:avLst/>
          </a:prstGeom>
          <a:solidFill>
            <a:schemeClr val="accent1"/>
          </a:solidFill>
          <a:ln w="15875" cap="flat" cmpd="sng" algn="ctr">
            <a:solidFill>
              <a:schemeClr val="tx1"/>
            </a:solidFill>
            <a:prstDash val="solid"/>
            <a:round/>
            <a:headEnd type="none" w="med" len="med"/>
            <a:tailEnd type="none" w="med" len="med"/>
          </a:ln>
        </p:spPr>
      </p:cxnSp>
      <p:cxnSp>
        <p:nvCxnSpPr>
          <p:cNvPr id="51" name="直接连接符 50"/>
          <p:cNvCxnSpPr>
            <a:stCxn id="31748" idx="2"/>
            <a:endCxn id="31749" idx="0"/>
          </p:cNvCxnSpPr>
          <p:nvPr/>
        </p:nvCxnSpPr>
        <p:spPr bwMode="auto">
          <a:xfrm rot="5400000">
            <a:off x="3641604" y="2943714"/>
            <a:ext cx="801509" cy="1384134"/>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53" name="直接连接符 52"/>
          <p:cNvCxnSpPr>
            <a:stCxn id="31748" idx="2"/>
            <a:endCxn id="31772" idx="0"/>
          </p:cNvCxnSpPr>
          <p:nvPr/>
        </p:nvCxnSpPr>
        <p:spPr bwMode="auto">
          <a:xfrm rot="16200000" flipH="1">
            <a:off x="5348747" y="2620705"/>
            <a:ext cx="803879" cy="2032522"/>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55" name="直接连接符 54"/>
          <p:cNvCxnSpPr>
            <a:stCxn id="31748" idx="2"/>
            <a:endCxn id="31750" idx="0"/>
          </p:cNvCxnSpPr>
          <p:nvPr/>
        </p:nvCxnSpPr>
        <p:spPr bwMode="auto">
          <a:xfrm rot="16200000" flipH="1">
            <a:off x="6831412" y="1138039"/>
            <a:ext cx="801509" cy="4995483"/>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57" name="直接连接符 56"/>
          <p:cNvCxnSpPr>
            <a:stCxn id="31746" idx="2"/>
            <a:endCxn id="31749" idx="0"/>
          </p:cNvCxnSpPr>
          <p:nvPr/>
        </p:nvCxnSpPr>
        <p:spPr bwMode="auto">
          <a:xfrm rot="16200000" flipH="1">
            <a:off x="2495450" y="3181695"/>
            <a:ext cx="801510" cy="908172"/>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59" name="直接连接符 58"/>
          <p:cNvCxnSpPr>
            <a:stCxn id="31746" idx="2"/>
            <a:endCxn id="31772" idx="0"/>
          </p:cNvCxnSpPr>
          <p:nvPr/>
        </p:nvCxnSpPr>
        <p:spPr bwMode="auto">
          <a:xfrm rot="16200000" flipH="1">
            <a:off x="4202593" y="1474552"/>
            <a:ext cx="803880" cy="4324828"/>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61" name="直接连接符 60"/>
          <p:cNvCxnSpPr>
            <a:stCxn id="31746" idx="2"/>
            <a:endCxn id="31750" idx="0"/>
          </p:cNvCxnSpPr>
          <p:nvPr/>
        </p:nvCxnSpPr>
        <p:spPr bwMode="auto">
          <a:xfrm rot="16200000" flipH="1">
            <a:off x="5685258" y="-8114"/>
            <a:ext cx="801510" cy="7287789"/>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63" name="直接连接符 62"/>
          <p:cNvCxnSpPr>
            <a:endCxn id="31749" idx="0"/>
          </p:cNvCxnSpPr>
          <p:nvPr/>
        </p:nvCxnSpPr>
        <p:spPr bwMode="auto">
          <a:xfrm rot="10800000" flipV="1">
            <a:off x="3350291" y="3214686"/>
            <a:ext cx="4269720" cy="82185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65" name="直接连接符 64"/>
          <p:cNvCxnSpPr/>
          <p:nvPr/>
        </p:nvCxnSpPr>
        <p:spPr bwMode="auto">
          <a:xfrm rot="5400000">
            <a:off x="6900823" y="3414968"/>
            <a:ext cx="803880" cy="44399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68" name="直接连接符 67"/>
          <p:cNvCxnSpPr>
            <a:stCxn id="31747" idx="2"/>
            <a:endCxn id="31750" idx="0"/>
          </p:cNvCxnSpPr>
          <p:nvPr/>
        </p:nvCxnSpPr>
        <p:spPr bwMode="auto">
          <a:xfrm rot="16200000" flipH="1">
            <a:off x="8069670" y="2376298"/>
            <a:ext cx="801510" cy="2518966"/>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0" name="直接连接符 69"/>
          <p:cNvCxnSpPr>
            <a:stCxn id="31754" idx="2"/>
            <a:endCxn id="31772" idx="0"/>
          </p:cNvCxnSpPr>
          <p:nvPr/>
        </p:nvCxnSpPr>
        <p:spPr bwMode="auto">
          <a:xfrm rot="5400000">
            <a:off x="7812238" y="2189737"/>
            <a:ext cx="803879" cy="2894459"/>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2" name="直接连接符 71"/>
          <p:cNvCxnSpPr>
            <a:stCxn id="31754" idx="2"/>
            <a:endCxn id="31750" idx="0"/>
          </p:cNvCxnSpPr>
          <p:nvPr/>
        </p:nvCxnSpPr>
        <p:spPr bwMode="auto">
          <a:xfrm rot="16200000" flipH="1">
            <a:off x="9294903" y="3601530"/>
            <a:ext cx="801509" cy="68502"/>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4" name="直接连接符 73"/>
          <p:cNvCxnSpPr>
            <a:stCxn id="31750" idx="2"/>
            <a:endCxn id="31753" idx="0"/>
          </p:cNvCxnSpPr>
          <p:nvPr/>
        </p:nvCxnSpPr>
        <p:spPr bwMode="auto">
          <a:xfrm rot="5400000">
            <a:off x="5893735" y="1345428"/>
            <a:ext cx="683400" cy="6988946"/>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6" name="直接连接符 75"/>
          <p:cNvCxnSpPr>
            <a:stCxn id="31750" idx="2"/>
            <a:endCxn id="31751" idx="0"/>
          </p:cNvCxnSpPr>
          <p:nvPr/>
        </p:nvCxnSpPr>
        <p:spPr bwMode="auto">
          <a:xfrm rot="5400000">
            <a:off x="7321548" y="2773241"/>
            <a:ext cx="683400" cy="413332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8" name="直接连接符 77"/>
          <p:cNvCxnSpPr>
            <a:stCxn id="31750" idx="2"/>
            <a:endCxn id="31752" idx="0"/>
          </p:cNvCxnSpPr>
          <p:nvPr/>
        </p:nvCxnSpPr>
        <p:spPr bwMode="auto">
          <a:xfrm rot="5400000">
            <a:off x="9304947" y="4758196"/>
            <a:ext cx="684956" cy="16496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80" name="直接连接符 79"/>
          <p:cNvCxnSpPr>
            <a:stCxn id="31772" idx="2"/>
            <a:endCxn id="31753" idx="0"/>
          </p:cNvCxnSpPr>
          <p:nvPr/>
        </p:nvCxnSpPr>
        <p:spPr bwMode="auto">
          <a:xfrm rot="5400000">
            <a:off x="4413440" y="2828094"/>
            <a:ext cx="681030" cy="402598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82" name="直接连接符 81"/>
          <p:cNvCxnSpPr>
            <a:stCxn id="31772" idx="2"/>
            <a:endCxn id="31751" idx="0"/>
          </p:cNvCxnSpPr>
          <p:nvPr/>
        </p:nvCxnSpPr>
        <p:spPr bwMode="auto">
          <a:xfrm rot="5400000">
            <a:off x="5841253" y="4255907"/>
            <a:ext cx="681030" cy="1170359"/>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85" name="直接连接符 84"/>
          <p:cNvCxnSpPr>
            <a:stCxn id="31772" idx="2"/>
            <a:endCxn id="31752" idx="0"/>
          </p:cNvCxnSpPr>
          <p:nvPr/>
        </p:nvCxnSpPr>
        <p:spPr bwMode="auto">
          <a:xfrm rot="16200000" flipH="1">
            <a:off x="7824651" y="3442867"/>
            <a:ext cx="682586" cy="2797994"/>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41" name="矩形 3"/>
          <p:cNvSpPr>
            <a:spLocks noChangeArrowheads="1"/>
          </p:cNvSpPr>
          <p:nvPr/>
        </p:nvSpPr>
        <p:spPr bwMode="auto">
          <a:xfrm>
            <a:off x="3452794" y="214290"/>
            <a:ext cx="5182187" cy="529219"/>
          </a:xfrm>
          <a:prstGeom prst="rect">
            <a:avLst/>
          </a:prstGeom>
          <a:solidFill>
            <a:srgbClr val="CC0000"/>
          </a:solidFill>
          <a:ln w="25400">
            <a:solidFill>
              <a:srgbClr val="CC0000"/>
            </a:solidFill>
            <a:miter lim="800000"/>
          </a:ln>
        </p:spPr>
        <p:txBody>
          <a:bodyPr lIns="95418" tIns="49725" rIns="95418" bIns="49725" anchor="ctr"/>
          <a:lstStyle/>
          <a:p>
            <a:pPr algn="ctr">
              <a:lnSpc>
                <a:spcPct val="150000"/>
              </a:lnSpc>
              <a:buFont typeface="Arial" panose="020B0604020202020204" pitchFamily="34" charset="0"/>
              <a:buNone/>
            </a:pPr>
            <a:r>
              <a:rPr lang="zh-CN" altLang="en-US" sz="2000" b="1" dirty="0" smtClean="0">
                <a:solidFill>
                  <a:schemeClr val="bg1"/>
                </a:solidFill>
                <a:latin typeface="微软雅黑" panose="020B0503020204020204" pitchFamily="34" charset="-122"/>
                <a:ea typeface="微软雅黑" panose="020B0503020204020204" pitchFamily="34" charset="-122"/>
              </a:rPr>
              <a:t>融合数据信源树预警模型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custDataLst>
              <p:tags r:id="rId1"/>
            </p:custDataLst>
          </p:nvPr>
        </p:nvSpPr>
        <p:spPr>
          <a:xfrm>
            <a:off x="0" y="3638550"/>
            <a:ext cx="12192000" cy="361950"/>
          </a:xfrm>
          <a:custGeom>
            <a:avLst/>
            <a:gdLst/>
            <a:ahLst/>
            <a:cxnLst/>
            <a:rect l="l" t="t" r="r" b="b"/>
            <a:pathLst>
              <a:path w="9144000" h="361950">
                <a:moveTo>
                  <a:pt x="8062046" y="0"/>
                </a:moveTo>
                <a:lnTo>
                  <a:pt x="9144000" y="0"/>
                </a:lnTo>
                <a:lnTo>
                  <a:pt x="9144000" y="361950"/>
                </a:lnTo>
                <a:lnTo>
                  <a:pt x="7939039" y="361950"/>
                </a:lnTo>
                <a:close/>
                <a:moveTo>
                  <a:pt x="0" y="0"/>
                </a:moveTo>
                <a:lnTo>
                  <a:pt x="4998927" y="0"/>
                </a:lnTo>
                <a:lnTo>
                  <a:pt x="4875921" y="361950"/>
                </a:lnTo>
                <a:lnTo>
                  <a:pt x="0" y="36195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custDataLst>
              <p:tags r:id="rId2"/>
            </p:custDataLst>
          </p:nvPr>
        </p:nvSpPr>
        <p:spPr>
          <a:xfrm>
            <a:off x="7058524" y="3562350"/>
            <a:ext cx="3357956" cy="514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nSpc>
                <a:spcPct val="120000"/>
              </a:lnSpc>
              <a:spcBef>
                <a:spcPct val="0"/>
              </a:spcBef>
              <a:defRPr/>
            </a:pPr>
            <a:r>
              <a:rPr lang="zh-CN" altLang="en-US" sz="3200" b="1" dirty="0" smtClean="0">
                <a:solidFill>
                  <a:schemeClr val="tx1">
                    <a:lumMod val="65000"/>
                    <a:lumOff val="35000"/>
                  </a:schemeClr>
                </a:solidFill>
                <a:latin typeface="+mj-ea"/>
                <a:ea typeface="+mj-ea"/>
              </a:rPr>
              <a:t>产品应用及落地</a:t>
            </a:r>
            <a:endParaRPr lang="en-US" altLang="zh-CN" sz="3200" b="1" dirty="0" smtClean="0">
              <a:solidFill>
                <a:schemeClr val="tx1">
                  <a:lumMod val="65000"/>
                  <a:lumOff val="35000"/>
                </a:schemeClr>
              </a:solidFill>
              <a:latin typeface="+mj-ea"/>
              <a:ea typeface="+mj-ea"/>
            </a:endParaRPr>
          </a:p>
          <a:p>
            <a:pPr>
              <a:lnSpc>
                <a:spcPct val="120000"/>
              </a:lnSpc>
              <a:spcBef>
                <a:spcPct val="0"/>
              </a:spcBef>
              <a:defRPr/>
            </a:pPr>
            <a:r>
              <a:rPr lang="en-US" altLang="zh-CN" sz="3200" b="1" dirty="0" smtClean="0">
                <a:solidFill>
                  <a:schemeClr val="tx1">
                    <a:lumMod val="65000"/>
                    <a:lumOff val="35000"/>
                  </a:schemeClr>
                </a:solidFill>
                <a:latin typeface="+mj-ea"/>
                <a:ea typeface="+mj-ea"/>
              </a:rPr>
              <a:t>-</a:t>
            </a:r>
            <a:r>
              <a:rPr lang="zh-CN" altLang="en-US" sz="3200" b="1" dirty="0" smtClean="0">
                <a:solidFill>
                  <a:schemeClr val="tx1">
                    <a:lumMod val="65000"/>
                    <a:lumOff val="35000"/>
                  </a:schemeClr>
                </a:solidFill>
                <a:latin typeface="+mj-ea"/>
                <a:ea typeface="+mj-ea"/>
              </a:rPr>
              <a:t>威海银行</a:t>
            </a:r>
            <a:endParaRPr lang="zh-CN" altLang="en-US" sz="3200" b="1" dirty="0">
              <a:solidFill>
                <a:schemeClr val="tx1">
                  <a:lumMod val="65000"/>
                  <a:lumOff val="35000"/>
                </a:schemeClr>
              </a:solidFill>
              <a:latin typeface="+mj-ea"/>
              <a:ea typeface="+mj-ea"/>
            </a:endParaRPr>
          </a:p>
        </p:txBody>
      </p:sp>
      <p:sp>
        <p:nvSpPr>
          <p:cNvPr id="9" name="文本框 8"/>
          <p:cNvSpPr txBox="1"/>
          <p:nvPr>
            <p:custDataLst>
              <p:tags r:id="rId3"/>
            </p:custDataLst>
          </p:nvPr>
        </p:nvSpPr>
        <p:spPr>
          <a:xfrm>
            <a:off x="5556251" y="2089151"/>
            <a:ext cx="1540933" cy="1844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just">
              <a:defRPr sz="3200">
                <a:solidFill>
                  <a:schemeClr val="lt1"/>
                </a:solidFill>
                <a:latin typeface="Arial Rounded MT Bold" panose="020F070403050403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sz="13800" i="1" dirty="0" smtClean="0">
                <a:ln w="12700">
                  <a:noFill/>
                </a:ln>
                <a:solidFill>
                  <a:srgbClr val="0070C0"/>
                </a:solidFill>
                <a:latin typeface="Britannic Bold" panose="020B0903060703020204" pitchFamily="34" charset="0"/>
              </a:rPr>
              <a:t>3</a:t>
            </a:r>
            <a:endParaRPr lang="zh-CN" altLang="en-US" sz="13800" i="1" dirty="0">
              <a:ln w="12700">
                <a:noFill/>
              </a:ln>
              <a:solidFill>
                <a:srgbClr val="0070C0"/>
              </a:solidFill>
              <a:latin typeface="Britannic Bold" panose="020B0903060703020204" pitchFamily="34" charset="0"/>
            </a:endParaRPr>
          </a:p>
        </p:txBody>
      </p:sp>
    </p:spTree>
    <p:custDataLst>
      <p:tags r:id="rId4"/>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ym typeface="微软雅黑" panose="020B0503020204020204" pitchFamily="34" charset="-122"/>
              </a:rPr>
              <a:t>客户经理首页界面 </a:t>
            </a:r>
            <a:r>
              <a:rPr lang="en-US" altLang="zh-CN" b="1" dirty="0">
                <a:sym typeface="微软雅黑" panose="020B0503020204020204" pitchFamily="34" charset="-122"/>
              </a:rPr>
              <a:t>--</a:t>
            </a:r>
            <a:r>
              <a:rPr lang="zh-CN" altLang="en-US" b="1" dirty="0">
                <a:sym typeface="微软雅黑" panose="020B0503020204020204" pitchFamily="34" charset="-122"/>
              </a:rPr>
              <a:t>存量客户</a:t>
            </a:r>
            <a:r>
              <a:rPr lang="en-US" altLang="zh-CN" b="1" dirty="0">
                <a:sym typeface="微软雅黑" panose="020B0503020204020204" pitchFamily="34" charset="-122"/>
              </a:rPr>
              <a:t>/</a:t>
            </a:r>
            <a:r>
              <a:rPr lang="zh-CN" altLang="en-US" b="1" dirty="0">
                <a:sym typeface="微软雅黑" panose="020B0503020204020204" pitchFamily="34" charset="-122"/>
              </a:rPr>
              <a:t>按类型</a:t>
            </a:r>
            <a:endParaRPr lang="zh-CN" altLang="en-US"/>
          </a:p>
        </p:txBody>
      </p:sp>
      <p:pic>
        <p:nvPicPr>
          <p:cNvPr id="4" name="图片 3"/>
          <p:cNvPicPr>
            <a:picLocks noChangeAspect="1"/>
          </p:cNvPicPr>
          <p:nvPr/>
        </p:nvPicPr>
        <p:blipFill>
          <a:blip r:embed="rId1"/>
          <a:stretch>
            <a:fillRect/>
          </a:stretch>
        </p:blipFill>
        <p:spPr>
          <a:xfrm>
            <a:off x="-218440" y="765175"/>
            <a:ext cx="12628880" cy="580009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企业检索</a:t>
            </a:r>
            <a:endParaRPr lang="zh-CN" altLang="en-US" b="1" dirty="0"/>
          </a:p>
        </p:txBody>
      </p:sp>
      <p:pic>
        <p:nvPicPr>
          <p:cNvPr id="3" name="图片 2"/>
          <p:cNvPicPr>
            <a:picLocks noChangeAspect="1"/>
          </p:cNvPicPr>
          <p:nvPr/>
        </p:nvPicPr>
        <p:blipFill>
          <a:blip r:embed="rId1"/>
          <a:stretch>
            <a:fillRect/>
          </a:stretch>
        </p:blipFill>
        <p:spPr>
          <a:xfrm>
            <a:off x="1800225" y="1082040"/>
            <a:ext cx="8591550" cy="579310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t>我的客户</a:t>
            </a:r>
            <a:r>
              <a:rPr lang="en-US" altLang="zh-CN" b="1"/>
              <a:t>-</a:t>
            </a:r>
            <a:r>
              <a:rPr b="1"/>
              <a:t>客户列表</a:t>
            </a:r>
            <a:endParaRPr b="1"/>
          </a:p>
        </p:txBody>
      </p:sp>
      <p:pic>
        <p:nvPicPr>
          <p:cNvPr id="3" name="图片 2"/>
          <p:cNvPicPr>
            <a:picLocks noChangeAspect="1"/>
          </p:cNvPicPr>
          <p:nvPr/>
        </p:nvPicPr>
        <p:blipFill>
          <a:blip r:embed="rId1"/>
          <a:stretch>
            <a:fillRect/>
          </a:stretch>
        </p:blipFill>
        <p:spPr>
          <a:xfrm>
            <a:off x="215900" y="1335405"/>
            <a:ext cx="11760200" cy="540131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t>基本信息</a:t>
            </a:r>
            <a:endParaRPr lang="zh-CN" altLang="en-US" b="1"/>
          </a:p>
        </p:txBody>
      </p:sp>
      <p:pic>
        <p:nvPicPr>
          <p:cNvPr id="3" name="图片 2"/>
          <p:cNvPicPr>
            <a:picLocks noChangeAspect="1"/>
          </p:cNvPicPr>
          <p:nvPr/>
        </p:nvPicPr>
        <p:blipFill>
          <a:blip r:embed="rId1"/>
          <a:stretch>
            <a:fillRect/>
          </a:stretch>
        </p:blipFill>
        <p:spPr>
          <a:xfrm>
            <a:off x="31115" y="1198245"/>
            <a:ext cx="12129135" cy="557085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t>司法诉讼</a:t>
            </a:r>
            <a:endParaRPr lang="zh-CN" altLang="en-US" b="1"/>
          </a:p>
        </p:txBody>
      </p:sp>
      <p:pic>
        <p:nvPicPr>
          <p:cNvPr id="3" name="图片 2"/>
          <p:cNvPicPr>
            <a:picLocks noChangeAspect="1"/>
          </p:cNvPicPr>
          <p:nvPr/>
        </p:nvPicPr>
        <p:blipFill>
          <a:blip r:embed="rId1"/>
          <a:stretch>
            <a:fillRect/>
          </a:stretch>
        </p:blipFill>
        <p:spPr>
          <a:xfrm>
            <a:off x="558165" y="1268095"/>
            <a:ext cx="11075670" cy="508698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a:xfrm>
            <a:off x="1386359" y="1629217"/>
            <a:ext cx="1930919" cy="369246"/>
          </a:xfrm>
          <a:prstGeom prst="rect">
            <a:avLst/>
          </a:prstGeom>
          <a:solidFill>
            <a:srgbClr val="C00000"/>
          </a:solidFill>
        </p:spPr>
        <p:txBody>
          <a:bodyPr wrap="squar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公司资质</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75" name="矩形 74"/>
          <p:cNvSpPr/>
          <p:nvPr/>
        </p:nvSpPr>
        <p:spPr>
          <a:xfrm>
            <a:off x="1372809" y="3788957"/>
            <a:ext cx="1944469" cy="369246"/>
          </a:xfrm>
          <a:prstGeom prst="rect">
            <a:avLst/>
          </a:prstGeom>
          <a:solidFill>
            <a:srgbClr val="C00000"/>
          </a:solidFill>
        </p:spPr>
        <p:txBody>
          <a:bodyPr wrap="squar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知识产权</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76" name="矩形 75"/>
          <p:cNvSpPr/>
          <p:nvPr/>
        </p:nvSpPr>
        <p:spPr>
          <a:xfrm>
            <a:off x="5879948" y="1629217"/>
            <a:ext cx="4681129" cy="369246"/>
          </a:xfrm>
          <a:prstGeom prst="rect">
            <a:avLst/>
          </a:prstGeom>
          <a:solidFill>
            <a:srgbClr val="C00000"/>
          </a:solidFill>
        </p:spPr>
        <p:txBody>
          <a:bodyPr wrap="square">
            <a:spAutoFit/>
          </a:body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参与国家重大科研项目</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77" name="矩形 76"/>
          <p:cNvSpPr/>
          <p:nvPr/>
        </p:nvSpPr>
        <p:spPr>
          <a:xfrm>
            <a:off x="3619361" y="1629217"/>
            <a:ext cx="2088504" cy="369246"/>
          </a:xfrm>
          <a:prstGeom prst="rect">
            <a:avLst/>
          </a:prstGeom>
          <a:solidFill>
            <a:srgbClr val="C00000"/>
          </a:solidFill>
        </p:spPr>
        <p:txBody>
          <a:bodyPr wrap="squar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荣誉奖项</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78" name="矩形 6"/>
          <p:cNvSpPr>
            <a:spLocks noChangeArrowheads="1"/>
          </p:cNvSpPr>
          <p:nvPr/>
        </p:nvSpPr>
        <p:spPr bwMode="auto">
          <a:xfrm>
            <a:off x="1372809" y="2024704"/>
            <a:ext cx="1944469" cy="1476986"/>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ISO9001</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质量体系认证</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lvl="1">
              <a:lnSpc>
                <a:spcPct val="15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中关村高新技术企业</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lvl="1">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rPr>
              <a:t>中关村瞪羚企业</a:t>
            </a:r>
            <a:endParaRPr lang="en-US" altLang="zh-CN" sz="1200" b="1" dirty="0" smtClean="0">
              <a:solidFill>
                <a:srgbClr val="C00000"/>
              </a:solidFill>
              <a:latin typeface="微软雅黑" panose="020B0503020204020204" pitchFamily="34" charset="-122"/>
              <a:ea typeface="微软雅黑" panose="020B0503020204020204" pitchFamily="34" charset="-122"/>
            </a:endParaRPr>
          </a:p>
          <a:p>
            <a:pPr marL="0" lvl="1">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rPr>
              <a:t>国家高新技术企业</a:t>
            </a:r>
            <a:endParaRPr lang="en-US" altLang="zh-CN" sz="1200" b="1" dirty="0" smtClean="0">
              <a:solidFill>
                <a:srgbClr val="C00000"/>
              </a:solidFill>
              <a:latin typeface="微软雅黑" panose="020B0503020204020204" pitchFamily="34" charset="-122"/>
              <a:ea typeface="微软雅黑" panose="020B0503020204020204" pitchFamily="34" charset="-122"/>
            </a:endParaRPr>
          </a:p>
          <a:p>
            <a:pPr marL="0" lvl="1">
              <a:lnSpc>
                <a:spcPct val="15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国家双软认证软件企业</a:t>
            </a:r>
            <a:endParaRPr lang="zh-CN" altLang="zh-CN" sz="1200" dirty="0">
              <a:latin typeface="微软雅黑" panose="020B0503020204020204" pitchFamily="34" charset="-122"/>
              <a:ea typeface="微软雅黑" panose="020B0503020204020204" pitchFamily="34" charset="-122"/>
            </a:endParaRPr>
          </a:p>
        </p:txBody>
      </p:sp>
      <p:sp>
        <p:nvSpPr>
          <p:cNvPr id="79" name="矩形 6"/>
          <p:cNvSpPr>
            <a:spLocks noChangeArrowheads="1"/>
          </p:cNvSpPr>
          <p:nvPr/>
        </p:nvSpPr>
        <p:spPr bwMode="auto">
          <a:xfrm>
            <a:off x="3619361" y="2029235"/>
            <a:ext cx="2088504" cy="3138594"/>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rPr>
              <a:t>北京市新技术产品</a:t>
            </a:r>
            <a:endParaRPr lang="en-US" altLang="zh-CN" sz="1200" b="1" dirty="0" smtClean="0">
              <a:solidFill>
                <a:srgbClr val="C00000"/>
              </a:solidFill>
              <a:latin typeface="微软雅黑" panose="020B0503020204020204" pitchFamily="34" charset="-122"/>
              <a:ea typeface="微软雅黑" panose="020B0503020204020204" pitchFamily="34" charset="-122"/>
            </a:endParaRPr>
          </a:p>
          <a:p>
            <a:pPr marL="0" lvl="1">
              <a:lnSpc>
                <a:spcPct val="150000"/>
              </a:lnSpc>
            </a:pPr>
            <a:r>
              <a:rPr lang="zh-CN" altLang="en-US" sz="1200" dirty="0" smtClean="0">
                <a:latin typeface="微软雅黑" panose="020B0503020204020204" pitchFamily="34" charset="-122"/>
                <a:ea typeface="微软雅黑" panose="020B0503020204020204" pitchFamily="34" charset="-122"/>
              </a:rPr>
              <a:t>战鹰舆情监控系统</a:t>
            </a:r>
            <a:endParaRPr lang="en-US" altLang="zh-CN" sz="1200" dirty="0" smtClean="0">
              <a:latin typeface="微软雅黑" panose="020B0503020204020204" pitchFamily="34" charset="-122"/>
              <a:ea typeface="微软雅黑" panose="020B0503020204020204" pitchFamily="34" charset="-122"/>
            </a:endParaRPr>
          </a:p>
          <a:p>
            <a:pPr marL="0" lvl="1">
              <a:lnSpc>
                <a:spcPct val="150000"/>
              </a:lnSpc>
            </a:pPr>
            <a:r>
              <a:rPr lang="zh-CN" altLang="en-US" sz="1200" dirty="0" smtClean="0">
                <a:latin typeface="微软雅黑" panose="020B0503020204020204" pitchFamily="34" charset="-122"/>
                <a:ea typeface="微软雅黑" panose="020B0503020204020204" pitchFamily="34" charset="-122"/>
              </a:rPr>
              <a:t>巨象影响力分析系统</a:t>
            </a:r>
            <a:endParaRPr lang="en-US" altLang="zh-CN" sz="1200" dirty="0" smtClean="0">
              <a:latin typeface="微软雅黑" panose="020B0503020204020204" pitchFamily="34" charset="-122"/>
              <a:ea typeface="微软雅黑" panose="020B0503020204020204" pitchFamily="34" charset="-122"/>
            </a:endParaRPr>
          </a:p>
          <a:p>
            <a:pPr marL="0" lvl="1">
              <a:lnSpc>
                <a:spcPct val="150000"/>
              </a:lnSpc>
            </a:pPr>
            <a:r>
              <a:rPr lang="zh-CN" altLang="en-US" sz="1200" dirty="0" smtClean="0">
                <a:latin typeface="微软雅黑" panose="020B0503020204020204" pitchFamily="34" charset="-122"/>
                <a:ea typeface="微软雅黑" panose="020B0503020204020204" pitchFamily="34" charset="-122"/>
              </a:rPr>
              <a:t>金蜂巢数据脱敏系统</a:t>
            </a:r>
            <a:endParaRPr lang="en-US" altLang="zh-CN" sz="1200" dirty="0" smtClean="0">
              <a:latin typeface="微软雅黑" panose="020B0503020204020204" pitchFamily="34" charset="-122"/>
              <a:ea typeface="微软雅黑" panose="020B0503020204020204" pitchFamily="34" charset="-122"/>
            </a:endParaRPr>
          </a:p>
          <a:p>
            <a:pPr marL="0" lvl="1">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rPr>
              <a:t>大数据奖项</a:t>
            </a:r>
            <a:endParaRPr lang="en-US" altLang="zh-CN" sz="1200" b="1" dirty="0" smtClean="0">
              <a:solidFill>
                <a:srgbClr val="C00000"/>
              </a:solidFill>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2014</a:t>
            </a:r>
            <a:r>
              <a:rPr lang="zh-CN"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年中国行业信息化最佳大数据解决方案</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奖</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2015</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年中国互联网大数据行业领军企业奖</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2016</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年国际大数据博览会明星企业奖</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0" name="矩形 6"/>
          <p:cNvSpPr>
            <a:spLocks noChangeArrowheads="1"/>
          </p:cNvSpPr>
          <p:nvPr/>
        </p:nvSpPr>
        <p:spPr bwMode="auto">
          <a:xfrm>
            <a:off x="5875695" y="2029926"/>
            <a:ext cx="4685382" cy="452326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2013</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年科技部中小企业</a:t>
            </a:r>
            <a:r>
              <a:rPr lang="zh-CN" altLang="en-US" sz="1200" b="1" dirty="0" smtClean="0">
                <a:solidFill>
                  <a:schemeClr val="accent2"/>
                </a:solidFill>
                <a:latin typeface="微软雅黑" panose="020B0503020204020204" pitchFamily="34" charset="-122"/>
                <a:ea typeface="微软雅黑" panose="020B0503020204020204" pitchFamily="34" charset="-122"/>
              </a:rPr>
              <a:t>科技创新基金</a:t>
            </a:r>
            <a:endParaRPr lang="en-US" altLang="zh-CN" sz="1200" b="1" dirty="0" smtClean="0">
              <a:solidFill>
                <a:schemeClr val="accent2"/>
              </a:solidFill>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2013</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年北京市中小企业科技创新基金</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2014</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年财政部</a:t>
            </a:r>
            <a:r>
              <a:rPr lang="zh-CN" altLang="en-US" sz="1200" b="1" dirty="0" smtClean="0">
                <a:solidFill>
                  <a:schemeClr val="accent2"/>
                </a:solidFill>
                <a:latin typeface="微软雅黑" panose="020B0503020204020204" pitchFamily="34" charset="-122"/>
                <a:ea typeface="微软雅黑" panose="020B0503020204020204" pitchFamily="34" charset="-122"/>
              </a:rPr>
              <a:t>文化</a:t>
            </a:r>
            <a:r>
              <a:rPr lang="zh-CN" altLang="en-US" sz="1200" b="1" dirty="0" smtClean="0">
                <a:solidFill>
                  <a:srgbClr val="ED7D31"/>
                </a:solidFill>
                <a:latin typeface="微软雅黑" panose="020B0503020204020204" pitchFamily="34" charset="-122"/>
                <a:ea typeface="微软雅黑" panose="020B0503020204020204" pitchFamily="34" charset="-122"/>
              </a:rPr>
              <a:t>创新基金</a:t>
            </a:r>
            <a:endParaRPr lang="en-US" altLang="zh-CN" sz="1200" b="1" dirty="0" smtClean="0">
              <a:solidFill>
                <a:srgbClr val="ED7D31"/>
              </a:solidFill>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2016</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年北京市文化创新基金</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2013</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年科技部</a:t>
            </a:r>
            <a:r>
              <a:rPr lang="zh-CN" altLang="en-US" sz="1200" b="1" dirty="0" smtClean="0">
                <a:solidFill>
                  <a:schemeClr val="accent2"/>
                </a:solidFill>
                <a:latin typeface="微软雅黑" panose="020B0503020204020204" pitchFamily="34" charset="-122"/>
                <a:ea typeface="微软雅黑" panose="020B0503020204020204" pitchFamily="34" charset="-122"/>
              </a:rPr>
              <a:t>十二五科技支撑计划</a:t>
            </a:r>
            <a:r>
              <a:rPr lang="zh-CN" altLang="en-US" sz="1200" dirty="0" smtClean="0">
                <a:latin typeface="微软雅黑" panose="020B0503020204020204" pitchFamily="34" charset="-122"/>
                <a:ea typeface="微软雅黑" panose="020B0503020204020204" pitchFamily="34" charset="-122"/>
              </a:rPr>
              <a:t>项目</a:t>
            </a:r>
            <a:endParaRPr lang="en-US" altLang="zh-CN" sz="1200" dirty="0" smtClean="0">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2015</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年海淀区</a:t>
            </a:r>
            <a:r>
              <a:rPr lang="zh-CN" altLang="en-US" sz="1200" b="1" dirty="0" smtClean="0">
                <a:solidFill>
                  <a:schemeClr val="accent2"/>
                </a:solidFill>
                <a:latin typeface="微软雅黑" panose="020B0503020204020204" pitchFamily="34" charset="-122"/>
                <a:ea typeface="微软雅黑" panose="020B0503020204020204" pitchFamily="34" charset="-122"/>
              </a:rPr>
              <a:t>重大科技成果产业化项目</a:t>
            </a:r>
            <a:endParaRPr lang="en-US" altLang="zh-CN" sz="1200" b="1" dirty="0" smtClean="0">
              <a:solidFill>
                <a:schemeClr val="accent2"/>
              </a:solidFill>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2015</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年</a:t>
            </a:r>
            <a:r>
              <a:rPr lang="zh-CN" altLang="en-US" sz="1200" b="1" dirty="0" smtClean="0">
                <a:solidFill>
                  <a:srgbClr val="FF0000"/>
                </a:solidFill>
                <a:latin typeface="微软雅黑" panose="020B0503020204020204" pitchFamily="34" charset="-122"/>
                <a:ea typeface="微软雅黑" panose="020B0503020204020204" pitchFamily="34" charset="-122"/>
              </a:rPr>
              <a:t>国家火炬计划</a:t>
            </a:r>
            <a:r>
              <a:rPr lang="zh-CN" altLang="en-US" sz="1200" dirty="0" smtClean="0">
                <a:latin typeface="微软雅黑" panose="020B0503020204020204" pitchFamily="34" charset="-122"/>
                <a:ea typeface="微软雅黑" panose="020B0503020204020204" pitchFamily="34" charset="-122"/>
              </a:rPr>
              <a:t>示范项目</a:t>
            </a:r>
            <a:endParaRPr lang="en-US" altLang="zh-CN" sz="1200" dirty="0" smtClean="0">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2016</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年科技部十二五科技支撑计划项目</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rgbClr val="ED7D31"/>
                </a:solidFill>
                <a:latin typeface="微软雅黑" panose="020B0503020204020204" pitchFamily="34" charset="-122"/>
                <a:ea typeface="微软雅黑" panose="020B0503020204020204" pitchFamily="34" charset="-122"/>
              </a:rPr>
              <a:t>财富管理大数据平台</a:t>
            </a:r>
            <a:endParaRPr lang="en-US" altLang="zh-CN" sz="1200" dirty="0" smtClean="0">
              <a:solidFill>
                <a:srgbClr val="ED7D31"/>
              </a:solidFill>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2016</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年科技部十二五科技支撑计划项目</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西部</a:t>
            </a:r>
            <a:r>
              <a:rPr lang="zh-CN" altLang="en-US" sz="1200" dirty="0" smtClean="0">
                <a:solidFill>
                  <a:srgbClr val="ED7D31"/>
                </a:solidFill>
                <a:latin typeface="微软雅黑" panose="020B0503020204020204" pitchFamily="34" charset="-122"/>
                <a:ea typeface="微软雅黑" panose="020B0503020204020204" pitchFamily="34" charset="-122"/>
              </a:rPr>
              <a:t>文化旅游大数据</a:t>
            </a:r>
            <a:endParaRPr lang="en-US" altLang="zh-CN" sz="1200" dirty="0" smtClean="0">
              <a:solidFill>
                <a:srgbClr val="ED7D31"/>
              </a:solidFill>
              <a:latin typeface="微软雅黑" panose="020B0503020204020204" pitchFamily="34" charset="-122"/>
              <a:ea typeface="微软雅黑" panose="020B0503020204020204" pitchFamily="34" charset="-122"/>
            </a:endParaRPr>
          </a:p>
          <a:p>
            <a:pPr marL="0" lvl="1">
              <a:lnSpc>
                <a:spcPct val="150000"/>
              </a:lnSpc>
            </a:pPr>
            <a:r>
              <a:rPr lang="en-US" altLang="zh-CN" sz="1200" dirty="0" smtClean="0">
                <a:solidFill>
                  <a:prstClr val="black"/>
                </a:solidFill>
                <a:latin typeface="微软雅黑" panose="020B0503020204020204" pitchFamily="34" charset="-122"/>
                <a:ea typeface="微软雅黑" panose="020B0503020204020204" pitchFamily="34" charset="-122"/>
              </a:rPr>
              <a:t>2016</a:t>
            </a:r>
            <a:r>
              <a:rPr lang="zh-CN" altLang="en-US" sz="1200" dirty="0" smtClean="0">
                <a:solidFill>
                  <a:prstClr val="black"/>
                </a:solidFill>
                <a:latin typeface="微软雅黑" panose="020B0503020204020204" pitchFamily="34" charset="-122"/>
                <a:ea typeface="微软雅黑" panose="020B0503020204020204" pitchFamily="34" charset="-122"/>
              </a:rPr>
              <a:t>年工信部</a:t>
            </a:r>
            <a:r>
              <a:rPr lang="zh-CN" altLang="en-US" sz="1200" dirty="0" smtClean="0">
                <a:solidFill>
                  <a:schemeClr val="accent2"/>
                </a:solidFill>
                <a:latin typeface="微软雅黑" panose="020B0503020204020204" pitchFamily="34" charset="-122"/>
                <a:ea typeface="微软雅黑" panose="020B0503020204020204" pitchFamily="34" charset="-122"/>
              </a:rPr>
              <a:t>大数据信息安全</a:t>
            </a:r>
            <a:r>
              <a:rPr lang="zh-CN" altLang="en-US" sz="1200" dirty="0" smtClean="0">
                <a:solidFill>
                  <a:prstClr val="black"/>
                </a:solidFill>
                <a:latin typeface="微软雅黑" panose="020B0503020204020204" pitchFamily="34" charset="-122"/>
                <a:ea typeface="微软雅黑" panose="020B0503020204020204" pitchFamily="34" charset="-122"/>
              </a:rPr>
              <a:t>示范项目</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en-US" altLang="zh-CN" sz="1200" dirty="0" smtClean="0">
                <a:solidFill>
                  <a:schemeClr val="accent2"/>
                </a:solidFill>
                <a:latin typeface="微软雅黑" panose="020B0503020204020204" pitchFamily="34" charset="-122"/>
                <a:ea typeface="微软雅黑" panose="020B0503020204020204" pitchFamily="34" charset="-122"/>
              </a:rPr>
              <a:t>2016</a:t>
            </a:r>
            <a:r>
              <a:rPr lang="zh-CN" altLang="en-US" sz="1200" dirty="0" smtClean="0">
                <a:solidFill>
                  <a:schemeClr val="accent2"/>
                </a:solidFill>
                <a:latin typeface="微软雅黑" panose="020B0503020204020204" pitchFamily="34" charset="-122"/>
                <a:ea typeface="微软雅黑" panose="020B0503020204020204" pitchFamily="34" charset="-122"/>
              </a:rPr>
              <a:t>年国家示范大数据项目</a:t>
            </a:r>
            <a:r>
              <a:rPr lang="en-US" altLang="zh-CN" sz="1200" b="1" dirty="0" smtClean="0">
                <a:solidFill>
                  <a:schemeClr val="accent2"/>
                </a:solidFill>
                <a:latin typeface="微软雅黑" panose="020B0503020204020204" pitchFamily="34" charset="-122"/>
                <a:ea typeface="微软雅黑" panose="020B0503020204020204" pitchFamily="34" charset="-122"/>
              </a:rPr>
              <a:t>-</a:t>
            </a:r>
            <a:r>
              <a:rPr lang="zh-CN" altLang="en-US" sz="1200" b="1" dirty="0" smtClean="0">
                <a:solidFill>
                  <a:schemeClr val="accent2"/>
                </a:solidFill>
              </a:rPr>
              <a:t>“大数据驱动的企业网络安全管理平台及试点示范”</a:t>
            </a:r>
            <a:endParaRPr lang="en-US" altLang="zh-CN" sz="1200" b="1" dirty="0" smtClean="0">
              <a:solidFill>
                <a:schemeClr val="accent2"/>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en-US" altLang="zh-CN" sz="1200" dirty="0" smtClean="0">
                <a:solidFill>
                  <a:prstClr val="black">
                    <a:lumMod val="75000"/>
                    <a:lumOff val="25000"/>
                  </a:prstClr>
                </a:solidFill>
                <a:latin typeface="微软雅黑" panose="020B0503020204020204" pitchFamily="34" charset="-122"/>
                <a:ea typeface="微软雅黑" panose="020B0503020204020204" pitchFamily="34" charset="-122"/>
              </a:rPr>
              <a:t>2017</a:t>
            </a:r>
            <a:r>
              <a:rPr lang="zh-CN" altLang="en-US" sz="1200" dirty="0" smtClean="0">
                <a:solidFill>
                  <a:prstClr val="black">
                    <a:lumMod val="75000"/>
                    <a:lumOff val="25000"/>
                  </a:prstClr>
                </a:solidFill>
                <a:latin typeface="微软雅黑" panose="020B0503020204020204" pitchFamily="34" charset="-122"/>
                <a:ea typeface="微软雅黑" panose="020B0503020204020204" pitchFamily="34" charset="-122"/>
              </a:rPr>
              <a:t>年工信部</a:t>
            </a:r>
            <a:r>
              <a:rPr lang="en-US" altLang="zh-CN" sz="1200" dirty="0" smtClean="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200" dirty="0" smtClean="0">
                <a:solidFill>
                  <a:schemeClr val="accent2"/>
                </a:solidFill>
                <a:latin typeface="微软雅黑" panose="020B0503020204020204" pitchFamily="34" charset="-122"/>
                <a:ea typeface="微软雅黑" panose="020B0503020204020204" pitchFamily="34" charset="-122"/>
              </a:rPr>
              <a:t>中国大数据应用最佳实践案例</a:t>
            </a:r>
            <a:endParaRPr lang="en-US" altLang="zh-CN" sz="1200" dirty="0" smtClean="0">
              <a:solidFill>
                <a:schemeClr val="accent2"/>
              </a:solidFill>
              <a:latin typeface="微软雅黑" panose="020B0503020204020204" pitchFamily="34" charset="-122"/>
              <a:ea typeface="微软雅黑" panose="020B0503020204020204" pitchFamily="34" charset="-122"/>
            </a:endParaRPr>
          </a:p>
          <a:p>
            <a:pPr marL="742950" lvl="1" indent="-285750">
              <a:lnSpc>
                <a:spcPct val="150000"/>
              </a:lnSpc>
            </a:pPr>
            <a:r>
              <a:rPr lang="zh-CN" altLang="en-US" sz="1200" dirty="0" smtClean="0">
                <a:solidFill>
                  <a:schemeClr val="accent2"/>
                </a:solidFill>
                <a:latin typeface="微软雅黑" panose="020B0503020204020204" pitchFamily="34" charset="-122"/>
                <a:ea typeface="微软雅黑" panose="020B0503020204020204" pitchFamily="34" charset="-122"/>
              </a:rPr>
              <a:t>（数据采集及行为分析）</a:t>
            </a:r>
            <a:endParaRPr lang="en-US" altLang="zh-CN" sz="1200" dirty="0" smtClean="0">
              <a:solidFill>
                <a:schemeClr val="accent2"/>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en-US" altLang="zh-CN" sz="1200" dirty="0" smtClean="0">
                <a:solidFill>
                  <a:prstClr val="black">
                    <a:lumMod val="75000"/>
                    <a:lumOff val="25000"/>
                  </a:prstClr>
                </a:solidFill>
                <a:latin typeface="微软雅黑" panose="020B0503020204020204" pitchFamily="34" charset="-122"/>
                <a:ea typeface="微软雅黑" panose="020B0503020204020204" pitchFamily="34" charset="-122"/>
              </a:rPr>
              <a:t>2017</a:t>
            </a:r>
            <a:r>
              <a:rPr lang="zh-CN" altLang="en-US" sz="1200" dirty="0" smtClean="0">
                <a:solidFill>
                  <a:prstClr val="black">
                    <a:lumMod val="75000"/>
                    <a:lumOff val="25000"/>
                  </a:prstClr>
                </a:solidFill>
                <a:latin typeface="微软雅黑" panose="020B0503020204020204" pitchFamily="34" charset="-122"/>
                <a:ea typeface="微软雅黑" panose="020B0503020204020204" pitchFamily="34" charset="-122"/>
              </a:rPr>
              <a:t>年国家发改委</a:t>
            </a:r>
            <a:r>
              <a:rPr lang="en-US" altLang="zh-CN" sz="1200" dirty="0" smtClean="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200" dirty="0" smtClean="0">
                <a:solidFill>
                  <a:schemeClr val="accent2"/>
                </a:solidFill>
                <a:latin typeface="微软雅黑" panose="020B0503020204020204" pitchFamily="34" charset="-122"/>
                <a:ea typeface="微软雅黑" panose="020B0503020204020204" pitchFamily="34" charset="-122"/>
              </a:rPr>
              <a:t>促进大数据发展重大工程支持项目</a:t>
            </a:r>
            <a:r>
              <a:rPr lang="en-US" altLang="zh-CN" sz="1200" dirty="0" smtClean="0">
                <a:solidFill>
                  <a:schemeClr val="accent2"/>
                </a:solidFill>
                <a:latin typeface="微软雅黑" panose="020B0503020204020204" pitchFamily="34" charset="-122"/>
                <a:ea typeface="微软雅黑" panose="020B0503020204020204" pitchFamily="34" charset="-122"/>
              </a:rPr>
              <a:t>-</a:t>
            </a:r>
            <a:r>
              <a:rPr lang="zh-CN" altLang="en-US" sz="1200" b="1" dirty="0" smtClean="0">
                <a:solidFill>
                  <a:schemeClr val="accent2"/>
                </a:solidFill>
                <a:latin typeface="微软雅黑" panose="020B0503020204020204" pitchFamily="34" charset="-122"/>
                <a:ea typeface="微软雅黑" panose="020B0503020204020204" pitchFamily="34" charset="-122"/>
              </a:rPr>
              <a:t>文化创意产业大数据公共服务平台</a:t>
            </a:r>
            <a:endParaRPr lang="en-US" altLang="zh-CN" sz="1200" b="1" dirty="0" smtClean="0">
              <a:solidFill>
                <a:schemeClr val="accent2"/>
              </a:solidFill>
              <a:latin typeface="微软雅黑" panose="020B0503020204020204" pitchFamily="34" charset="-122"/>
              <a:ea typeface="微软雅黑" panose="020B0503020204020204" pitchFamily="34" charset="-122"/>
            </a:endParaRPr>
          </a:p>
        </p:txBody>
      </p:sp>
      <p:sp>
        <p:nvSpPr>
          <p:cNvPr id="81" name="矩形 6"/>
          <p:cNvSpPr>
            <a:spLocks noChangeArrowheads="1"/>
          </p:cNvSpPr>
          <p:nvPr/>
        </p:nvSpPr>
        <p:spPr bwMode="auto">
          <a:xfrm>
            <a:off x="1372809" y="4188975"/>
            <a:ext cx="1944469" cy="923116"/>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a:lnSpc>
                <a:spcPct val="150000"/>
              </a:lnSpc>
            </a:pPr>
            <a:r>
              <a:rPr lang="en-US" altLang="zh-CN" sz="1200" b="1" dirty="0" smtClean="0">
                <a:solidFill>
                  <a:srgbClr val="C00000"/>
                </a:solidFill>
                <a:latin typeface="微软雅黑" panose="020B0503020204020204" pitchFamily="34" charset="-122"/>
                <a:ea typeface="微软雅黑" panose="020B0503020204020204" pitchFamily="34" charset="-122"/>
                <a:sym typeface="叶根友毛笔行书简体" panose="02010601030101010101" pitchFamily="2" charset="-122"/>
              </a:rPr>
              <a:t>100+</a:t>
            </a:r>
            <a:r>
              <a:rPr lang="zh-CN" altLang="en-US" sz="1200" b="1" dirty="0" smtClean="0">
                <a:solidFill>
                  <a:srgbClr val="C00000"/>
                </a:solidFill>
                <a:latin typeface="微软雅黑" panose="020B0503020204020204" pitchFamily="34" charset="-122"/>
                <a:ea typeface="微软雅黑" panose="020B0503020204020204" pitchFamily="34" charset="-122"/>
                <a:sym typeface="叶根友毛笔行书简体" panose="02010601030101010101" pitchFamily="2" charset="-122"/>
              </a:rPr>
              <a:t>项</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叶根友毛笔行书简体" panose="02010601030101010101" pitchFamily="2" charset="-122"/>
              </a:rPr>
              <a:t>软件著作权</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叶根友毛笔行书简体" panose="02010601030101010101" pitchFamily="2" charset="-122"/>
            </a:endParaRPr>
          </a:p>
          <a:p>
            <a:pPr marL="0" lvl="1">
              <a:lnSpc>
                <a:spcPct val="150000"/>
              </a:lnSpc>
            </a:pPr>
            <a:r>
              <a:rPr lang="en-US" altLang="zh-CN" sz="1200" b="1" dirty="0" smtClean="0">
                <a:solidFill>
                  <a:srgbClr val="C00000"/>
                </a:solidFill>
                <a:latin typeface="微软雅黑" panose="020B0503020204020204" pitchFamily="34" charset="-122"/>
                <a:ea typeface="微软雅黑" panose="020B0503020204020204" pitchFamily="34" charset="-122"/>
                <a:sym typeface="叶根友毛笔行书简体" panose="02010601030101010101" pitchFamily="2" charset="-122"/>
              </a:rPr>
              <a:t>5</a:t>
            </a:r>
            <a:r>
              <a:rPr lang="zh-CN" altLang="en-US" sz="1200" dirty="0" smtClean="0">
                <a:solidFill>
                  <a:srgbClr val="C00000"/>
                </a:solidFill>
                <a:latin typeface="微软雅黑" panose="020B0503020204020204" pitchFamily="34" charset="-122"/>
                <a:ea typeface="微软雅黑" panose="020B0503020204020204" pitchFamily="34" charset="-122"/>
                <a:sym typeface="叶根友毛笔行书简体" panose="02010601030101010101" pitchFamily="2" charset="-122"/>
              </a:rPr>
              <a:t>大</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叶根友毛笔行书简体" panose="02010601030101010101" pitchFamily="2" charset="-122"/>
              </a:rPr>
              <a:t>软件产品</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a:t>
            </a:r>
            <a:r>
              <a:rPr lang="en-US" altLang="zh-CN" sz="1200" b="1" dirty="0" smtClean="0">
                <a:solidFill>
                  <a:srgbClr val="C00000"/>
                </a:solidFill>
                <a:latin typeface="微软雅黑" panose="020B0503020204020204" pitchFamily="34" charset="-122"/>
                <a:ea typeface="微软雅黑" panose="020B0503020204020204" pitchFamily="34" charset="-122"/>
                <a:sym typeface="叶根友毛笔行书简体" panose="02010601030101010101" pitchFamily="2" charset="-122"/>
              </a:rPr>
              <a:t>15</a:t>
            </a:r>
            <a:r>
              <a:rPr lang="zh-CN" altLang="en-US" sz="1200" dirty="0" smtClean="0">
                <a:solidFill>
                  <a:srgbClr val="C00000"/>
                </a:solidFill>
                <a:latin typeface="微软雅黑" panose="020B0503020204020204" pitchFamily="34" charset="-122"/>
                <a:ea typeface="微软雅黑" panose="020B0503020204020204" pitchFamily="34" charset="-122"/>
                <a:sym typeface="叶根友毛笔行书简体" panose="02010601030101010101" pitchFamily="2" charset="-122"/>
              </a:rPr>
              <a:t>项</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叶根友毛笔行书简体" panose="02010601030101010101" pitchFamily="2" charset="-122"/>
              </a:rPr>
              <a:t>专利申请</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0" name="Picture 2" descr="D:\各类素材\3图标\商务图\标标\科研3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93405" y="4758357"/>
            <a:ext cx="656695" cy="7074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9085" y="1998464"/>
            <a:ext cx="1113736" cy="1301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2" descr="D:\各类素材\3图标\商务图\标标\Nipic_2531170_20140225194816484000 [转换].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9208" y="2576833"/>
            <a:ext cx="576139" cy="58195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88769" y="2883685"/>
            <a:ext cx="400631" cy="618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t>经营状况</a:t>
            </a:r>
            <a:endParaRPr lang="zh-CN" altLang="en-US" b="1"/>
          </a:p>
        </p:txBody>
      </p:sp>
      <p:pic>
        <p:nvPicPr>
          <p:cNvPr id="3" name="图片 2"/>
          <p:cNvPicPr>
            <a:picLocks noChangeAspect="1"/>
          </p:cNvPicPr>
          <p:nvPr/>
        </p:nvPicPr>
        <p:blipFill>
          <a:blip r:embed="rId1"/>
          <a:stretch>
            <a:fillRect/>
          </a:stretch>
        </p:blipFill>
        <p:spPr>
          <a:xfrm>
            <a:off x="621665" y="1384300"/>
            <a:ext cx="11024235" cy="506285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t>对外投资</a:t>
            </a:r>
            <a:endParaRPr lang="zh-CN" altLang="en-US" b="1"/>
          </a:p>
        </p:txBody>
      </p:sp>
      <p:pic>
        <p:nvPicPr>
          <p:cNvPr id="3" name="图片 2"/>
          <p:cNvPicPr>
            <a:picLocks noChangeAspect="1"/>
          </p:cNvPicPr>
          <p:nvPr/>
        </p:nvPicPr>
        <p:blipFill>
          <a:blip r:embed="rId1"/>
          <a:stretch>
            <a:fillRect/>
          </a:stretch>
        </p:blipFill>
        <p:spPr>
          <a:xfrm>
            <a:off x="-218440" y="1167765"/>
            <a:ext cx="12628880" cy="580009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t>企业年报</a:t>
            </a:r>
            <a:endParaRPr lang="zh-CN" altLang="en-US" b="1"/>
          </a:p>
        </p:txBody>
      </p:sp>
      <p:pic>
        <p:nvPicPr>
          <p:cNvPr id="3" name="图片 2"/>
          <p:cNvPicPr>
            <a:picLocks noChangeAspect="1"/>
          </p:cNvPicPr>
          <p:nvPr/>
        </p:nvPicPr>
        <p:blipFill>
          <a:blip r:embed="rId1"/>
          <a:stretch>
            <a:fillRect/>
          </a:stretch>
        </p:blipFill>
        <p:spPr>
          <a:xfrm>
            <a:off x="-218440" y="1153795"/>
            <a:ext cx="12628880" cy="580009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t>知识产权</a:t>
            </a:r>
            <a:endParaRPr lang="zh-CN" altLang="en-US" b="1"/>
          </a:p>
        </p:txBody>
      </p:sp>
      <p:pic>
        <p:nvPicPr>
          <p:cNvPr id="3" name="图片 2"/>
          <p:cNvPicPr>
            <a:picLocks noChangeAspect="1"/>
          </p:cNvPicPr>
          <p:nvPr/>
        </p:nvPicPr>
        <p:blipFill>
          <a:blip r:embed="rId1"/>
          <a:stretch>
            <a:fillRect/>
          </a:stretch>
        </p:blipFill>
        <p:spPr>
          <a:xfrm>
            <a:off x="-218440" y="1174750"/>
            <a:ext cx="12628880" cy="580009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t>新闻舆论</a:t>
            </a:r>
            <a:endParaRPr lang="zh-CN" altLang="en-US" b="1"/>
          </a:p>
        </p:txBody>
      </p:sp>
      <p:pic>
        <p:nvPicPr>
          <p:cNvPr id="3" name="图片 2"/>
          <p:cNvPicPr>
            <a:picLocks noChangeAspect="1"/>
          </p:cNvPicPr>
          <p:nvPr/>
        </p:nvPicPr>
        <p:blipFill>
          <a:blip r:embed="rId1"/>
          <a:stretch>
            <a:fillRect/>
          </a:stretch>
        </p:blipFill>
        <p:spPr>
          <a:xfrm>
            <a:off x="-429260" y="1161415"/>
            <a:ext cx="12628880" cy="580009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t>企业关联</a:t>
            </a:r>
            <a:endParaRPr lang="zh-CN" altLang="en-US" b="1"/>
          </a:p>
        </p:txBody>
      </p:sp>
      <p:pic>
        <p:nvPicPr>
          <p:cNvPr id="3" name="图片 2"/>
          <p:cNvPicPr>
            <a:picLocks noChangeAspect="1"/>
          </p:cNvPicPr>
          <p:nvPr/>
        </p:nvPicPr>
        <p:blipFill>
          <a:blip r:embed="rId1"/>
          <a:stretch>
            <a:fillRect/>
          </a:stretch>
        </p:blipFill>
        <p:spPr>
          <a:xfrm>
            <a:off x="283210" y="1247140"/>
            <a:ext cx="11626215" cy="533971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关联族谱</a:t>
            </a:r>
            <a:endParaRPr lang="zh-CN" altLang="en-US" b="1" dirty="0"/>
          </a:p>
        </p:txBody>
      </p:sp>
      <p:pic>
        <p:nvPicPr>
          <p:cNvPr id="3" name="图片 2"/>
          <p:cNvPicPr>
            <a:picLocks noChangeAspect="1"/>
          </p:cNvPicPr>
          <p:nvPr/>
        </p:nvPicPr>
        <p:blipFill>
          <a:blip r:embed="rId1"/>
          <a:stretch>
            <a:fillRect/>
          </a:stretch>
        </p:blipFill>
        <p:spPr>
          <a:xfrm>
            <a:off x="-26035" y="1193165"/>
            <a:ext cx="12100560" cy="555752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45956" y="285728"/>
            <a:ext cx="8843749" cy="580819"/>
          </a:xfrm>
        </p:spPr>
        <p:txBody>
          <a:bodyPr/>
          <a:lstStyle/>
          <a:p>
            <a:r>
              <a:rPr lang="zh-CN" altLang="en-US" b="1" dirty="0"/>
              <a:t>担保圈</a:t>
            </a:r>
            <a:endParaRPr lang="zh-CN" altLang="en-US" b="1" dirty="0"/>
          </a:p>
        </p:txBody>
      </p:sp>
      <p:pic>
        <p:nvPicPr>
          <p:cNvPr id="3" name="图片 2"/>
          <p:cNvPicPr>
            <a:picLocks noChangeAspect="1"/>
          </p:cNvPicPr>
          <p:nvPr/>
        </p:nvPicPr>
        <p:blipFill>
          <a:blip r:embed="rId1"/>
          <a:stretch>
            <a:fillRect/>
          </a:stretch>
        </p:blipFill>
        <p:spPr>
          <a:xfrm>
            <a:off x="340995" y="1350645"/>
            <a:ext cx="11510010" cy="528637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风险预警</a:t>
            </a:r>
            <a:endParaRPr lang="zh-CN" altLang="en-US" b="1" dirty="0"/>
          </a:p>
        </p:txBody>
      </p:sp>
      <p:pic>
        <p:nvPicPr>
          <p:cNvPr id="3" name="图片 2"/>
          <p:cNvPicPr>
            <a:picLocks noChangeAspect="1"/>
          </p:cNvPicPr>
          <p:nvPr/>
        </p:nvPicPr>
        <p:blipFill>
          <a:blip r:embed="rId1"/>
          <a:stretch>
            <a:fillRect/>
          </a:stretch>
        </p:blipFill>
        <p:spPr>
          <a:xfrm>
            <a:off x="1464310" y="1169035"/>
            <a:ext cx="8828405" cy="595312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t>法院判决</a:t>
            </a:r>
            <a:endParaRPr lang="zh-CN" altLang="en-US" b="1"/>
          </a:p>
        </p:txBody>
      </p:sp>
      <p:pic>
        <p:nvPicPr>
          <p:cNvPr id="3" name="图片 2"/>
          <p:cNvPicPr>
            <a:picLocks noChangeAspect="1"/>
          </p:cNvPicPr>
          <p:nvPr/>
        </p:nvPicPr>
        <p:blipFill>
          <a:blip r:embed="rId1"/>
          <a:stretch>
            <a:fillRect/>
          </a:stretch>
        </p:blipFill>
        <p:spPr>
          <a:xfrm>
            <a:off x="1118235" y="1167130"/>
            <a:ext cx="9705340" cy="537908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custDataLst>
              <p:tags r:id="rId1"/>
            </p:custDataLst>
          </p:nvPr>
        </p:nvSpPr>
        <p:spPr>
          <a:xfrm>
            <a:off x="0" y="3638550"/>
            <a:ext cx="12192000" cy="361950"/>
          </a:xfrm>
          <a:custGeom>
            <a:avLst/>
            <a:gdLst/>
            <a:ahLst/>
            <a:cxnLst/>
            <a:rect l="l" t="t" r="r" b="b"/>
            <a:pathLst>
              <a:path w="9144000" h="361950">
                <a:moveTo>
                  <a:pt x="8062046" y="0"/>
                </a:moveTo>
                <a:lnTo>
                  <a:pt x="9144000" y="0"/>
                </a:lnTo>
                <a:lnTo>
                  <a:pt x="9144000" y="361950"/>
                </a:lnTo>
                <a:lnTo>
                  <a:pt x="7939039" y="361950"/>
                </a:lnTo>
                <a:close/>
                <a:moveTo>
                  <a:pt x="0" y="0"/>
                </a:moveTo>
                <a:lnTo>
                  <a:pt x="4998927" y="0"/>
                </a:lnTo>
                <a:lnTo>
                  <a:pt x="4875921" y="361950"/>
                </a:lnTo>
                <a:lnTo>
                  <a:pt x="0" y="3619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4" name="矩形 23"/>
          <p:cNvSpPr/>
          <p:nvPr>
            <p:custDataLst>
              <p:tags r:id="rId2"/>
            </p:custDataLst>
          </p:nvPr>
        </p:nvSpPr>
        <p:spPr>
          <a:xfrm>
            <a:off x="8055241" y="3573463"/>
            <a:ext cx="2505255" cy="514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nSpc>
                <a:spcPct val="120000"/>
              </a:lnSpc>
              <a:spcBef>
                <a:spcPct val="0"/>
              </a:spcBef>
              <a:defRPr/>
            </a:pPr>
            <a:r>
              <a:rPr lang="zh-CN" altLang="en-US" sz="3200" b="1" dirty="0" smtClean="0">
                <a:solidFill>
                  <a:prstClr val="black">
                    <a:lumMod val="65000"/>
                    <a:lumOff val="35000"/>
                  </a:prstClr>
                </a:solidFill>
                <a:latin typeface="微软雅黑" panose="020B0503020204020204" pitchFamily="34" charset="-122"/>
                <a:ea typeface="微软雅黑" panose="020B0503020204020204" pitchFamily="34" charset="-122"/>
              </a:rPr>
              <a:t>应用场景</a:t>
            </a:r>
            <a:endParaRPr lang="zh-CN" altLang="en-US" sz="32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5" name="文本框 7"/>
          <p:cNvSpPr txBox="1"/>
          <p:nvPr>
            <p:custDataLst>
              <p:tags r:id="rId3"/>
            </p:custDataLst>
          </p:nvPr>
        </p:nvSpPr>
        <p:spPr>
          <a:xfrm>
            <a:off x="6161617" y="4013200"/>
            <a:ext cx="4809067" cy="400050"/>
          </a:xfrm>
          <a:prstGeom prst="rect">
            <a:avLst/>
          </a:prstGeom>
          <a:noFill/>
        </p:spPr>
        <p:txBody>
          <a:bodyPr/>
          <a:lstStyle/>
          <a:p>
            <a:pPr algn="ctr">
              <a:defRPr/>
            </a:pPr>
            <a:r>
              <a:rPr lang="en-US" altLang="zh-CN" sz="2000" b="1" dirty="0" smtClean="0">
                <a:solidFill>
                  <a:prstClr val="white">
                    <a:lumMod val="75000"/>
                  </a:prstClr>
                </a:solidFill>
              </a:rPr>
              <a:t>Conclusion</a:t>
            </a:r>
            <a:endParaRPr lang="en-US" altLang="zh-CN" sz="2000" dirty="0">
              <a:solidFill>
                <a:prstClr val="white">
                  <a:lumMod val="75000"/>
                </a:prstClr>
              </a:solidFill>
              <a:latin typeface="Arial" panose="020B0604020202020204" pitchFamily="34" charset="0"/>
            </a:endParaRPr>
          </a:p>
        </p:txBody>
      </p:sp>
      <p:sp>
        <p:nvSpPr>
          <p:cNvPr id="26" name="文本框 8"/>
          <p:cNvSpPr txBox="1"/>
          <p:nvPr>
            <p:custDataLst>
              <p:tags r:id="rId4"/>
            </p:custDataLst>
          </p:nvPr>
        </p:nvSpPr>
        <p:spPr>
          <a:xfrm>
            <a:off x="5591944" y="2089151"/>
            <a:ext cx="1540933" cy="1844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just">
              <a:defRPr sz="3200">
                <a:solidFill>
                  <a:schemeClr val="lt1"/>
                </a:solidFill>
                <a:latin typeface="Arial Rounded MT Bold" panose="020F070403050403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ltLang="zh-CN" sz="13800" i="1" dirty="0" smtClean="0">
                <a:ln w="12700">
                  <a:noFill/>
                </a:ln>
                <a:solidFill>
                  <a:srgbClr val="ED7D31">
                    <a:lumMod val="75000"/>
                  </a:srgbClr>
                </a:solidFill>
                <a:latin typeface="Britannic Bold" panose="020B0903060703020204" pitchFamily="34" charset="0"/>
              </a:rPr>
              <a:t>4</a:t>
            </a:r>
            <a:endParaRPr lang="zh-CN" altLang="en-US" sz="13800" i="1" dirty="0">
              <a:ln w="12700">
                <a:noFill/>
              </a:ln>
              <a:solidFill>
                <a:srgbClr val="ED7D31">
                  <a:lumMod val="75000"/>
                </a:srgbClr>
              </a:solidFill>
              <a:latin typeface="Britannic Bold" panose="020B0903060703020204" pitchFamily="34" charset="0"/>
            </a:endParaRPr>
          </a:p>
        </p:txBody>
      </p:sp>
    </p:spTree>
    <p:custDataLst>
      <p:tags r:id="rId5"/>
    </p:custDataLst>
  </p:cSld>
  <p:clrMapOvr>
    <a:masterClrMapping/>
  </p:clrMapOvr>
  <p:transition>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p:nvPr/>
        </p:nvSpPr>
        <p:spPr>
          <a:xfrm>
            <a:off x="7771130" y="203200"/>
            <a:ext cx="3754120" cy="898525"/>
          </a:xfrm>
          <a:prstGeom prst="rect">
            <a:avLst/>
          </a:prstGeom>
        </p:spPr>
        <p:txBody>
          <a:bodyPr/>
          <a:lstStyle/>
          <a:p>
            <a:pPr marL="0" marR="0" lvl="0" indent="0" algn="r" defTabSz="914400" rtl="0" eaLnBrk="1" fontAlgn="auto" latinLnBrk="0" hangingPunct="1">
              <a:lnSpc>
                <a:spcPct val="90000"/>
              </a:lnSpc>
              <a:spcBef>
                <a:spcPct val="0"/>
              </a:spcBef>
              <a:spcAft>
                <a:spcPts val="0"/>
              </a:spcAft>
              <a:buClrTx/>
              <a:buSzTx/>
              <a:buFontTx/>
              <a:buNone/>
              <a:defRPr/>
            </a:pPr>
            <a:br>
              <a:rPr kumimoji="0" lang="en-US" altLang="zh-CN"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rPr>
            </a:br>
            <a:r>
              <a:rPr kumimoji="0" lang="zh-CN" altLang="en-US"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rPr>
              <a:t>业务部</a:t>
            </a:r>
            <a:r>
              <a:rPr kumimoji="0" lang="en-US" altLang="zh-CN"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rPr>
              <a:t>-</a:t>
            </a:r>
            <a:r>
              <a:rPr lang="zh-CN" altLang="en-US" sz="2800" b="1" dirty="0" smtClean="0">
                <a:solidFill>
                  <a:schemeClr val="tx2"/>
                </a:solidFill>
                <a:latin typeface="微软雅黑" panose="020B0503020204020204" pitchFamily="34" charset="-122"/>
                <a:ea typeface="微软雅黑" panose="020B0503020204020204" pitchFamily="34" charset="-122"/>
                <a:cs typeface="+mj-cs"/>
              </a:rPr>
              <a:t>应用场景</a:t>
            </a:r>
            <a:endParaRPr kumimoji="0" lang="zh-CN" altLang="en-US"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endParaRPr>
          </a:p>
        </p:txBody>
      </p:sp>
      <p:sp>
        <p:nvSpPr>
          <p:cNvPr id="3" name="内容占位符 2"/>
          <p:cNvSpPr txBox="1">
            <a:spLocks noChangeArrowheads="1"/>
          </p:cNvSpPr>
          <p:nvPr/>
        </p:nvSpPr>
        <p:spPr>
          <a:xfrm>
            <a:off x="714375" y="1214120"/>
            <a:ext cx="10810875" cy="5530215"/>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a:t>
            </a:r>
            <a:r>
              <a:rPr kumimoji="0" lang="zh-CN" altLang="en-US"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、项目受理阶段（对公客户多维度数据分析、客户提交资料的验证）。</a:t>
            </a: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2</a:t>
            </a:r>
            <a:r>
              <a:rPr kumimoji="0" lang="zh-CN" altLang="en-US"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、项目初审阶段（通过大数据风控系统形成客户分析报告）。</a:t>
            </a: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3</a:t>
            </a:r>
            <a:r>
              <a:rPr kumimoji="0" lang="zh-CN" altLang="en-US"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、客户调查阶段（通过多维度数据分析及客户风险预警，进行针对性客户调查）</a:t>
            </a: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4</a:t>
            </a:r>
            <a:r>
              <a:rPr kumimoji="0" lang="zh-CN" altLang="en-US"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、内部评审阶段（验证客户项目经营、财务、发展情况、舆情信息、工商信息、法院信息、失信被执行信息等多维度信息）形成基于内外部融合数据的客户风险评估报告。</a:t>
            </a: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5</a:t>
            </a:r>
            <a:r>
              <a:rPr kumimoji="0" lang="zh-CN" altLang="en-US"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、抵押、公证阶段（多维度数据验证用户抵押物资本、抵押物验证）</a:t>
            </a: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6</a:t>
            </a:r>
            <a:r>
              <a:rPr kumimoji="0" lang="zh-CN" altLang="en-US"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、贷中管理阶段（信贷用户风险监控及风险预警）</a:t>
            </a: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7</a:t>
            </a:r>
            <a:r>
              <a:rPr kumimoji="0" lang="zh-CN" altLang="en-US"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、贷后管理阶段（贷后预警、客户风控预警、客户实时监测）</a:t>
            </a: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8</a:t>
            </a:r>
            <a:r>
              <a:rPr kumimoji="0" lang="zh-CN" altLang="en-US"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、档案管理（建立客户档案）</a:t>
            </a: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9</a:t>
            </a:r>
            <a:r>
              <a:rPr kumimoji="0" lang="zh-CN" altLang="en-US"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、全省企业经营状况分析、业务类型分析、分布分析等实时分析辅助决策</a:t>
            </a: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10</a:t>
            </a:r>
            <a:r>
              <a:rPr kumimoji="0" lang="zh-CN" altLang="en-US"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、客户信贷担保链预警</a:t>
            </a: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11</a:t>
            </a:r>
            <a:r>
              <a:rPr kumimoji="0" lang="zh-CN" altLang="en-US"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、客户基本信息、经营信息、企业信息、舆情信息、企业信用、产品质量、经营环境、行业整体情况、组织形式和高级管理人员、产品和市场、发展和前景预期的实时分析及预警</a:t>
            </a: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endParaRPr kumimoji="0" lang="en-US" altLang="zh-CN" sz="1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457200" y="1174750"/>
            <a:ext cx="8229600" cy="4953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zh-CN" altLang="en-US"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 name="内容占位符 2"/>
          <p:cNvSpPr txBox="1">
            <a:spLocks noChangeArrowheads="1"/>
          </p:cNvSpPr>
          <p:nvPr/>
        </p:nvSpPr>
        <p:spPr bwMode="auto">
          <a:xfrm>
            <a:off x="714375" y="1714500"/>
            <a:ext cx="10652125" cy="4648200"/>
          </a:xfrm>
          <a:prstGeom prst="rect">
            <a:avLst/>
          </a:prstGeom>
          <a:noFill/>
          <a:ln w="9525">
            <a:noFill/>
            <a:miter lim="800000"/>
          </a:ln>
        </p:spPr>
        <p:txBody>
          <a:bodyPr/>
          <a:lstStyle/>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1</a:t>
            </a:r>
            <a:r>
              <a:rPr lang="zh-CN" altLang="en-US" sz="1600" kern="0" dirty="0">
                <a:latin typeface="微软雅黑" panose="020B0503020204020204" pitchFamily="34" charset="-122"/>
                <a:ea typeface="微软雅黑" panose="020B0503020204020204" pitchFamily="34" charset="-122"/>
              </a:rPr>
              <a:t>、客户基本信息、经营信息、企业信息、舆情信息、法院诉讼、失信、被执行、企业信用、产品质量、经营环境、行业整体情况、组织形式和高级管理人员、产品和市场、发展和前景预期的实时风险分析及风险输出。</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2</a:t>
            </a:r>
            <a:r>
              <a:rPr lang="zh-CN" altLang="en-US" sz="1600" kern="0" dirty="0">
                <a:latin typeface="微软雅黑" panose="020B0503020204020204" pitchFamily="34" charset="-122"/>
                <a:ea typeface="微软雅黑" panose="020B0503020204020204" pitchFamily="34" charset="-122"/>
              </a:rPr>
              <a:t>、企业业务准入、贷前调查、贷中审计、贷后调查、违约风险评估的数据分析及风险输出。</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3</a:t>
            </a:r>
            <a:r>
              <a:rPr lang="zh-CN" altLang="en-US" sz="1600" kern="0" dirty="0">
                <a:latin typeface="微软雅黑" panose="020B0503020204020204" pitchFamily="34" charset="-122"/>
                <a:ea typeface="微软雅黑" panose="020B0503020204020204" pitchFamily="34" charset="-122"/>
              </a:rPr>
              <a:t>、基于大数据的客户分析报告。</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4</a:t>
            </a:r>
            <a:r>
              <a:rPr lang="zh-CN" altLang="en-US" sz="1600" kern="0" dirty="0">
                <a:latin typeface="微软雅黑" panose="020B0503020204020204" pitchFamily="34" charset="-122"/>
                <a:ea typeface="微软雅黑" panose="020B0503020204020204" pitchFamily="34" charset="-122"/>
              </a:rPr>
              <a:t>、贷前、贷后、贷中的全面风险监控。</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5</a:t>
            </a:r>
            <a:r>
              <a:rPr lang="zh-CN" altLang="en-US" sz="1600" kern="0" dirty="0">
                <a:latin typeface="微软雅黑" panose="020B0503020204020204" pitchFamily="34" charset="-122"/>
                <a:ea typeface="微软雅黑" panose="020B0503020204020204" pitchFamily="34" charset="-122"/>
              </a:rPr>
              <a:t>、全行信贷企业的风险调查、分析。</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6</a:t>
            </a:r>
            <a:r>
              <a:rPr lang="zh-CN" altLang="en-US" sz="1600" kern="0" dirty="0">
                <a:latin typeface="微软雅黑" panose="020B0503020204020204" pitchFamily="34" charset="-122"/>
                <a:ea typeface="微软雅黑" panose="020B0503020204020204" pitchFamily="34" charset="-122"/>
              </a:rPr>
              <a:t>、信贷用户业务资料的核查、查证、调查。</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7</a:t>
            </a:r>
            <a:r>
              <a:rPr lang="zh-CN" altLang="en-US" sz="1600" kern="0" dirty="0">
                <a:latin typeface="微软雅黑" panose="020B0503020204020204" pitchFamily="34" charset="-122"/>
                <a:ea typeface="微软雅黑" panose="020B0503020204020204" pitchFamily="34" charset="-122"/>
              </a:rPr>
              <a:t>、已放贷业务的跟踪及风险预警。</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8</a:t>
            </a:r>
            <a:r>
              <a:rPr lang="zh-CN" altLang="en-US" sz="1600" kern="0" dirty="0">
                <a:latin typeface="微软雅黑" panose="020B0503020204020204" pitchFamily="34" charset="-122"/>
                <a:ea typeface="微软雅黑" panose="020B0503020204020204" pitchFamily="34" charset="-122"/>
              </a:rPr>
              <a:t>、基于大数据的客户风险预警及客户风险分析。</a:t>
            </a:r>
            <a:endParaRPr lang="en-US" altLang="zh-CN" sz="1600" kern="0" dirty="0">
              <a:latin typeface="微软雅黑" panose="020B0503020204020204" pitchFamily="34" charset="-122"/>
              <a:ea typeface="微软雅黑" panose="020B0503020204020204" pitchFamily="34" charset="-122"/>
            </a:endParaRPr>
          </a:p>
        </p:txBody>
      </p:sp>
      <p:sp>
        <p:nvSpPr>
          <p:cNvPr id="4" name="标题 2"/>
          <p:cNvSpPr txBox="1"/>
          <p:nvPr/>
        </p:nvSpPr>
        <p:spPr>
          <a:xfrm>
            <a:off x="3295688" y="203181"/>
            <a:ext cx="8229600" cy="582613"/>
          </a:xfrm>
          <a:prstGeom prst="rect">
            <a:avLst/>
          </a:prstGeom>
        </p:spPr>
        <p:txBody>
          <a:bodyPr/>
          <a:lstStyle/>
          <a:p>
            <a:pPr marL="0" marR="0" lvl="0" indent="0" algn="r" defTabSz="914400" rtl="0" eaLnBrk="1" fontAlgn="auto" latinLnBrk="0" hangingPunct="1">
              <a:lnSpc>
                <a:spcPct val="90000"/>
              </a:lnSpc>
              <a:spcBef>
                <a:spcPct val="0"/>
              </a:spcBef>
              <a:spcAft>
                <a:spcPts val="0"/>
              </a:spcAft>
              <a:buClrTx/>
              <a:buSzTx/>
              <a:buFontTx/>
              <a:buNone/>
              <a:defRPr/>
            </a:pPr>
            <a:br>
              <a:rPr kumimoji="0" lang="en-US" altLang="zh-CN"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rPr>
            </a:br>
            <a:r>
              <a:rPr lang="zh-CN" altLang="en-US" sz="2800" b="1" dirty="0" smtClean="0">
                <a:solidFill>
                  <a:schemeClr val="tx2"/>
                </a:solidFill>
                <a:latin typeface="微软雅黑" panose="020B0503020204020204" pitchFamily="34" charset="-122"/>
                <a:ea typeface="微软雅黑" panose="020B0503020204020204" pitchFamily="34" charset="-122"/>
                <a:cs typeface="+mj-cs"/>
              </a:rPr>
              <a:t>风险管理部</a:t>
            </a:r>
            <a:r>
              <a:rPr kumimoji="0" lang="en-US" altLang="zh-CN"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rPr>
              <a:t>-</a:t>
            </a:r>
            <a:r>
              <a:rPr lang="zh-CN" altLang="en-US" sz="2800" b="1" dirty="0" smtClean="0">
                <a:solidFill>
                  <a:schemeClr val="tx2"/>
                </a:solidFill>
                <a:latin typeface="微软雅黑" panose="020B0503020204020204" pitchFamily="34" charset="-122"/>
                <a:ea typeface="微软雅黑" panose="020B0503020204020204" pitchFamily="34" charset="-122"/>
                <a:cs typeface="+mj-cs"/>
              </a:rPr>
              <a:t>应用场景</a:t>
            </a:r>
            <a:endParaRPr kumimoji="0" lang="zh-CN" altLang="en-US"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noChangeArrowheads="1"/>
          </p:cNvSpPr>
          <p:nvPr/>
        </p:nvSpPr>
        <p:spPr bwMode="auto">
          <a:xfrm>
            <a:off x="714375" y="1714500"/>
            <a:ext cx="10281920" cy="4648200"/>
          </a:xfrm>
          <a:prstGeom prst="rect">
            <a:avLst/>
          </a:prstGeom>
          <a:noFill/>
          <a:ln w="9525">
            <a:noFill/>
            <a:miter lim="800000"/>
          </a:ln>
        </p:spPr>
        <p:txBody>
          <a:bodyPr/>
          <a:lstStyle/>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1</a:t>
            </a:r>
            <a:r>
              <a:rPr lang="zh-CN" altLang="en-US" sz="1600" kern="0" dirty="0">
                <a:latin typeface="微软雅黑" panose="020B0503020204020204" pitchFamily="34" charset="-122"/>
                <a:ea typeface="微软雅黑" panose="020B0503020204020204" pitchFamily="34" charset="-122"/>
              </a:rPr>
              <a:t>、客户基本信息、经营信息、企业信息、舆情信息、法院诉讼、失信、被执行、企业信用、产品质量、经营环境、行业整体情况、组织形式和高级管理人员、产品和市场、发展和前景预期、抵押物变更、抵押物出让等多维度数据的全面监控。</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2</a:t>
            </a:r>
            <a:r>
              <a:rPr lang="zh-CN" altLang="en-US" sz="1600" kern="0" dirty="0">
                <a:latin typeface="微软雅黑" panose="020B0503020204020204" pitchFamily="34" charset="-122"/>
                <a:ea typeface="微软雅黑" panose="020B0503020204020204" pitchFamily="34" charset="-122"/>
              </a:rPr>
              <a:t>、个人资产、个人通信、个人出行大数据核查</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3</a:t>
            </a:r>
            <a:r>
              <a:rPr lang="zh-CN" altLang="en-US" sz="1600" kern="0" dirty="0">
                <a:latin typeface="微软雅黑" panose="020B0503020204020204" pitchFamily="34" charset="-122"/>
                <a:ea typeface="微软雅黑" panose="020B0503020204020204" pitchFamily="34" charset="-122"/>
              </a:rPr>
              <a:t>、重点企业用户、重点个人用户的实时风险预警</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4</a:t>
            </a:r>
            <a:r>
              <a:rPr lang="zh-CN" altLang="en-US" sz="1600" kern="0" dirty="0">
                <a:latin typeface="微软雅黑" panose="020B0503020204020204" pitchFamily="34" charset="-122"/>
                <a:ea typeface="微软雅黑" panose="020B0503020204020204" pitchFamily="34" charset="-122"/>
              </a:rPr>
              <a:t>、企业、个人隐藏资产的大数据核查</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5</a:t>
            </a:r>
            <a:r>
              <a:rPr lang="zh-CN" altLang="en-US" sz="1600" kern="0" dirty="0">
                <a:latin typeface="微软雅黑" panose="020B0503020204020204" pitchFamily="34" charset="-122"/>
                <a:ea typeface="微软雅黑" panose="020B0503020204020204" pitchFamily="34" charset="-122"/>
              </a:rPr>
              <a:t>、企业个人全面的风险预警</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6</a:t>
            </a:r>
            <a:r>
              <a:rPr lang="zh-CN" altLang="en-US" sz="1600" kern="0" dirty="0">
                <a:latin typeface="微软雅黑" panose="020B0503020204020204" pitchFamily="34" charset="-122"/>
                <a:ea typeface="微软雅黑" panose="020B0503020204020204" pitchFamily="34" charset="-122"/>
              </a:rPr>
              <a:t>、实时分析、预警借款人和担保人状态</a:t>
            </a:r>
            <a:endParaRPr lang="en-US" altLang="zh-CN" sz="1600" kern="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Tx/>
              <a:buChar char="•"/>
              <a:defRPr/>
            </a:pPr>
            <a:r>
              <a:rPr lang="en-US" altLang="zh-CN" sz="1600" kern="0" dirty="0">
                <a:latin typeface="微软雅黑" panose="020B0503020204020204" pitchFamily="34" charset="-122"/>
                <a:ea typeface="微软雅黑" panose="020B0503020204020204" pitchFamily="34" charset="-122"/>
              </a:rPr>
              <a:t>7</a:t>
            </a:r>
            <a:r>
              <a:rPr lang="zh-CN" altLang="en-US" sz="1600" kern="0" dirty="0">
                <a:latin typeface="微软雅黑" panose="020B0503020204020204" pitchFamily="34" charset="-122"/>
                <a:ea typeface="微软雅黑" panose="020B0503020204020204" pitchFamily="34" charset="-122"/>
              </a:rPr>
              <a:t>、实时获取舆情信息、法人变更信息、法院公告、诉讼、失信、被执行、重大偷税、漏税、营业执照吊销、环保黑名单、行政处罚、食药监黑名单等客户关键信息。</a:t>
            </a:r>
            <a:endParaRPr lang="en-US" altLang="zh-CN" sz="1600" kern="0" dirty="0">
              <a:latin typeface="微软雅黑" panose="020B0503020204020204" pitchFamily="34" charset="-122"/>
              <a:ea typeface="微软雅黑" panose="020B0503020204020204" pitchFamily="34" charset="-122"/>
            </a:endParaRPr>
          </a:p>
        </p:txBody>
      </p:sp>
      <p:sp>
        <p:nvSpPr>
          <p:cNvPr id="5" name="标题 2"/>
          <p:cNvSpPr txBox="1"/>
          <p:nvPr/>
        </p:nvSpPr>
        <p:spPr>
          <a:xfrm>
            <a:off x="3295688" y="203181"/>
            <a:ext cx="8229600" cy="582613"/>
          </a:xfrm>
          <a:prstGeom prst="rect">
            <a:avLst/>
          </a:prstGeom>
        </p:spPr>
        <p:txBody>
          <a:bodyPr/>
          <a:lstStyle/>
          <a:p>
            <a:pPr marL="0" marR="0" lvl="0" indent="0" algn="r" defTabSz="914400" rtl="0" eaLnBrk="1" fontAlgn="auto" latinLnBrk="0" hangingPunct="1">
              <a:lnSpc>
                <a:spcPct val="90000"/>
              </a:lnSpc>
              <a:spcBef>
                <a:spcPct val="0"/>
              </a:spcBef>
              <a:spcAft>
                <a:spcPts val="0"/>
              </a:spcAft>
              <a:buClrTx/>
              <a:buSzTx/>
              <a:buFontTx/>
              <a:buNone/>
              <a:defRPr/>
            </a:pPr>
            <a:br>
              <a:rPr kumimoji="0" lang="en-US" altLang="zh-CN"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rPr>
            </a:br>
            <a:r>
              <a:rPr kumimoji="0" lang="zh-CN" altLang="en-US"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rPr>
              <a:t>资产保全部</a:t>
            </a:r>
            <a:r>
              <a:rPr kumimoji="0" lang="en-US" altLang="zh-CN"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rPr>
              <a:t>-</a:t>
            </a:r>
            <a:r>
              <a:rPr lang="zh-CN" altLang="en-US" sz="2800" b="1" dirty="0" smtClean="0">
                <a:solidFill>
                  <a:schemeClr val="tx2"/>
                </a:solidFill>
                <a:latin typeface="微软雅黑" panose="020B0503020204020204" pitchFamily="34" charset="-122"/>
                <a:ea typeface="微软雅黑" panose="020B0503020204020204" pitchFamily="34" charset="-122"/>
                <a:cs typeface="+mj-cs"/>
              </a:rPr>
              <a:t>应用场景</a:t>
            </a:r>
            <a:endParaRPr kumimoji="0" lang="zh-CN" altLang="en-US"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custDataLst>
              <p:tags r:id="rId1"/>
            </p:custDataLst>
          </p:nvPr>
        </p:nvSpPr>
        <p:spPr>
          <a:xfrm>
            <a:off x="0" y="3638550"/>
            <a:ext cx="12192000" cy="361950"/>
          </a:xfrm>
          <a:custGeom>
            <a:avLst/>
            <a:gdLst/>
            <a:ahLst/>
            <a:cxnLst/>
            <a:rect l="l" t="t" r="r" b="b"/>
            <a:pathLst>
              <a:path w="9144000" h="361950">
                <a:moveTo>
                  <a:pt x="8062046" y="0"/>
                </a:moveTo>
                <a:lnTo>
                  <a:pt x="9144000" y="0"/>
                </a:lnTo>
                <a:lnTo>
                  <a:pt x="9144000" y="361950"/>
                </a:lnTo>
                <a:lnTo>
                  <a:pt x="7939039" y="361950"/>
                </a:lnTo>
                <a:close/>
                <a:moveTo>
                  <a:pt x="0" y="0"/>
                </a:moveTo>
                <a:lnTo>
                  <a:pt x="4998927" y="0"/>
                </a:lnTo>
                <a:lnTo>
                  <a:pt x="4875921" y="361950"/>
                </a:lnTo>
                <a:lnTo>
                  <a:pt x="0" y="3619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4" name="矩形 23"/>
          <p:cNvSpPr/>
          <p:nvPr>
            <p:custDataLst>
              <p:tags r:id="rId2"/>
            </p:custDataLst>
          </p:nvPr>
        </p:nvSpPr>
        <p:spPr>
          <a:xfrm>
            <a:off x="8055241" y="3573463"/>
            <a:ext cx="2505255" cy="514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nSpc>
                <a:spcPct val="120000"/>
              </a:lnSpc>
              <a:spcBef>
                <a:spcPct val="0"/>
              </a:spcBef>
              <a:defRPr/>
            </a:pPr>
            <a:r>
              <a:rPr lang="zh-CN" altLang="en-US" sz="3200" b="1" dirty="0" smtClean="0">
                <a:solidFill>
                  <a:prstClr val="black">
                    <a:lumMod val="65000"/>
                    <a:lumOff val="35000"/>
                  </a:prstClr>
                </a:solidFill>
                <a:latin typeface="微软雅黑" panose="020B0503020204020204" pitchFamily="34" charset="-122"/>
                <a:ea typeface="微软雅黑" panose="020B0503020204020204" pitchFamily="34" charset="-122"/>
              </a:rPr>
              <a:t>产品展示</a:t>
            </a:r>
            <a:endParaRPr lang="zh-CN" altLang="en-US" sz="32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5" name="文本框 7"/>
          <p:cNvSpPr txBox="1"/>
          <p:nvPr>
            <p:custDataLst>
              <p:tags r:id="rId3"/>
            </p:custDataLst>
          </p:nvPr>
        </p:nvSpPr>
        <p:spPr>
          <a:xfrm>
            <a:off x="6161617" y="4013200"/>
            <a:ext cx="4809067" cy="400050"/>
          </a:xfrm>
          <a:prstGeom prst="rect">
            <a:avLst/>
          </a:prstGeom>
          <a:noFill/>
        </p:spPr>
        <p:txBody>
          <a:bodyPr/>
          <a:lstStyle/>
          <a:p>
            <a:pPr algn="ctr">
              <a:defRPr/>
            </a:pPr>
            <a:r>
              <a:rPr lang="en-US" altLang="zh-CN" sz="2000" b="1" dirty="0" smtClean="0">
                <a:solidFill>
                  <a:prstClr val="white">
                    <a:lumMod val="75000"/>
                  </a:prstClr>
                </a:solidFill>
              </a:rPr>
              <a:t>Conclusion</a:t>
            </a:r>
            <a:endParaRPr lang="en-US" altLang="zh-CN" sz="2000" dirty="0">
              <a:solidFill>
                <a:prstClr val="white">
                  <a:lumMod val="75000"/>
                </a:prstClr>
              </a:solidFill>
              <a:latin typeface="Arial" panose="020B0604020202020204" pitchFamily="34" charset="0"/>
            </a:endParaRPr>
          </a:p>
        </p:txBody>
      </p:sp>
      <p:sp>
        <p:nvSpPr>
          <p:cNvPr id="26" name="文本框 8"/>
          <p:cNvSpPr txBox="1"/>
          <p:nvPr>
            <p:custDataLst>
              <p:tags r:id="rId4"/>
            </p:custDataLst>
          </p:nvPr>
        </p:nvSpPr>
        <p:spPr>
          <a:xfrm>
            <a:off x="5591944" y="2089151"/>
            <a:ext cx="1540933" cy="1844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just">
              <a:defRPr sz="3200">
                <a:solidFill>
                  <a:schemeClr val="lt1"/>
                </a:solidFill>
                <a:latin typeface="Arial Rounded MT Bold" panose="020F070403050403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ltLang="zh-CN" sz="13800" i="1" dirty="0" smtClean="0">
                <a:ln w="12700">
                  <a:noFill/>
                </a:ln>
                <a:solidFill>
                  <a:srgbClr val="ED7D31">
                    <a:lumMod val="75000"/>
                  </a:srgbClr>
                </a:solidFill>
                <a:latin typeface="Britannic Bold" panose="020B0903060703020204" pitchFamily="34" charset="0"/>
              </a:rPr>
              <a:t>5</a:t>
            </a:r>
            <a:endParaRPr lang="zh-CN" altLang="en-US" sz="13800" i="1" dirty="0">
              <a:ln w="12700">
                <a:noFill/>
              </a:ln>
              <a:solidFill>
                <a:srgbClr val="ED7D31">
                  <a:lumMod val="75000"/>
                </a:srgbClr>
              </a:solidFill>
              <a:latin typeface="Britannic Bold" panose="020B0903060703020204" pitchFamily="34" charset="0"/>
            </a:endParaRPr>
          </a:p>
        </p:txBody>
      </p:sp>
    </p:spTree>
    <p:custDataLst>
      <p:tags r:id="rId5"/>
    </p:custDataLst>
  </p:cSld>
  <p:clrMapOvr>
    <a:masterClrMapping/>
  </p:clrMapOvr>
  <p:transition>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17240" y="2948305"/>
            <a:ext cx="5715635" cy="645160"/>
          </a:xfrm>
          <a:prstGeom prst="rect">
            <a:avLst/>
          </a:prstGeom>
          <a:noFill/>
        </p:spPr>
        <p:txBody>
          <a:bodyPr wrap="square" rtlCol="0" anchor="t">
            <a:spAutoFit/>
          </a:bodyPr>
          <a:p>
            <a:r>
              <a:rPr lang="zh-CN" altLang="en-US" sz="3600"/>
              <a:t>http://139.129.160.80:8080/</a:t>
            </a:r>
            <a:endParaRPr lang="zh-CN" altLang="en-US" sz="3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89484" y="458610"/>
            <a:ext cx="3722032" cy="1232582"/>
          </a:xfrm>
          <a:prstGeom prst="rect">
            <a:avLst/>
          </a:prstGeom>
        </p:spPr>
      </p:pic>
      <p:sp>
        <p:nvSpPr>
          <p:cNvPr id="3" name="标题 1"/>
          <p:cNvSpPr txBox="1">
            <a:spLocks noChangeArrowheads="1"/>
          </p:cNvSpPr>
          <p:nvPr/>
        </p:nvSpPr>
        <p:spPr bwMode="auto">
          <a:xfrm>
            <a:off x="1837055" y="2574925"/>
            <a:ext cx="7597775" cy="2547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spcBef>
                <a:spcPts val="600"/>
              </a:spcBef>
            </a:pPr>
            <a:r>
              <a:rPr lang="zh-CN" altLang="en-US" b="1" dirty="0" smtClean="0">
                <a:solidFill>
                  <a:srgbClr val="014DA2"/>
                </a:solidFill>
                <a:latin typeface="微软雅黑" panose="020B0503020204020204" pitchFamily="34" charset="-122"/>
                <a:ea typeface="微软雅黑" panose="020B0503020204020204" pitchFamily="34" charset="-122"/>
                <a:sym typeface="楷体" panose="02010609060101010101" pitchFamily="49" charset="-122"/>
              </a:rPr>
              <a:t>合作，共赢</a:t>
            </a:r>
            <a:endParaRPr lang="en-US" altLang="zh-CN" b="1" dirty="0" smtClean="0">
              <a:solidFill>
                <a:srgbClr val="0C0C0C"/>
              </a:solidFill>
              <a:latin typeface="微软雅黑" panose="020B0503020204020204" pitchFamily="34" charset="-122"/>
              <a:ea typeface="微软雅黑" panose="020B0503020204020204" pitchFamily="34" charset="-122"/>
              <a:sym typeface="楷体" panose="02010609060101010101" pitchFamily="49" charset="-122"/>
            </a:endParaRPr>
          </a:p>
          <a:p>
            <a:pPr algn="l">
              <a:spcBef>
                <a:spcPts val="600"/>
              </a:spcBef>
            </a:pPr>
            <a:r>
              <a:rPr lang="en-US" altLang="zh-CN" b="1" dirty="0" smtClean="0">
                <a:solidFill>
                  <a:srgbClr val="0C0C0C"/>
                </a:solidFill>
                <a:latin typeface="微软雅黑" panose="020B0503020204020204" pitchFamily="34" charset="-122"/>
                <a:ea typeface="微软雅黑" panose="020B0503020204020204" pitchFamily="34" charset="-122"/>
                <a:sym typeface="楷体" panose="02010609060101010101" pitchFamily="49" charset="-122"/>
              </a:rPr>
              <a:t>     </a:t>
            </a:r>
            <a:r>
              <a:rPr lang="zh-CN" altLang="en-US" sz="11500" b="1" dirty="0" smtClean="0">
                <a:solidFill>
                  <a:srgbClr val="F6862A"/>
                </a:solidFill>
                <a:latin typeface="微软雅黑" panose="020B0503020204020204" pitchFamily="34" charset="-122"/>
                <a:ea typeface="微软雅黑" panose="020B0503020204020204" pitchFamily="34" charset="-122"/>
                <a:sym typeface="楷体" panose="02010609060101010101" pitchFamily="49" charset="-122"/>
              </a:rPr>
              <a:t>谢谢参与！</a:t>
            </a:r>
            <a:endParaRPr lang="zh-CN" altLang="en-US" sz="9600" b="1" dirty="0" smtClean="0">
              <a:solidFill>
                <a:srgbClr val="F6862A"/>
              </a:solidFill>
              <a:latin typeface="微软雅黑" panose="020B0503020204020204" pitchFamily="34" charset="-122"/>
              <a:ea typeface="微软雅黑" panose="020B0503020204020204" pitchFamily="34" charset="-122"/>
              <a:sym typeface="楷体" panose="02010609060101010101" pitchFamily="49"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57090" y="64135"/>
            <a:ext cx="3215005" cy="796290"/>
          </a:xfrm>
        </p:spPr>
        <p:txBody>
          <a:bodyPr/>
          <a:p>
            <a:r>
              <a:rPr lang="zh-CN" altLang="en-US">
                <a:solidFill>
                  <a:schemeClr val="tx1"/>
                </a:solidFill>
              </a:rPr>
              <a:t>同业竞品</a:t>
            </a:r>
            <a:endParaRPr lang="zh-CN" altLang="en-US">
              <a:solidFill>
                <a:schemeClr val="tx1"/>
              </a:solidFill>
            </a:endParaRPr>
          </a:p>
        </p:txBody>
      </p:sp>
      <p:sp>
        <p:nvSpPr>
          <p:cNvPr id="3" name="内容占位符 2"/>
          <p:cNvSpPr>
            <a:spLocks noGrp="1"/>
          </p:cNvSpPr>
          <p:nvPr>
            <p:ph idx="1"/>
          </p:nvPr>
        </p:nvSpPr>
        <p:spPr/>
        <p:txBody>
          <a:bodyPr/>
          <a:p>
            <a:r>
              <a:rPr lang="zh-CN" altLang="en-US"/>
              <a:t>金电联行-首批备案的全国性企业征信机构；</a:t>
            </a:r>
            <a:endParaRPr lang="zh-CN" altLang="en-US"/>
          </a:p>
          <a:p>
            <a:r>
              <a:rPr lang="zh-CN" altLang="en-US">
                <a:sym typeface="+mn-ea"/>
              </a:rPr>
              <a:t>              </a:t>
            </a:r>
            <a:r>
              <a:rPr lang="en-US" altLang="zh-CN">
                <a:sym typeface="+mn-ea"/>
              </a:rPr>
              <a:t>-</a:t>
            </a:r>
            <a:r>
              <a:rPr lang="zh-CN" altLang="en-US">
                <a:sym typeface="+mn-ea"/>
              </a:rPr>
              <a:t>中国人民银行已批准备案的企业征信机构；</a:t>
            </a:r>
            <a:endParaRPr lang="zh-CN" altLang="en-US">
              <a:sym typeface="+mn-ea"/>
            </a:endParaRPr>
          </a:p>
          <a:p>
            <a:endParaRPr lang="zh-CN" altLang="en-US">
              <a:sym typeface="+mn-ea"/>
            </a:endParaRPr>
          </a:p>
          <a:p>
            <a:r>
              <a:rPr lang="en-US" altLang="zh-CN">
                <a:sym typeface="+mn-ea"/>
              </a:rPr>
              <a:t>9</a:t>
            </a:r>
            <a:r>
              <a:rPr>
                <a:sym typeface="+mn-ea"/>
              </a:rPr>
              <a:t>次方</a:t>
            </a:r>
            <a:r>
              <a:rPr lang="en-US" altLang="zh-CN">
                <a:sym typeface="+mn-ea"/>
              </a:rPr>
              <a:t>--贵阳大数据交易所的创始股东，业务：政府数据资产运营，政府大数据应用服务，金融大数据，BDG store平台。国内唯一一家已经设计研发完成了4000多个政府大数据应用场景的公司</a:t>
            </a:r>
            <a:endParaRPr lang="en-US" altLang="zh-CN">
              <a:sym typeface="+mn-ea"/>
            </a:endParaRPr>
          </a:p>
          <a:p>
            <a:r>
              <a:rPr lang="en-US" altLang="zh-CN">
                <a:sym typeface="+mn-ea"/>
              </a:rPr>
              <a:t>  </a:t>
            </a:r>
            <a:r>
              <a:rPr>
                <a:sym typeface="+mn-ea"/>
              </a:rPr>
              <a:t>定位：</a:t>
            </a:r>
            <a:r>
              <a:rPr lang="en-US" altLang="zh-CN">
                <a:sym typeface="+mn-ea"/>
              </a:rPr>
              <a:t> 中国政府大数据资产运营商  全球大数据产业生态服务商</a:t>
            </a:r>
            <a:endParaRPr lang="en-US" altLang="zh-CN">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487170" y="50800"/>
            <a:ext cx="8957945" cy="67011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custDataLst>
              <p:tags r:id="rId1"/>
            </p:custDataLst>
          </p:nvPr>
        </p:nvSpPr>
        <p:spPr>
          <a:xfrm>
            <a:off x="0" y="3638550"/>
            <a:ext cx="12192000" cy="361950"/>
          </a:xfrm>
          <a:custGeom>
            <a:avLst/>
            <a:gdLst/>
            <a:ahLst/>
            <a:cxnLst/>
            <a:rect l="l" t="t" r="r" b="b"/>
            <a:pathLst>
              <a:path w="9144000" h="361950">
                <a:moveTo>
                  <a:pt x="8062046" y="0"/>
                </a:moveTo>
                <a:lnTo>
                  <a:pt x="9144000" y="0"/>
                </a:lnTo>
                <a:lnTo>
                  <a:pt x="9144000" y="361950"/>
                </a:lnTo>
                <a:lnTo>
                  <a:pt x="7939039" y="361950"/>
                </a:lnTo>
                <a:close/>
                <a:moveTo>
                  <a:pt x="0" y="0"/>
                </a:moveTo>
                <a:lnTo>
                  <a:pt x="4998927" y="0"/>
                </a:lnTo>
                <a:lnTo>
                  <a:pt x="4875921" y="361950"/>
                </a:lnTo>
                <a:lnTo>
                  <a:pt x="0" y="36195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custDataLst>
              <p:tags r:id="rId2"/>
            </p:custDataLst>
          </p:nvPr>
        </p:nvSpPr>
        <p:spPr>
          <a:xfrm>
            <a:off x="7058524" y="3562350"/>
            <a:ext cx="3357956" cy="514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nSpc>
                <a:spcPct val="120000"/>
              </a:lnSpc>
              <a:spcBef>
                <a:spcPct val="0"/>
              </a:spcBef>
              <a:defRPr/>
            </a:pPr>
            <a:r>
              <a:rPr lang="zh-CN" altLang="en-US" sz="3200" b="1" dirty="0" smtClean="0">
                <a:solidFill>
                  <a:schemeClr val="tx1">
                    <a:lumMod val="65000"/>
                    <a:lumOff val="35000"/>
                  </a:schemeClr>
                </a:solidFill>
                <a:latin typeface="+mj-ea"/>
                <a:ea typeface="+mj-ea"/>
              </a:rPr>
              <a:t>项目概述</a:t>
            </a:r>
            <a:endParaRPr lang="zh-CN" altLang="en-US" sz="3200" b="1" dirty="0">
              <a:solidFill>
                <a:schemeClr val="tx1">
                  <a:lumMod val="65000"/>
                  <a:lumOff val="35000"/>
                </a:schemeClr>
              </a:solidFill>
              <a:latin typeface="+mj-ea"/>
              <a:ea typeface="+mj-ea"/>
            </a:endParaRPr>
          </a:p>
        </p:txBody>
      </p:sp>
      <p:sp>
        <p:nvSpPr>
          <p:cNvPr id="9" name="文本框 8"/>
          <p:cNvSpPr txBox="1"/>
          <p:nvPr>
            <p:custDataLst>
              <p:tags r:id="rId3"/>
            </p:custDataLst>
          </p:nvPr>
        </p:nvSpPr>
        <p:spPr>
          <a:xfrm>
            <a:off x="5556251" y="2089151"/>
            <a:ext cx="1540933" cy="1844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just">
              <a:defRPr sz="3200">
                <a:solidFill>
                  <a:schemeClr val="lt1"/>
                </a:solidFill>
                <a:latin typeface="Arial Rounded MT Bold" panose="020F070403050403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sz="13800" i="1" dirty="0" smtClean="0">
                <a:ln w="12700">
                  <a:noFill/>
                </a:ln>
                <a:solidFill>
                  <a:srgbClr val="0070C0"/>
                </a:solidFill>
                <a:latin typeface="Britannic Bold" panose="020B0903060703020204" pitchFamily="34" charset="0"/>
              </a:rPr>
              <a:t>1</a:t>
            </a:r>
            <a:endParaRPr lang="zh-CN" altLang="en-US" sz="13800" i="1" dirty="0">
              <a:ln w="12700">
                <a:noFill/>
              </a:ln>
              <a:solidFill>
                <a:srgbClr val="0070C0"/>
              </a:solidFill>
              <a:latin typeface="Britannic Bold" panose="020B0903060703020204" pitchFamily="34" charset="0"/>
            </a:endParaRPr>
          </a:p>
        </p:txBody>
      </p:sp>
    </p:spTree>
    <p:custDataLst>
      <p:tags r:id="rId4"/>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1452530" y="2285992"/>
            <a:ext cx="9501254" cy="2862322"/>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355600" algn="l" defTabSz="914400" rtl="0" eaLnBrk="1" fontAlgn="base" latinLnBrk="0" hangingPunct="1">
              <a:lnSpc>
                <a:spcPct val="150000"/>
              </a:lnSpc>
              <a:spcBef>
                <a:spcPct val="0"/>
              </a:spcBef>
              <a:spcAft>
                <a:spcPct val="0"/>
              </a:spcAft>
              <a:buClrTx/>
              <a:buSzTx/>
              <a:buFontTx/>
              <a:buNone/>
            </a:pPr>
            <a:r>
              <a:rPr kumimoji="0" lang="en-US" altLang="zh-CN" sz="2000" b="0" i="0" u="none" strike="noStrike" cap="none" normalizeH="0" baseline="0" dirty="0" smtClean="0">
                <a:ln>
                  <a:noFill/>
                </a:ln>
                <a:effectLst/>
                <a:latin typeface="+mj-ea"/>
                <a:ea typeface="+mj-ea"/>
                <a:cs typeface="Times New Roman" panose="02020603050405020304" pitchFamily="18" charset="0"/>
              </a:rPr>
              <a:t>  </a:t>
            </a:r>
            <a:r>
              <a:rPr kumimoji="0" lang="zh-CN" sz="2000" b="0" i="0" u="none" strike="noStrike" cap="none" normalizeH="0" baseline="0" dirty="0" smtClean="0">
                <a:ln>
                  <a:noFill/>
                </a:ln>
                <a:effectLst/>
                <a:latin typeface="+mj-ea"/>
                <a:ea typeface="+mj-ea"/>
                <a:cs typeface="Times New Roman" panose="02020603050405020304" pitchFamily="18" charset="0"/>
              </a:rPr>
              <a:t>在国内金融业务风险日益加剧的新常态下，各</a:t>
            </a:r>
            <a:r>
              <a:rPr kumimoji="0" lang="zh-CN" sz="2000" b="0" i="0" u="none" strike="noStrike" cap="none" normalizeH="0" baseline="0" dirty="0" smtClean="0">
                <a:ln>
                  <a:noFill/>
                </a:ln>
                <a:effectLst/>
                <a:latin typeface="+mj-ea"/>
                <a:ea typeface="+mj-ea"/>
                <a:cs typeface="Arial" panose="020B0604020202020204" pitchFamily="34" charset="0"/>
              </a:rPr>
              <a:t>金融企业都在积极推进全面风险管理体系建设</a:t>
            </a:r>
            <a:r>
              <a:rPr kumimoji="0" lang="en-US" altLang="zh-CN" sz="2000" b="0" i="0" u="none" strike="noStrike" cap="none" normalizeH="0" baseline="0" dirty="0" smtClean="0">
                <a:ln>
                  <a:noFill/>
                </a:ln>
                <a:effectLst/>
                <a:latin typeface="+mj-ea"/>
                <a:ea typeface="+mj-ea"/>
                <a:cs typeface="Arial" panose="020B0604020202020204" pitchFamily="34" charset="0"/>
              </a:rPr>
              <a:t>, </a:t>
            </a:r>
            <a:r>
              <a:rPr kumimoji="0" lang="zh-CN" altLang="en-US" sz="2000" b="0" i="0" u="none" strike="noStrike" cap="none" normalizeH="0" baseline="0" dirty="0" smtClean="0">
                <a:ln>
                  <a:noFill/>
                </a:ln>
                <a:effectLst/>
                <a:latin typeface="+mj-ea"/>
                <a:ea typeface="+mj-ea"/>
                <a:cs typeface="Times New Roman" panose="02020603050405020304" pitchFamily="18" charset="0"/>
              </a:rPr>
              <a:t>基于传统“静态”数据的分析、数据关联，已经无法满足金融行业用户在信贷企业</a:t>
            </a:r>
            <a:r>
              <a:rPr kumimoji="0" lang="en-US" altLang="zh-CN" sz="2000" b="0" i="0" u="none" strike="noStrike" cap="none" normalizeH="0" baseline="0" dirty="0" smtClean="0">
                <a:ln>
                  <a:noFill/>
                </a:ln>
                <a:effectLst/>
                <a:latin typeface="+mj-ea"/>
                <a:ea typeface="+mj-ea"/>
                <a:cs typeface="Times New Roman" panose="02020603050405020304" pitchFamily="18" charset="0"/>
              </a:rPr>
              <a:t>(</a:t>
            </a:r>
            <a:r>
              <a:rPr kumimoji="0" lang="zh-CN" altLang="en-US" sz="2000" b="0" i="0" u="none" strike="noStrike" cap="none" normalizeH="0" baseline="0" dirty="0" smtClean="0">
                <a:ln>
                  <a:noFill/>
                </a:ln>
                <a:effectLst/>
                <a:latin typeface="+mj-ea"/>
                <a:ea typeface="+mj-ea"/>
                <a:cs typeface="Times New Roman" panose="02020603050405020304" pitchFamily="18" charset="0"/>
              </a:rPr>
              <a:t>贷前、贷中、贷后</a:t>
            </a:r>
            <a:r>
              <a:rPr kumimoji="0" lang="en-US" altLang="zh-CN" sz="2000" b="0" i="0" u="none" strike="noStrike" cap="none" normalizeH="0" baseline="0" dirty="0" smtClean="0">
                <a:ln>
                  <a:noFill/>
                </a:ln>
                <a:effectLst/>
                <a:latin typeface="+mj-ea"/>
                <a:ea typeface="+mj-ea"/>
                <a:cs typeface="Times New Roman" panose="02020603050405020304" pitchFamily="18" charset="0"/>
              </a:rPr>
              <a:t>)</a:t>
            </a:r>
            <a:r>
              <a:rPr kumimoji="0" lang="zh-CN" altLang="en-US" sz="2000" b="0" i="0" u="none" strike="noStrike" cap="none" normalizeH="0" baseline="0" dirty="0" smtClean="0">
                <a:ln>
                  <a:noFill/>
                </a:ln>
                <a:effectLst/>
                <a:latin typeface="+mj-ea"/>
                <a:ea typeface="+mj-ea"/>
                <a:cs typeface="Times New Roman" panose="02020603050405020304" pitchFamily="18" charset="0"/>
              </a:rPr>
              <a:t>全方位的多业务层面考核风险预警及管理体系需求。</a:t>
            </a:r>
            <a:r>
              <a:rPr kumimoji="0" lang="zh-CN" altLang="en-US" sz="2000" b="0" i="0" u="none" strike="noStrike" cap="none" normalizeH="0" baseline="0" dirty="0" smtClean="0">
                <a:ln>
                  <a:noFill/>
                </a:ln>
                <a:effectLst/>
                <a:latin typeface="+mj-ea"/>
                <a:ea typeface="+mj-ea"/>
                <a:cs typeface="Arial" panose="020B0604020202020204" pitchFamily="34" charset="0"/>
              </a:rPr>
              <a:t>在快速变化的经济形式和日趋激烈的竞争环境中作为金融风险管理流程重要环节的客户风险、企业信贷风险的</a:t>
            </a:r>
            <a:r>
              <a:rPr kumimoji="0" lang="zh-CN" altLang="en-US" sz="2000" b="0" i="0" u="none" strike="noStrike" cap="none" normalizeH="0" baseline="0" dirty="0" smtClean="0">
                <a:ln>
                  <a:noFill/>
                </a:ln>
                <a:effectLst/>
                <a:latin typeface="+mj-ea"/>
                <a:ea typeface="+mj-ea"/>
                <a:cs typeface="Times New Roman" panose="02020603050405020304" pitchFamily="18" charset="0"/>
              </a:rPr>
              <a:t>预警、控制与防范成为行业进一步发展所必须解决的重要问题</a:t>
            </a:r>
            <a:r>
              <a:rPr kumimoji="0" lang="zh-CN" altLang="en-US" sz="2000" b="0" i="0" u="none" strike="noStrike" cap="none" normalizeH="0" baseline="0" dirty="0" smtClean="0">
                <a:ln>
                  <a:noFill/>
                </a:ln>
                <a:effectLst/>
                <a:latin typeface="+mj-ea"/>
                <a:ea typeface="+mj-ea"/>
                <a:cs typeface="Arial" panose="020B0604020202020204" pitchFamily="34" charset="0"/>
              </a:rPr>
              <a:t>。</a:t>
            </a:r>
            <a:endParaRPr kumimoji="0" lang="zh-CN" altLang="en-US" sz="2000" b="0" i="0" u="none" strike="noStrike" cap="none" normalizeH="0" baseline="0" dirty="0" smtClean="0">
              <a:ln>
                <a:noFill/>
              </a:ln>
              <a:effectLst/>
              <a:latin typeface="+mj-ea"/>
              <a:ea typeface="+mj-ea"/>
              <a:cs typeface="宋体" panose="02010600030101010101" pitchFamily="2" charset="-122"/>
            </a:endParaRPr>
          </a:p>
        </p:txBody>
      </p:sp>
      <p:sp>
        <p:nvSpPr>
          <p:cNvPr id="3" name="矩形 2"/>
          <p:cNvSpPr>
            <a:spLocks noChangeArrowheads="1"/>
          </p:cNvSpPr>
          <p:nvPr/>
        </p:nvSpPr>
        <p:spPr bwMode="auto">
          <a:xfrm>
            <a:off x="3505747" y="1"/>
            <a:ext cx="5182187" cy="529219"/>
          </a:xfrm>
          <a:prstGeom prst="rect">
            <a:avLst/>
          </a:prstGeom>
          <a:solidFill>
            <a:srgbClr val="CC0000"/>
          </a:solidFill>
          <a:ln w="25400">
            <a:solidFill>
              <a:srgbClr val="CC0000"/>
            </a:solidFill>
            <a:miter lim="800000"/>
          </a:ln>
        </p:spPr>
        <p:txBody>
          <a:bodyPr lIns="95418" tIns="49725" rIns="95418" bIns="49725" anchor="ctr"/>
          <a:lstStyle/>
          <a:p>
            <a:pPr algn="ctr" eaLnBrk="1" hangingPunct="1">
              <a:buFont typeface="Arial" panose="020B0604020202020204" pitchFamily="34" charset="0"/>
              <a:buNone/>
            </a:pPr>
            <a:r>
              <a:rPr lang="zh-CN" altLang="en-US" sz="1900" b="1" dirty="0" smtClean="0">
                <a:solidFill>
                  <a:schemeClr val="bg1"/>
                </a:solidFill>
                <a:latin typeface="微软雅黑" panose="020B0503020204020204" pitchFamily="34" charset="-122"/>
                <a:ea typeface="微软雅黑" panose="020B0503020204020204" pitchFamily="34" charset="-122"/>
              </a:rPr>
              <a:t>前言</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96158" y="1267195"/>
            <a:ext cx="4679653" cy="4588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123"/>
          <p:cNvSpPr>
            <a:spLocks noChangeArrowheads="1"/>
          </p:cNvSpPr>
          <p:nvPr/>
        </p:nvSpPr>
        <p:spPr bwMode="auto">
          <a:xfrm>
            <a:off x="768553" y="1989266"/>
            <a:ext cx="3671728" cy="3046095"/>
          </a:xfrm>
          <a:prstGeom prst="rect">
            <a:avLst/>
          </a:prstGeom>
          <a:noFill/>
          <a:ln w="9525">
            <a:noFill/>
            <a:miter lim="800000"/>
          </a:ln>
        </p:spPr>
        <p:txBody>
          <a:bodyPr wrap="square">
            <a:spAutoFit/>
          </a:bodyPr>
          <a:lstStyle/>
          <a:p>
            <a:pPr marL="285750" indent="-285750">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基于大</a:t>
            </a:r>
            <a:r>
              <a:rPr lang="zh-CN" altLang="en-US" sz="1600" dirty="0">
                <a:latin typeface="微软雅黑" panose="020B0503020204020204" pitchFamily="34" charset="-122"/>
                <a:ea typeface="微软雅黑" panose="020B0503020204020204" pitchFamily="34" charset="-122"/>
              </a:rPr>
              <a:t>数据技术开展创新风</a:t>
            </a:r>
            <a:r>
              <a:rPr lang="zh-CN" altLang="en-US" sz="1600" dirty="0" smtClean="0">
                <a:latin typeface="微软雅黑" panose="020B0503020204020204" pitchFamily="34" charset="-122"/>
                <a:ea typeface="微软雅黑" panose="020B0503020204020204" pitchFamily="34" charset="-122"/>
              </a:rPr>
              <a:t>控模式</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广泛采取多维度信息及经营行为分析交叉</a:t>
            </a:r>
            <a:r>
              <a:rPr lang="zh-CN" altLang="en-US" sz="1600" dirty="0" smtClean="0">
                <a:latin typeface="微软雅黑" panose="020B0503020204020204" pitchFamily="34" charset="-122"/>
                <a:ea typeface="微软雅黑" panose="020B0503020204020204" pitchFamily="34" charset="-122"/>
              </a:rPr>
              <a:t>对比</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自动化预警体系，实现基于预警指标的风险预警输出</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自动化分析体系</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实现基于分析模型的自动化结果展现</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融合内外部数据的</a:t>
            </a:r>
            <a:r>
              <a:rPr lang="zh-CN" altLang="en-US" sz="1600" b="1" dirty="0" smtClean="0">
                <a:solidFill>
                  <a:srgbClr val="FF0000"/>
                </a:solidFill>
                <a:latin typeface="微软雅黑" panose="020B0503020204020204" pitchFamily="34" charset="-122"/>
                <a:ea typeface="微软雅黑" panose="020B0503020204020204" pitchFamily="34" charset="-122"/>
              </a:rPr>
              <a:t>新型风控体系</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5" name="TextBox 64"/>
          <p:cNvSpPr txBox="1"/>
          <p:nvPr/>
        </p:nvSpPr>
        <p:spPr>
          <a:xfrm>
            <a:off x="621117" y="445199"/>
            <a:ext cx="2955229" cy="368300"/>
          </a:xfrm>
          <a:prstGeom prst="rect">
            <a:avLst/>
          </a:prstGeom>
          <a:noFill/>
        </p:spPr>
        <p:txBody>
          <a:bodyPr wrap="squar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系统定位</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248073" y="2434337"/>
            <a:ext cx="2808943" cy="2511200"/>
            <a:chOff x="6845321" y="1872285"/>
            <a:chExt cx="2177767" cy="3280533"/>
          </a:xfrm>
        </p:grpSpPr>
        <p:sp>
          <p:nvSpPr>
            <p:cNvPr id="9" name="MH_SubTitle_1"/>
            <p:cNvSpPr/>
            <p:nvPr>
              <p:custDataLst>
                <p:tags r:id="rId2"/>
              </p:custDataLst>
            </p:nvPr>
          </p:nvSpPr>
          <p:spPr>
            <a:xfrm>
              <a:off x="6845321" y="1872285"/>
              <a:ext cx="1631738" cy="1872096"/>
            </a:xfrm>
            <a:custGeom>
              <a:avLst/>
              <a:gdLst>
                <a:gd name="connsiteX0" fmla="*/ 612000 w 1224000"/>
                <a:gd name="connsiteY0" fmla="*/ 0 h 1872210"/>
                <a:gd name="connsiteX1" fmla="*/ 1224000 w 1224000"/>
                <a:gd name="connsiteY1" fmla="*/ 405622 h 1872210"/>
                <a:gd name="connsiteX2" fmla="*/ 1224000 w 1224000"/>
                <a:gd name="connsiteY2" fmla="*/ 1872210 h 1872210"/>
                <a:gd name="connsiteX3" fmla="*/ 0 w 1224000"/>
                <a:gd name="connsiteY3" fmla="*/ 1872210 h 1872210"/>
                <a:gd name="connsiteX4" fmla="*/ 0 w 1224000"/>
                <a:gd name="connsiteY4" fmla="*/ 405622 h 187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10">
                  <a:moveTo>
                    <a:pt x="612000" y="0"/>
                  </a:moveTo>
                  <a:lnTo>
                    <a:pt x="1224000" y="405622"/>
                  </a:lnTo>
                  <a:lnTo>
                    <a:pt x="1224000" y="1872210"/>
                  </a:lnTo>
                  <a:lnTo>
                    <a:pt x="0" y="1872210"/>
                  </a:lnTo>
                  <a:lnTo>
                    <a:pt x="0" y="40562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42771" anchor="ctr">
              <a:normAutofit/>
            </a:bodyPr>
            <a:lstStyle/>
            <a:p>
              <a:pPr algn="ctr">
                <a:lnSpc>
                  <a:spcPct val="110000"/>
                </a:lnSpc>
                <a:defRPr/>
              </a:pP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内部数据</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MH_SubTitle_2"/>
            <p:cNvSpPr/>
            <p:nvPr>
              <p:custDataLst>
                <p:tags r:id="rId3"/>
              </p:custDataLst>
            </p:nvPr>
          </p:nvSpPr>
          <p:spPr>
            <a:xfrm>
              <a:off x="7391350" y="3280723"/>
              <a:ext cx="1631738" cy="1872095"/>
            </a:xfrm>
            <a:custGeom>
              <a:avLst/>
              <a:gdLst>
                <a:gd name="connsiteX0" fmla="*/ 0 w 1224000"/>
                <a:gd name="connsiteY0" fmla="*/ 0 h 1872209"/>
                <a:gd name="connsiteX1" fmla="*/ 1224000 w 1224000"/>
                <a:gd name="connsiteY1" fmla="*/ 0 h 1872209"/>
                <a:gd name="connsiteX2" fmla="*/ 1224000 w 1224000"/>
                <a:gd name="connsiteY2" fmla="*/ 1466588 h 1872209"/>
                <a:gd name="connsiteX3" fmla="*/ 612000 w 1224000"/>
                <a:gd name="connsiteY3" fmla="*/ 1872209 h 1872209"/>
                <a:gd name="connsiteX4" fmla="*/ 0 w 1224000"/>
                <a:gd name="connsiteY4" fmla="*/ 1466588 h 187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09">
                  <a:moveTo>
                    <a:pt x="0" y="0"/>
                  </a:moveTo>
                  <a:lnTo>
                    <a:pt x="1224000" y="0"/>
                  </a:lnTo>
                  <a:lnTo>
                    <a:pt x="1224000" y="1466588"/>
                  </a:lnTo>
                  <a:lnTo>
                    <a:pt x="612000" y="1872209"/>
                  </a:lnTo>
                  <a:lnTo>
                    <a:pt x="0" y="146658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214232" anchor="ctr">
              <a:normAutofit/>
            </a:bodyPr>
            <a:lstStyle/>
            <a:p>
              <a:pPr algn="ctr">
                <a:lnSpc>
                  <a:spcPct val="110000"/>
                </a:lnSpc>
                <a:defRPr/>
              </a:pPr>
              <a:r>
                <a:rPr lang="zh-CN" altLang="en-US" b="1" dirty="0" smtClean="0">
                  <a:solidFill>
                    <a:srgbClr val="FFFFFF"/>
                  </a:solidFill>
                  <a:latin typeface="微软雅黑" panose="020B0503020204020204" pitchFamily="34" charset="-122"/>
                  <a:ea typeface="微软雅黑" panose="020B0503020204020204" pitchFamily="34" charset="-122"/>
                </a:rPr>
                <a:t>互联网数据</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1" name="MH_Other_1"/>
            <p:cNvSpPr/>
            <p:nvPr>
              <p:custDataLst>
                <p:tags r:id="rId4"/>
              </p:custDataLst>
            </p:nvPr>
          </p:nvSpPr>
          <p:spPr>
            <a:xfrm flipH="1">
              <a:off x="6845321" y="3280723"/>
              <a:ext cx="546029" cy="463657"/>
            </a:xfrm>
            <a:prstGeom prst="r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80574" y="1540201"/>
            <a:ext cx="4463669" cy="3559125"/>
            <a:chOff x="839882" y="1623838"/>
            <a:chExt cx="5275764" cy="3312096"/>
          </a:xfrm>
        </p:grpSpPr>
        <p:sp>
          <p:nvSpPr>
            <p:cNvPr id="14" name="MH_Other_1"/>
            <p:cNvSpPr/>
            <p:nvPr>
              <p:custDataLst>
                <p:tags r:id="rId1"/>
              </p:custDataLst>
            </p:nvPr>
          </p:nvSpPr>
          <p:spPr>
            <a:xfrm rot="2053012">
              <a:off x="1668670" y="1623838"/>
              <a:ext cx="4446976" cy="3312096"/>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defRPr/>
              </a:pPr>
              <a:endParaRPr lang="zh-CN" altLang="en-US" sz="1400" dirty="0"/>
            </a:p>
          </p:txBody>
        </p:sp>
        <p:sp>
          <p:nvSpPr>
            <p:cNvPr id="13" name="MH_Other_2"/>
            <p:cNvSpPr/>
            <p:nvPr>
              <p:custDataLst>
                <p:tags r:id="rId2"/>
              </p:custDataLst>
            </p:nvPr>
          </p:nvSpPr>
          <p:spPr>
            <a:xfrm rot="2053012">
              <a:off x="839882" y="2576220"/>
              <a:ext cx="2694775" cy="203925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defRPr/>
              </a:pPr>
              <a:endParaRPr lang="zh-CN" altLang="en-US" sz="1400" dirty="0">
                <a:solidFill>
                  <a:srgbClr val="FFFFFF"/>
                </a:solidFill>
              </a:endParaRPr>
            </a:p>
          </p:txBody>
        </p:sp>
        <p:grpSp>
          <p:nvGrpSpPr>
            <p:cNvPr id="18" name="组合 17"/>
            <p:cNvGrpSpPr/>
            <p:nvPr/>
          </p:nvGrpSpPr>
          <p:grpSpPr>
            <a:xfrm>
              <a:off x="1128038" y="1640268"/>
              <a:ext cx="4730133" cy="2972787"/>
              <a:chOff x="1128038" y="1640268"/>
              <a:chExt cx="4730133" cy="2972787"/>
            </a:xfrm>
          </p:grpSpPr>
          <p:sp>
            <p:nvSpPr>
              <p:cNvPr id="3" name="MH_Other_3"/>
              <p:cNvSpPr/>
              <p:nvPr>
                <p:custDataLst>
                  <p:tags r:id="rId3"/>
                </p:custDataLst>
              </p:nvPr>
            </p:nvSpPr>
            <p:spPr>
              <a:xfrm rot="2053012">
                <a:off x="1663760" y="1951657"/>
                <a:ext cx="3514320" cy="2661398"/>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400" dirty="0">
                  <a:solidFill>
                    <a:srgbClr val="FFFFFF"/>
                  </a:solidFill>
                </a:endParaRPr>
              </a:p>
            </p:txBody>
          </p:sp>
          <p:sp>
            <p:nvSpPr>
              <p:cNvPr id="29" name="MH_SubTitle_8"/>
              <p:cNvSpPr/>
              <p:nvPr>
                <p:custDataLst>
                  <p:tags r:id="rId4"/>
                </p:custDataLst>
              </p:nvPr>
            </p:nvSpPr>
            <p:spPr>
              <a:xfrm rot="19778299">
                <a:off x="4637014" y="1640268"/>
                <a:ext cx="1221157" cy="809812"/>
              </a:xfrm>
              <a:custGeom>
                <a:avLst/>
                <a:gdLst>
                  <a:gd name="connsiteX0" fmla="*/ 697789 w 916681"/>
                  <a:gd name="connsiteY0" fmla="*/ 8619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4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19"/>
                    </a:moveTo>
                    <a:lnTo>
                      <a:pt x="916681" y="469160"/>
                    </a:lnTo>
                    <a:lnTo>
                      <a:pt x="650700" y="809435"/>
                    </a:lnTo>
                    <a:lnTo>
                      <a:pt x="218892" y="800815"/>
                    </a:lnTo>
                    <a:lnTo>
                      <a:pt x="0" y="340274"/>
                    </a:lnTo>
                    <a:lnTo>
                      <a:pt x="265981"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八</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招聘信息</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67" name="MH_SubTitle_1"/>
              <p:cNvSpPr/>
              <p:nvPr>
                <p:custDataLst>
                  <p:tags r:id="rId5"/>
                </p:custDataLst>
              </p:nvPr>
            </p:nvSpPr>
            <p:spPr>
              <a:xfrm rot="19778299">
                <a:off x="1650786" y="3596521"/>
                <a:ext cx="1223274" cy="808224"/>
              </a:xfrm>
              <a:custGeom>
                <a:avLst/>
                <a:gdLst>
                  <a:gd name="connsiteX0" fmla="*/ 697790 w 916682"/>
                  <a:gd name="connsiteY0" fmla="*/ 8620 h 809435"/>
                  <a:gd name="connsiteX1" fmla="*/ 916682 w 916682"/>
                  <a:gd name="connsiteY1" fmla="*/ 469161 h 809435"/>
                  <a:gd name="connsiteX2" fmla="*/ 650701 w 916682"/>
                  <a:gd name="connsiteY2" fmla="*/ 809435 h 809435"/>
                  <a:gd name="connsiteX3" fmla="*/ 218893 w 916682"/>
                  <a:gd name="connsiteY3" fmla="*/ 800816 h 809435"/>
                  <a:gd name="connsiteX4" fmla="*/ 0 w 916682"/>
                  <a:gd name="connsiteY4" fmla="*/ 340275 h 809435"/>
                  <a:gd name="connsiteX5" fmla="*/ 265981 w 916682"/>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2" h="809435">
                    <a:moveTo>
                      <a:pt x="697790" y="8620"/>
                    </a:moveTo>
                    <a:lnTo>
                      <a:pt x="916682" y="469161"/>
                    </a:lnTo>
                    <a:lnTo>
                      <a:pt x="650701" y="809435"/>
                    </a:lnTo>
                    <a:lnTo>
                      <a:pt x="218893" y="800816"/>
                    </a:lnTo>
                    <a:lnTo>
                      <a:pt x="0" y="340275"/>
                    </a:lnTo>
                    <a:lnTo>
                      <a:pt x="265981"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二</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企业资产</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信息</a:t>
                </a:r>
                <a:endParaRPr lang="en-US" altLang="zh-CN" sz="1400" dirty="0" smtClean="0">
                  <a:solidFill>
                    <a:schemeClr val="tx1"/>
                  </a:solidFill>
                  <a:latin typeface="微软雅黑" panose="020B0503020204020204" pitchFamily="34" charset="-122"/>
                  <a:ea typeface="微软雅黑" panose="020B0503020204020204" pitchFamily="34" charset="-122"/>
                </a:endParaRPr>
              </a:p>
            </p:txBody>
          </p:sp>
          <p:sp>
            <p:nvSpPr>
              <p:cNvPr id="38" name="MH_SubTitle_2"/>
              <p:cNvSpPr/>
              <p:nvPr>
                <p:custDataLst>
                  <p:tags r:id="rId6"/>
                </p:custDataLst>
              </p:nvPr>
            </p:nvSpPr>
            <p:spPr>
              <a:xfrm rot="19778299">
                <a:off x="4021144" y="2319876"/>
                <a:ext cx="1223274" cy="808224"/>
              </a:xfrm>
              <a:custGeom>
                <a:avLst/>
                <a:gdLst>
                  <a:gd name="connsiteX0" fmla="*/ 697788 w 916681"/>
                  <a:gd name="connsiteY0" fmla="*/ 8620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5 h 809435"/>
                  <a:gd name="connsiteX5" fmla="*/ 265980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8" y="8620"/>
                    </a:moveTo>
                    <a:lnTo>
                      <a:pt x="916681" y="469160"/>
                    </a:lnTo>
                    <a:lnTo>
                      <a:pt x="650700" y="809435"/>
                    </a:lnTo>
                    <a:lnTo>
                      <a:pt x="218892" y="800815"/>
                    </a:lnTo>
                    <a:lnTo>
                      <a:pt x="0" y="340275"/>
                    </a:lnTo>
                    <a:lnTo>
                      <a:pt x="26598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七</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海关信息</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45" name="MH_SubTitle_3"/>
              <p:cNvSpPr/>
              <p:nvPr>
                <p:custDataLst>
                  <p:tags r:id="rId7"/>
                </p:custDataLst>
              </p:nvPr>
            </p:nvSpPr>
            <p:spPr>
              <a:xfrm rot="19778299">
                <a:off x="2890990" y="2242070"/>
                <a:ext cx="1221158" cy="809812"/>
              </a:xfrm>
              <a:custGeom>
                <a:avLst/>
                <a:gdLst>
                  <a:gd name="connsiteX0" fmla="*/ 697789 w 916681"/>
                  <a:gd name="connsiteY0" fmla="*/ 8620 h 809435"/>
                  <a:gd name="connsiteX1" fmla="*/ 916681 w 916681"/>
                  <a:gd name="connsiteY1" fmla="*/ 469161 h 809435"/>
                  <a:gd name="connsiteX2" fmla="*/ 650701 w 916681"/>
                  <a:gd name="connsiteY2" fmla="*/ 809435 h 809435"/>
                  <a:gd name="connsiteX3" fmla="*/ 218892 w 916681"/>
                  <a:gd name="connsiteY3" fmla="*/ 800816 h 809435"/>
                  <a:gd name="connsiteX4" fmla="*/ 0 w 916681"/>
                  <a:gd name="connsiteY4" fmla="*/ 340275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20"/>
                    </a:moveTo>
                    <a:lnTo>
                      <a:pt x="916681" y="469161"/>
                    </a:lnTo>
                    <a:lnTo>
                      <a:pt x="650701" y="809435"/>
                    </a:lnTo>
                    <a:lnTo>
                      <a:pt x="218892" y="800816"/>
                    </a:lnTo>
                    <a:lnTo>
                      <a:pt x="0" y="340275"/>
                    </a:lnTo>
                    <a:lnTo>
                      <a:pt x="265981"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四</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企业风险</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信息</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49" name="MH_SubTitle_4"/>
              <p:cNvSpPr/>
              <p:nvPr>
                <p:custDataLst>
                  <p:tags r:id="rId8"/>
                </p:custDataLst>
              </p:nvPr>
            </p:nvSpPr>
            <p:spPr>
              <a:xfrm rot="19778299">
                <a:off x="3405275" y="2993132"/>
                <a:ext cx="1223274" cy="809812"/>
              </a:xfrm>
              <a:custGeom>
                <a:avLst/>
                <a:gdLst>
                  <a:gd name="connsiteX0" fmla="*/ 697789 w 916681"/>
                  <a:gd name="connsiteY0" fmla="*/ 8620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5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20"/>
                    </a:moveTo>
                    <a:lnTo>
                      <a:pt x="916681" y="469160"/>
                    </a:lnTo>
                    <a:lnTo>
                      <a:pt x="650700" y="809435"/>
                    </a:lnTo>
                    <a:lnTo>
                      <a:pt x="218892" y="800815"/>
                    </a:lnTo>
                    <a:lnTo>
                      <a:pt x="0" y="340275"/>
                    </a:lnTo>
                    <a:lnTo>
                      <a:pt x="265981"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六</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税务信息</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53" name="MH_SubTitle_5"/>
              <p:cNvSpPr/>
              <p:nvPr>
                <p:custDataLst>
                  <p:tags r:id="rId9"/>
                </p:custDataLst>
              </p:nvPr>
            </p:nvSpPr>
            <p:spPr>
              <a:xfrm rot="19778299">
                <a:off x="4535428" y="3086815"/>
                <a:ext cx="1223274" cy="809812"/>
              </a:xfrm>
              <a:custGeom>
                <a:avLst/>
                <a:gdLst>
                  <a:gd name="connsiteX0" fmla="*/ 697789 w 916681"/>
                  <a:gd name="connsiteY0" fmla="*/ 8620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5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20"/>
                    </a:moveTo>
                    <a:lnTo>
                      <a:pt x="916681" y="469160"/>
                    </a:lnTo>
                    <a:lnTo>
                      <a:pt x="650700" y="809435"/>
                    </a:lnTo>
                    <a:lnTo>
                      <a:pt x="218892" y="800815"/>
                    </a:lnTo>
                    <a:lnTo>
                      <a:pt x="0" y="340275"/>
                    </a:lnTo>
                    <a:lnTo>
                      <a:pt x="265981"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九</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舆情信息</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57" name="MH_SubTitle_6"/>
              <p:cNvSpPr/>
              <p:nvPr>
                <p:custDataLst>
                  <p:tags r:id="rId10"/>
                </p:custDataLst>
              </p:nvPr>
            </p:nvSpPr>
            <p:spPr>
              <a:xfrm rot="19778299">
                <a:off x="2262423" y="2916914"/>
                <a:ext cx="1221157" cy="809812"/>
              </a:xfrm>
              <a:custGeom>
                <a:avLst/>
                <a:gdLst>
                  <a:gd name="connsiteX0" fmla="*/ 697789 w 916681"/>
                  <a:gd name="connsiteY0" fmla="*/ 8620 h 809436"/>
                  <a:gd name="connsiteX1" fmla="*/ 916681 w 916681"/>
                  <a:gd name="connsiteY1" fmla="*/ 469161 h 809436"/>
                  <a:gd name="connsiteX2" fmla="*/ 650700 w 916681"/>
                  <a:gd name="connsiteY2" fmla="*/ 809436 h 809436"/>
                  <a:gd name="connsiteX3" fmla="*/ 218892 w 916681"/>
                  <a:gd name="connsiteY3" fmla="*/ 800816 h 809436"/>
                  <a:gd name="connsiteX4" fmla="*/ 0 w 916681"/>
                  <a:gd name="connsiteY4" fmla="*/ 340275 h 809436"/>
                  <a:gd name="connsiteX5" fmla="*/ 265980 w 916681"/>
                  <a:gd name="connsiteY5" fmla="*/ 0 h 80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6">
                    <a:moveTo>
                      <a:pt x="697789" y="8620"/>
                    </a:moveTo>
                    <a:lnTo>
                      <a:pt x="916681" y="469161"/>
                    </a:lnTo>
                    <a:lnTo>
                      <a:pt x="650700" y="809436"/>
                    </a:lnTo>
                    <a:lnTo>
                      <a:pt x="218892" y="800816"/>
                    </a:lnTo>
                    <a:lnTo>
                      <a:pt x="0" y="340275"/>
                    </a:lnTo>
                    <a:lnTo>
                      <a:pt x="26598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三</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企业知识</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产权信息</a:t>
                </a:r>
                <a:endParaRPr lang="en-US" altLang="zh-CN" sz="1400" dirty="0">
                  <a:solidFill>
                    <a:schemeClr val="tx1"/>
                  </a:solidFill>
                </a:endParaRPr>
              </a:p>
            </p:txBody>
          </p:sp>
          <p:sp>
            <p:nvSpPr>
              <p:cNvPr id="61" name="MH_SubTitle_9"/>
              <p:cNvSpPr/>
              <p:nvPr>
                <p:custDataLst>
                  <p:tags r:id="rId11"/>
                </p:custDataLst>
              </p:nvPr>
            </p:nvSpPr>
            <p:spPr>
              <a:xfrm rot="19778299">
                <a:off x="2793637" y="3674326"/>
                <a:ext cx="1223274" cy="809812"/>
              </a:xfrm>
              <a:custGeom>
                <a:avLst/>
                <a:gdLst>
                  <a:gd name="connsiteX0" fmla="*/ 697789 w 916682"/>
                  <a:gd name="connsiteY0" fmla="*/ 8620 h 809435"/>
                  <a:gd name="connsiteX1" fmla="*/ 916682 w 916682"/>
                  <a:gd name="connsiteY1" fmla="*/ 469161 h 809435"/>
                  <a:gd name="connsiteX2" fmla="*/ 650701 w 916682"/>
                  <a:gd name="connsiteY2" fmla="*/ 809435 h 809435"/>
                  <a:gd name="connsiteX3" fmla="*/ 218893 w 916682"/>
                  <a:gd name="connsiteY3" fmla="*/ 800816 h 809435"/>
                  <a:gd name="connsiteX4" fmla="*/ 0 w 916682"/>
                  <a:gd name="connsiteY4" fmla="*/ 340275 h 809435"/>
                  <a:gd name="connsiteX5" fmla="*/ 265981 w 916682"/>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2" h="809435">
                    <a:moveTo>
                      <a:pt x="697789" y="8620"/>
                    </a:moveTo>
                    <a:lnTo>
                      <a:pt x="916682" y="469161"/>
                    </a:lnTo>
                    <a:lnTo>
                      <a:pt x="650701" y="809435"/>
                    </a:lnTo>
                    <a:lnTo>
                      <a:pt x="218893" y="800816"/>
                    </a:lnTo>
                    <a:lnTo>
                      <a:pt x="0" y="340275"/>
                    </a:lnTo>
                    <a:lnTo>
                      <a:pt x="265981"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五</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资质信息</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65" name="MH_SubTitle_7"/>
              <p:cNvSpPr/>
              <p:nvPr>
                <p:custDataLst>
                  <p:tags r:id="rId12"/>
                </p:custDataLst>
              </p:nvPr>
            </p:nvSpPr>
            <p:spPr>
              <a:xfrm rot="19778299">
                <a:off x="1128038" y="2850224"/>
                <a:ext cx="1223274" cy="809812"/>
              </a:xfrm>
              <a:custGeom>
                <a:avLst/>
                <a:gdLst>
                  <a:gd name="connsiteX0" fmla="*/ 697790 w 916682"/>
                  <a:gd name="connsiteY0" fmla="*/ 8620 h 809435"/>
                  <a:gd name="connsiteX1" fmla="*/ 916682 w 916682"/>
                  <a:gd name="connsiteY1" fmla="*/ 469160 h 809435"/>
                  <a:gd name="connsiteX2" fmla="*/ 650701 w 916682"/>
                  <a:gd name="connsiteY2" fmla="*/ 809435 h 809435"/>
                  <a:gd name="connsiteX3" fmla="*/ 218892 w 916682"/>
                  <a:gd name="connsiteY3" fmla="*/ 800815 h 809435"/>
                  <a:gd name="connsiteX4" fmla="*/ 0 w 916682"/>
                  <a:gd name="connsiteY4" fmla="*/ 340275 h 809435"/>
                  <a:gd name="connsiteX5" fmla="*/ 265981 w 916682"/>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2" h="809435">
                    <a:moveTo>
                      <a:pt x="697790" y="8620"/>
                    </a:moveTo>
                    <a:lnTo>
                      <a:pt x="916682" y="469160"/>
                    </a:lnTo>
                    <a:lnTo>
                      <a:pt x="650701" y="809435"/>
                    </a:lnTo>
                    <a:lnTo>
                      <a:pt x="218892" y="800815"/>
                    </a:lnTo>
                    <a:lnTo>
                      <a:pt x="0" y="340275"/>
                    </a:lnTo>
                    <a:lnTo>
                      <a:pt x="265981"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一</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企业基本</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信息</a:t>
                </a:r>
                <a:endParaRPr lang="en-US" altLang="zh-CN" sz="1400" dirty="0">
                  <a:solidFill>
                    <a:schemeClr val="tx1"/>
                  </a:solidFill>
                </a:endParaRPr>
              </a:p>
            </p:txBody>
          </p:sp>
        </p:grpSp>
      </p:grpSp>
      <p:sp>
        <p:nvSpPr>
          <p:cNvPr id="22" name="矩形 21"/>
          <p:cNvSpPr/>
          <p:nvPr/>
        </p:nvSpPr>
        <p:spPr>
          <a:xfrm>
            <a:off x="696558" y="1396211"/>
            <a:ext cx="1295903" cy="829945"/>
          </a:xfrm>
          <a:prstGeom prst="rect">
            <a:avLst/>
          </a:prstGeom>
          <a:solidFill>
            <a:schemeClr val="bg1">
              <a:lumMod val="95000"/>
            </a:schemeClr>
          </a:solidFill>
        </p:spPr>
        <p:txBody>
          <a:bodyPr wrap="square">
            <a:spAutoFit/>
          </a:bodyPr>
          <a:lstStyle/>
          <a:p>
            <a:pPr lvl="0" defTabSz="914400" eaLnBrk="0" fontAlgn="base" hangingPunct="0">
              <a:spcBef>
                <a:spcPct val="0"/>
              </a:spcBef>
              <a:spcAft>
                <a:spcPct val="0"/>
              </a:spcAft>
              <a:tabLst>
                <a:tab pos="5267325" algn="r"/>
              </a:tabLst>
            </a:pPr>
            <a:r>
              <a:rPr lang="en-US" altLang="zh-CN" sz="1600" dirty="0" smtClean="0">
                <a:solidFill>
                  <a:schemeClr val="tx1">
                    <a:lumMod val="85000"/>
                    <a:lumOff val="15000"/>
                  </a:schemeClr>
                </a:solidFill>
                <a:latin typeface="Adobe 繁黑體 Std B" pitchFamily="34" charset="-128"/>
                <a:ea typeface="Adobe 繁黑體 Std B" pitchFamily="34" charset="-128"/>
                <a:cs typeface="Times New Roman" panose="02020603050405020304" pitchFamily="18" charset="0"/>
              </a:rPr>
              <a:t>52</a:t>
            </a:r>
            <a:r>
              <a:rPr lang="zh-CN" altLang="en-US" sz="1600" dirty="0" smtClean="0">
                <a:solidFill>
                  <a:schemeClr val="tx1">
                    <a:lumMod val="85000"/>
                    <a:lumOff val="15000"/>
                  </a:schemeClr>
                </a:solidFill>
                <a:latin typeface="Adobe 繁黑體 Std B" pitchFamily="34" charset="-128"/>
                <a:ea typeface="Adobe 繁黑體 Std B" pitchFamily="34" charset="-128"/>
                <a:cs typeface="Times New Roman" panose="02020603050405020304" pitchFamily="18" charset="0"/>
              </a:rPr>
              <a:t>张数据表近 </a:t>
            </a:r>
            <a:r>
              <a:rPr lang="en-US" altLang="zh-CN" sz="1600" dirty="0" smtClean="0">
                <a:solidFill>
                  <a:schemeClr val="tx1">
                    <a:lumMod val="85000"/>
                    <a:lumOff val="15000"/>
                  </a:schemeClr>
                </a:solidFill>
                <a:latin typeface="Adobe 繁黑體 Std B" pitchFamily="34" charset="-128"/>
                <a:ea typeface="Adobe 繁黑體 Std B" pitchFamily="34" charset="-128"/>
                <a:cs typeface="Times New Roman" panose="02020603050405020304" pitchFamily="18" charset="0"/>
              </a:rPr>
              <a:t>760</a:t>
            </a:r>
            <a:r>
              <a:rPr lang="zh-CN" altLang="en-US" sz="1600" dirty="0" smtClean="0">
                <a:solidFill>
                  <a:schemeClr val="tx1">
                    <a:lumMod val="85000"/>
                    <a:lumOff val="15000"/>
                  </a:schemeClr>
                </a:solidFill>
                <a:latin typeface="Adobe 繁黑體 Std B" pitchFamily="34" charset="-128"/>
                <a:ea typeface="Adobe 繁黑體 Std B" pitchFamily="34" charset="-128"/>
                <a:cs typeface="Times New Roman" panose="02020603050405020304" pitchFamily="18" charset="0"/>
              </a:rPr>
              <a:t>个信息项目</a:t>
            </a:r>
            <a:endParaRPr lang="zh-CN" altLang="en-US" sz="1600" dirty="0" smtClean="0">
              <a:solidFill>
                <a:schemeClr val="tx1">
                  <a:lumMod val="85000"/>
                  <a:lumOff val="15000"/>
                </a:schemeClr>
              </a:solidFill>
              <a:latin typeface="Adobe 繁黑體 Std B" pitchFamily="34" charset="-128"/>
              <a:ea typeface="Adobe 繁黑體 Std B" pitchFamily="34" charset="-128"/>
              <a:cs typeface="宋体" panose="02010600030101010101" pitchFamily="2" charset="-122"/>
            </a:endParaRPr>
          </a:p>
        </p:txBody>
      </p:sp>
      <p:sp>
        <p:nvSpPr>
          <p:cNvPr id="23" name="TextBox 64"/>
          <p:cNvSpPr txBox="1"/>
          <p:nvPr/>
        </p:nvSpPr>
        <p:spPr>
          <a:xfrm>
            <a:off x="621117" y="445199"/>
            <a:ext cx="2955229" cy="368300"/>
          </a:xfrm>
          <a:prstGeom prst="rect">
            <a:avLst/>
          </a:prstGeom>
          <a:noFill/>
        </p:spPr>
        <p:txBody>
          <a:bodyPr wrap="square" rtlCol="0">
            <a:spAutoFit/>
          </a:bodyPr>
          <a:lstStyle/>
          <a:p>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平台应用</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数据</a:t>
            </a:r>
            <a:endPar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2167796" y="1125330"/>
            <a:ext cx="1887220" cy="337185"/>
          </a:xfrm>
          <a:prstGeom prst="rect">
            <a:avLst/>
          </a:prstGeom>
          <a:solidFill>
            <a:srgbClr val="C00000"/>
          </a:solidFill>
        </p:spPr>
        <p:txBody>
          <a:bodyPr wrap="none">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全国企业 </a:t>
            </a:r>
            <a:r>
              <a:rPr lang="en-US" altLang="zh-CN" sz="1600" dirty="0" smtClean="0">
                <a:solidFill>
                  <a:schemeClr val="bg1"/>
                </a:solidFill>
                <a:latin typeface="微软雅黑" panose="020B0503020204020204" pitchFamily="34" charset="-122"/>
                <a:ea typeface="微软雅黑" panose="020B0503020204020204" pitchFamily="34" charset="-122"/>
              </a:rPr>
              <a:t>6000</a:t>
            </a:r>
            <a:r>
              <a:rPr lang="zh-CN" altLang="en-US" sz="1600" dirty="0" smtClean="0">
                <a:solidFill>
                  <a:schemeClr val="bg1"/>
                </a:solidFill>
                <a:latin typeface="微软雅黑" panose="020B0503020204020204" pitchFamily="34" charset="-122"/>
                <a:ea typeface="微软雅黑" panose="020B0503020204020204" pitchFamily="34" charset="-122"/>
              </a:rPr>
              <a:t>万</a:t>
            </a:r>
            <a:r>
              <a:rPr lang="en-US" altLang="zh-CN" sz="1600" dirty="0" smtClean="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endParaRPr>
          </a:p>
        </p:txBody>
      </p:sp>
      <p:sp>
        <p:nvSpPr>
          <p:cNvPr id="64" name="矩形 63"/>
          <p:cNvSpPr/>
          <p:nvPr/>
        </p:nvSpPr>
        <p:spPr>
          <a:xfrm>
            <a:off x="596451" y="5379273"/>
            <a:ext cx="4279028" cy="521970"/>
          </a:xfrm>
          <a:prstGeom prst="rect">
            <a:avLst/>
          </a:prstGeom>
          <a:solidFill>
            <a:srgbClr val="C00000"/>
          </a:solidFill>
        </p:spPr>
        <p:txBody>
          <a:bodyPr wrap="square">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企业：</a:t>
            </a:r>
            <a:br>
              <a:rPr lang="zh-CN" altLang="en-US" sz="1400" dirty="0" smtClean="0">
                <a:solidFill>
                  <a:schemeClr val="bg1"/>
                </a:solidFill>
                <a:latin typeface="微软雅黑" panose="020B0503020204020204" pitchFamily="34" charset="-122"/>
                <a:ea typeface="微软雅黑" panose="020B0503020204020204" pitchFamily="34" charset="-122"/>
              </a:rPr>
            </a:br>
            <a:r>
              <a:rPr lang="zh-CN" altLang="en-US" sz="1400" dirty="0" smtClean="0">
                <a:solidFill>
                  <a:schemeClr val="bg1"/>
                </a:solidFill>
                <a:latin typeface="微软雅黑" panose="020B0503020204020204" pitchFamily="34" charset="-122"/>
                <a:ea typeface="微软雅黑" panose="020B0503020204020204" pitchFamily="34" charset="-122"/>
              </a:rPr>
              <a:t>企业全面风控及风险预警体系</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rot="5400000">
            <a:off x="3449575" y="3500584"/>
            <a:ext cx="4571185"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a:off x="3521793" y="3499790"/>
            <a:ext cx="4571185"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816105" y="5373015"/>
            <a:ext cx="4178920" cy="521970"/>
          </a:xfrm>
          <a:prstGeom prst="rect">
            <a:avLst/>
          </a:prstGeom>
          <a:solidFill>
            <a:srgbClr val="C00000"/>
          </a:solidFill>
        </p:spPr>
        <p:txBody>
          <a:bodyPr wrap="square">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个人：汽车消费金融客户：</a:t>
            </a:r>
            <a:br>
              <a:rPr lang="zh-CN" altLang="en-US" sz="1400" dirty="0" smtClean="0">
                <a:solidFill>
                  <a:schemeClr val="bg1"/>
                </a:solidFill>
                <a:latin typeface="微软雅黑" panose="020B0503020204020204" pitchFamily="34" charset="-122"/>
                <a:ea typeface="微软雅黑" panose="020B0503020204020204" pitchFamily="34" charset="-122"/>
              </a:rPr>
            </a:br>
            <a:r>
              <a:rPr lang="zh-CN" altLang="en-US" sz="1400" dirty="0" smtClean="0">
                <a:solidFill>
                  <a:schemeClr val="bg1"/>
                </a:solidFill>
                <a:latin typeface="微软雅黑" panose="020B0503020204020204" pitchFamily="34" charset="-122"/>
                <a:ea typeface="微软雅黑" panose="020B0503020204020204" pitchFamily="34" charset="-122"/>
              </a:rPr>
              <a:t>面向个人消费信贷的的全面风控体系</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6600121" y="1540201"/>
            <a:ext cx="4463669" cy="3559125"/>
            <a:chOff x="839882" y="1623838"/>
            <a:chExt cx="5275764" cy="3312096"/>
          </a:xfrm>
        </p:grpSpPr>
        <p:sp>
          <p:nvSpPr>
            <p:cNvPr id="30" name="MH_Other_1"/>
            <p:cNvSpPr/>
            <p:nvPr>
              <p:custDataLst>
                <p:tags r:id="rId13"/>
              </p:custDataLst>
            </p:nvPr>
          </p:nvSpPr>
          <p:spPr>
            <a:xfrm rot="2053012">
              <a:off x="1668670" y="1623838"/>
              <a:ext cx="4446976" cy="3312096"/>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defRPr/>
              </a:pPr>
              <a:endParaRPr lang="zh-CN" altLang="en-US" sz="1400" dirty="0"/>
            </a:p>
          </p:txBody>
        </p:sp>
        <p:sp>
          <p:nvSpPr>
            <p:cNvPr id="31" name="MH_Other_2"/>
            <p:cNvSpPr/>
            <p:nvPr>
              <p:custDataLst>
                <p:tags r:id="rId14"/>
              </p:custDataLst>
            </p:nvPr>
          </p:nvSpPr>
          <p:spPr>
            <a:xfrm rot="2053012">
              <a:off x="839882" y="2576220"/>
              <a:ext cx="2694775" cy="203925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defRPr/>
              </a:pPr>
              <a:endParaRPr lang="zh-CN" altLang="en-US" sz="1400" dirty="0">
                <a:solidFill>
                  <a:srgbClr val="FFFFFF"/>
                </a:solidFill>
              </a:endParaRPr>
            </a:p>
          </p:txBody>
        </p:sp>
        <p:grpSp>
          <p:nvGrpSpPr>
            <p:cNvPr id="32" name="组合 31"/>
            <p:cNvGrpSpPr/>
            <p:nvPr/>
          </p:nvGrpSpPr>
          <p:grpSpPr>
            <a:xfrm>
              <a:off x="1128038" y="1640268"/>
              <a:ext cx="4730133" cy="2972787"/>
              <a:chOff x="1128038" y="1640268"/>
              <a:chExt cx="4730133" cy="2972787"/>
            </a:xfrm>
          </p:grpSpPr>
          <p:sp>
            <p:nvSpPr>
              <p:cNvPr id="33" name="MH_Other_3"/>
              <p:cNvSpPr/>
              <p:nvPr>
                <p:custDataLst>
                  <p:tags r:id="rId15"/>
                </p:custDataLst>
              </p:nvPr>
            </p:nvSpPr>
            <p:spPr>
              <a:xfrm rot="2053012">
                <a:off x="1663760" y="1951657"/>
                <a:ext cx="3514320" cy="2661398"/>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400" dirty="0">
                  <a:solidFill>
                    <a:srgbClr val="FFFFFF"/>
                  </a:solidFill>
                </a:endParaRPr>
              </a:p>
            </p:txBody>
          </p:sp>
          <p:sp>
            <p:nvSpPr>
              <p:cNvPr id="34" name="MH_SubTitle_8"/>
              <p:cNvSpPr/>
              <p:nvPr>
                <p:custDataLst>
                  <p:tags r:id="rId16"/>
                </p:custDataLst>
              </p:nvPr>
            </p:nvSpPr>
            <p:spPr>
              <a:xfrm rot="19778299">
                <a:off x="4637015" y="1640268"/>
                <a:ext cx="1221156" cy="809812"/>
              </a:xfrm>
              <a:custGeom>
                <a:avLst/>
                <a:gdLst>
                  <a:gd name="connsiteX0" fmla="*/ 697789 w 916681"/>
                  <a:gd name="connsiteY0" fmla="*/ 8619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4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19"/>
                    </a:moveTo>
                    <a:lnTo>
                      <a:pt x="916681" y="469160"/>
                    </a:lnTo>
                    <a:lnTo>
                      <a:pt x="650700" y="809435"/>
                    </a:lnTo>
                    <a:lnTo>
                      <a:pt x="218892" y="800815"/>
                    </a:lnTo>
                    <a:lnTo>
                      <a:pt x="0" y="340274"/>
                    </a:lnTo>
                    <a:lnTo>
                      <a:pt x="265981"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八</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同花顺证券交易行为画像</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35" name="MH_SubTitle_1"/>
              <p:cNvSpPr/>
              <p:nvPr>
                <p:custDataLst>
                  <p:tags r:id="rId17"/>
                </p:custDataLst>
              </p:nvPr>
            </p:nvSpPr>
            <p:spPr>
              <a:xfrm rot="19778299">
                <a:off x="1650786" y="3596521"/>
                <a:ext cx="1223274" cy="808224"/>
              </a:xfrm>
              <a:custGeom>
                <a:avLst/>
                <a:gdLst>
                  <a:gd name="connsiteX0" fmla="*/ 697790 w 916682"/>
                  <a:gd name="connsiteY0" fmla="*/ 8620 h 809435"/>
                  <a:gd name="connsiteX1" fmla="*/ 916682 w 916682"/>
                  <a:gd name="connsiteY1" fmla="*/ 469161 h 809435"/>
                  <a:gd name="connsiteX2" fmla="*/ 650701 w 916682"/>
                  <a:gd name="connsiteY2" fmla="*/ 809435 h 809435"/>
                  <a:gd name="connsiteX3" fmla="*/ 218893 w 916682"/>
                  <a:gd name="connsiteY3" fmla="*/ 800816 h 809435"/>
                  <a:gd name="connsiteX4" fmla="*/ 0 w 916682"/>
                  <a:gd name="connsiteY4" fmla="*/ 340275 h 809435"/>
                  <a:gd name="connsiteX5" fmla="*/ 265981 w 916682"/>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2" h="809435">
                    <a:moveTo>
                      <a:pt x="697790" y="8620"/>
                    </a:moveTo>
                    <a:lnTo>
                      <a:pt x="916682" y="469161"/>
                    </a:lnTo>
                    <a:lnTo>
                      <a:pt x="650701" y="809435"/>
                    </a:lnTo>
                    <a:lnTo>
                      <a:pt x="218893" y="800816"/>
                    </a:lnTo>
                    <a:lnTo>
                      <a:pt x="0" y="340275"/>
                    </a:lnTo>
                    <a:lnTo>
                      <a:pt x="265981"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二</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手机号在网时长</a:t>
                </a:r>
                <a:endParaRPr lang="en-US" altLang="zh-CN" sz="1400" dirty="0" smtClean="0">
                  <a:solidFill>
                    <a:schemeClr val="tx1"/>
                  </a:solidFill>
                  <a:latin typeface="微软雅黑" panose="020B0503020204020204" pitchFamily="34" charset="-122"/>
                  <a:ea typeface="微软雅黑" panose="020B0503020204020204" pitchFamily="34" charset="-122"/>
                </a:endParaRPr>
              </a:p>
            </p:txBody>
          </p:sp>
          <p:sp>
            <p:nvSpPr>
              <p:cNvPr id="36" name="MH_SubTitle_2"/>
              <p:cNvSpPr/>
              <p:nvPr>
                <p:custDataLst>
                  <p:tags r:id="rId18"/>
                </p:custDataLst>
              </p:nvPr>
            </p:nvSpPr>
            <p:spPr>
              <a:xfrm rot="19778299">
                <a:off x="4021144" y="2319876"/>
                <a:ext cx="1223274" cy="808224"/>
              </a:xfrm>
              <a:custGeom>
                <a:avLst/>
                <a:gdLst>
                  <a:gd name="connsiteX0" fmla="*/ 697788 w 916681"/>
                  <a:gd name="connsiteY0" fmla="*/ 8620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5 h 809435"/>
                  <a:gd name="connsiteX5" fmla="*/ 265980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8" y="8620"/>
                    </a:moveTo>
                    <a:lnTo>
                      <a:pt x="916681" y="469160"/>
                    </a:lnTo>
                    <a:lnTo>
                      <a:pt x="650700" y="809435"/>
                    </a:lnTo>
                    <a:lnTo>
                      <a:pt x="218892" y="800815"/>
                    </a:lnTo>
                    <a:lnTo>
                      <a:pt x="0" y="340275"/>
                    </a:lnTo>
                    <a:lnTo>
                      <a:pt x="26598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七</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铁路乘车数据库</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37" name="MH_SubTitle_3"/>
              <p:cNvSpPr/>
              <p:nvPr>
                <p:custDataLst>
                  <p:tags r:id="rId19"/>
                </p:custDataLst>
              </p:nvPr>
            </p:nvSpPr>
            <p:spPr>
              <a:xfrm rot="19778299">
                <a:off x="2890990" y="2242070"/>
                <a:ext cx="1221158" cy="809812"/>
              </a:xfrm>
              <a:custGeom>
                <a:avLst/>
                <a:gdLst>
                  <a:gd name="connsiteX0" fmla="*/ 697789 w 916681"/>
                  <a:gd name="connsiteY0" fmla="*/ 8620 h 809435"/>
                  <a:gd name="connsiteX1" fmla="*/ 916681 w 916681"/>
                  <a:gd name="connsiteY1" fmla="*/ 469161 h 809435"/>
                  <a:gd name="connsiteX2" fmla="*/ 650701 w 916681"/>
                  <a:gd name="connsiteY2" fmla="*/ 809435 h 809435"/>
                  <a:gd name="connsiteX3" fmla="*/ 218892 w 916681"/>
                  <a:gd name="connsiteY3" fmla="*/ 800816 h 809435"/>
                  <a:gd name="connsiteX4" fmla="*/ 0 w 916681"/>
                  <a:gd name="connsiteY4" fmla="*/ 340275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20"/>
                    </a:moveTo>
                    <a:lnTo>
                      <a:pt x="916681" y="469161"/>
                    </a:lnTo>
                    <a:lnTo>
                      <a:pt x="650701" y="809435"/>
                    </a:lnTo>
                    <a:lnTo>
                      <a:pt x="218892" y="800816"/>
                    </a:lnTo>
                    <a:lnTo>
                      <a:pt x="0" y="340275"/>
                    </a:lnTo>
                    <a:lnTo>
                      <a:pt x="265981"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四</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个人银行卡交易记录数据库</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39" name="MH_SubTitle_4"/>
              <p:cNvSpPr/>
              <p:nvPr>
                <p:custDataLst>
                  <p:tags r:id="rId20"/>
                </p:custDataLst>
              </p:nvPr>
            </p:nvSpPr>
            <p:spPr>
              <a:xfrm rot="19778299">
                <a:off x="3405275" y="2993132"/>
                <a:ext cx="1223274" cy="809812"/>
              </a:xfrm>
              <a:custGeom>
                <a:avLst/>
                <a:gdLst>
                  <a:gd name="connsiteX0" fmla="*/ 697789 w 916681"/>
                  <a:gd name="connsiteY0" fmla="*/ 8620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5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20"/>
                    </a:moveTo>
                    <a:lnTo>
                      <a:pt x="916681" y="469160"/>
                    </a:lnTo>
                    <a:lnTo>
                      <a:pt x="650700" y="809435"/>
                    </a:lnTo>
                    <a:lnTo>
                      <a:pt x="218892" y="800815"/>
                    </a:lnTo>
                    <a:lnTo>
                      <a:pt x="0" y="340275"/>
                    </a:lnTo>
                    <a:lnTo>
                      <a:pt x="265981"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六</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个人汽车牌照数据库</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40" name="MH_SubTitle_5"/>
              <p:cNvSpPr/>
              <p:nvPr>
                <p:custDataLst>
                  <p:tags r:id="rId21"/>
                </p:custDataLst>
              </p:nvPr>
            </p:nvSpPr>
            <p:spPr>
              <a:xfrm rot="19778299">
                <a:off x="4535428" y="3086815"/>
                <a:ext cx="1223274" cy="809812"/>
              </a:xfrm>
              <a:custGeom>
                <a:avLst/>
                <a:gdLst>
                  <a:gd name="connsiteX0" fmla="*/ 697789 w 916681"/>
                  <a:gd name="connsiteY0" fmla="*/ 8620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5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20"/>
                    </a:moveTo>
                    <a:lnTo>
                      <a:pt x="916681" y="469160"/>
                    </a:lnTo>
                    <a:lnTo>
                      <a:pt x="650700" y="809435"/>
                    </a:lnTo>
                    <a:lnTo>
                      <a:pt x="218892" y="800815"/>
                    </a:lnTo>
                    <a:lnTo>
                      <a:pt x="0" y="340275"/>
                    </a:lnTo>
                    <a:lnTo>
                      <a:pt x="265981"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九</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en-US" altLang="zh-CN" sz="1400" dirty="0" smtClean="0">
                    <a:solidFill>
                      <a:schemeClr val="tx1"/>
                    </a:solidFill>
                    <a:latin typeface="微软雅黑" panose="020B0503020204020204" pitchFamily="34" charset="-122"/>
                    <a:ea typeface="微软雅黑" panose="020B0503020204020204" pitchFamily="34" charset="-122"/>
                  </a:rPr>
                  <a:t>P2P</a:t>
                </a:r>
                <a:r>
                  <a:rPr lang="zh-CN" altLang="en-US" sz="1400" dirty="0" smtClean="0">
                    <a:solidFill>
                      <a:schemeClr val="tx1"/>
                    </a:solidFill>
                    <a:latin typeface="微软雅黑" panose="020B0503020204020204" pitchFamily="34" charset="-122"/>
                    <a:ea typeface="微软雅黑" panose="020B0503020204020204" pitchFamily="34" charset="-122"/>
                  </a:rPr>
                  <a:t>网贷</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41" name="MH_SubTitle_6"/>
              <p:cNvSpPr/>
              <p:nvPr>
                <p:custDataLst>
                  <p:tags r:id="rId22"/>
                </p:custDataLst>
              </p:nvPr>
            </p:nvSpPr>
            <p:spPr>
              <a:xfrm rot="19778299">
                <a:off x="2262423" y="2916914"/>
                <a:ext cx="1221157" cy="809812"/>
              </a:xfrm>
              <a:custGeom>
                <a:avLst/>
                <a:gdLst>
                  <a:gd name="connsiteX0" fmla="*/ 697789 w 916681"/>
                  <a:gd name="connsiteY0" fmla="*/ 8620 h 809436"/>
                  <a:gd name="connsiteX1" fmla="*/ 916681 w 916681"/>
                  <a:gd name="connsiteY1" fmla="*/ 469161 h 809436"/>
                  <a:gd name="connsiteX2" fmla="*/ 650700 w 916681"/>
                  <a:gd name="connsiteY2" fmla="*/ 809436 h 809436"/>
                  <a:gd name="connsiteX3" fmla="*/ 218892 w 916681"/>
                  <a:gd name="connsiteY3" fmla="*/ 800816 h 809436"/>
                  <a:gd name="connsiteX4" fmla="*/ 0 w 916681"/>
                  <a:gd name="connsiteY4" fmla="*/ 340275 h 809436"/>
                  <a:gd name="connsiteX5" fmla="*/ 265980 w 916681"/>
                  <a:gd name="connsiteY5" fmla="*/ 0 h 80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6">
                    <a:moveTo>
                      <a:pt x="697789" y="8620"/>
                    </a:moveTo>
                    <a:lnTo>
                      <a:pt x="916681" y="469161"/>
                    </a:lnTo>
                    <a:lnTo>
                      <a:pt x="650700" y="809436"/>
                    </a:lnTo>
                    <a:lnTo>
                      <a:pt x="218892" y="800816"/>
                    </a:lnTo>
                    <a:lnTo>
                      <a:pt x="0" y="340275"/>
                    </a:lnTo>
                    <a:lnTo>
                      <a:pt x="26598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三</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个人金融征信画像库</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42" name="MH_SubTitle_9"/>
              <p:cNvSpPr/>
              <p:nvPr>
                <p:custDataLst>
                  <p:tags r:id="rId23"/>
                </p:custDataLst>
              </p:nvPr>
            </p:nvSpPr>
            <p:spPr>
              <a:xfrm rot="19778299">
                <a:off x="2793637" y="3674326"/>
                <a:ext cx="1223274" cy="809812"/>
              </a:xfrm>
              <a:custGeom>
                <a:avLst/>
                <a:gdLst>
                  <a:gd name="connsiteX0" fmla="*/ 697789 w 916682"/>
                  <a:gd name="connsiteY0" fmla="*/ 8620 h 809435"/>
                  <a:gd name="connsiteX1" fmla="*/ 916682 w 916682"/>
                  <a:gd name="connsiteY1" fmla="*/ 469161 h 809435"/>
                  <a:gd name="connsiteX2" fmla="*/ 650701 w 916682"/>
                  <a:gd name="connsiteY2" fmla="*/ 809435 h 809435"/>
                  <a:gd name="connsiteX3" fmla="*/ 218893 w 916682"/>
                  <a:gd name="connsiteY3" fmla="*/ 800816 h 809435"/>
                  <a:gd name="connsiteX4" fmla="*/ 0 w 916682"/>
                  <a:gd name="connsiteY4" fmla="*/ 340275 h 809435"/>
                  <a:gd name="connsiteX5" fmla="*/ 265981 w 916682"/>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2" h="809435">
                    <a:moveTo>
                      <a:pt x="697789" y="8620"/>
                    </a:moveTo>
                    <a:lnTo>
                      <a:pt x="916682" y="469161"/>
                    </a:lnTo>
                    <a:lnTo>
                      <a:pt x="650701" y="809435"/>
                    </a:lnTo>
                    <a:lnTo>
                      <a:pt x="218893" y="800816"/>
                    </a:lnTo>
                    <a:lnTo>
                      <a:pt x="0" y="340275"/>
                    </a:lnTo>
                    <a:lnTo>
                      <a:pt x="265981"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五</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乘机人</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数据库</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43" name="MH_SubTitle_7"/>
              <p:cNvSpPr/>
              <p:nvPr>
                <p:custDataLst>
                  <p:tags r:id="rId24"/>
                </p:custDataLst>
              </p:nvPr>
            </p:nvSpPr>
            <p:spPr>
              <a:xfrm rot="19778299">
                <a:off x="1128038" y="2850224"/>
                <a:ext cx="1223274" cy="809812"/>
              </a:xfrm>
              <a:custGeom>
                <a:avLst/>
                <a:gdLst>
                  <a:gd name="connsiteX0" fmla="*/ 697790 w 916682"/>
                  <a:gd name="connsiteY0" fmla="*/ 8620 h 809435"/>
                  <a:gd name="connsiteX1" fmla="*/ 916682 w 916682"/>
                  <a:gd name="connsiteY1" fmla="*/ 469160 h 809435"/>
                  <a:gd name="connsiteX2" fmla="*/ 650701 w 916682"/>
                  <a:gd name="connsiteY2" fmla="*/ 809435 h 809435"/>
                  <a:gd name="connsiteX3" fmla="*/ 218892 w 916682"/>
                  <a:gd name="connsiteY3" fmla="*/ 800815 h 809435"/>
                  <a:gd name="connsiteX4" fmla="*/ 0 w 916682"/>
                  <a:gd name="connsiteY4" fmla="*/ 340275 h 809435"/>
                  <a:gd name="connsiteX5" fmla="*/ 265981 w 916682"/>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2" h="809435">
                    <a:moveTo>
                      <a:pt x="697790" y="8620"/>
                    </a:moveTo>
                    <a:lnTo>
                      <a:pt x="916682" y="469160"/>
                    </a:lnTo>
                    <a:lnTo>
                      <a:pt x="650701" y="809435"/>
                    </a:lnTo>
                    <a:lnTo>
                      <a:pt x="218892" y="800815"/>
                    </a:lnTo>
                    <a:lnTo>
                      <a:pt x="0" y="340275"/>
                    </a:lnTo>
                    <a:lnTo>
                      <a:pt x="265981"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一</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defRPr/>
                </a:pPr>
                <a:r>
                  <a:rPr lang="zh-CN" altLang="en-US" sz="1400" dirty="0" smtClean="0">
                    <a:solidFill>
                      <a:schemeClr val="tx1"/>
                    </a:solidFill>
                    <a:latin typeface="微软雅黑" panose="020B0503020204020204" pitchFamily="34" charset="-122"/>
                    <a:ea typeface="微软雅黑" panose="020B0503020204020204" pitchFamily="34" charset="-122"/>
                  </a:rPr>
                  <a:t>个人学历数据库</a:t>
                </a:r>
                <a:endParaRPr lang="en-US" altLang="zh-CN" sz="1400" dirty="0">
                  <a:solidFill>
                    <a:schemeClr val="tx1"/>
                  </a:solidFill>
                  <a:latin typeface="微软雅黑" panose="020B0503020204020204" pitchFamily="34" charset="-122"/>
                  <a:ea typeface="微软雅黑" panose="020B0503020204020204" pitchFamily="34" charset="-122"/>
                </a:endParaRPr>
              </a:p>
            </p:txBody>
          </p:sp>
        </p:grpSp>
      </p:grpSp>
      <p:sp>
        <p:nvSpPr>
          <p:cNvPr id="44" name="矩形 43"/>
          <p:cNvSpPr/>
          <p:nvPr/>
        </p:nvSpPr>
        <p:spPr>
          <a:xfrm>
            <a:off x="6767484" y="1780116"/>
            <a:ext cx="1402080" cy="337185"/>
          </a:xfrm>
          <a:prstGeom prst="rect">
            <a:avLst/>
          </a:prstGeom>
          <a:solidFill>
            <a:srgbClr val="C00000"/>
          </a:solidFill>
        </p:spPr>
        <p:txBody>
          <a:bodyPr wrap="none">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个人征信数据</a:t>
            </a:r>
            <a:endParaRPr lang="zh-CN" altLang="en-US" sz="1600" dirty="0">
              <a:solidFill>
                <a:schemeClr val="bg1"/>
              </a:solidFill>
            </a:endParaRPr>
          </a:p>
        </p:txBody>
      </p:sp>
    </p:spTree>
    <p:custDataLst>
      <p:tags r:id="rId25"/>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MH" val="20160314121338"/>
  <p:tag name="MH_LIBRARY" val="GRAPHIC"/>
  <p:tag name="MH_ORDER" val="Teardrop 6"/>
</p:tagLst>
</file>

<file path=ppt/tags/tag10.xml><?xml version="1.0" encoding="utf-8"?>
<p:tagLst xmlns:p="http://schemas.openxmlformats.org/presentationml/2006/main">
  <p:tag name="MH" val="20160314131341"/>
  <p:tag name="MH_LIBRARY" val="GRAPHIC"/>
  <p:tag name="MH_ORDER" val="Oval 6"/>
</p:tagLst>
</file>

<file path=ppt/tags/tag100.xml><?xml version="1.0" encoding="utf-8"?>
<p:tagLst xmlns:p="http://schemas.openxmlformats.org/presentationml/2006/main">
  <p:tag name="MH" val="20160309154024"/>
  <p:tag name="MH_LIBRARY" val="GRAPHIC"/>
  <p:tag name="MH_TYPE" val="Other"/>
  <p:tag name="MH_ORDER" val="23"/>
</p:tagLst>
</file>

<file path=ppt/tags/tag101.xml><?xml version="1.0" encoding="utf-8"?>
<p:tagLst xmlns:p="http://schemas.openxmlformats.org/presentationml/2006/main">
  <p:tag name="MH" val="20160309154024"/>
  <p:tag name="MH_LIBRARY" val="GRAPHIC"/>
  <p:tag name="MH_TYPE" val="Other"/>
  <p:tag name="MH_ORDER" val="24"/>
</p:tagLst>
</file>

<file path=ppt/tags/tag102.xml><?xml version="1.0" encoding="utf-8"?>
<p:tagLst xmlns:p="http://schemas.openxmlformats.org/presentationml/2006/main">
  <p:tag name="MH" val="20160309154024"/>
  <p:tag name="MH_LIBRARY" val="GRAPHIC"/>
  <p:tag name="MH_TYPE" val="Other"/>
  <p:tag name="MH_ORDER" val="25"/>
</p:tagLst>
</file>

<file path=ppt/tags/tag103.xml><?xml version="1.0" encoding="utf-8"?>
<p:tagLst xmlns:p="http://schemas.openxmlformats.org/presentationml/2006/main">
  <p:tag name="MH" val="20160309154024"/>
  <p:tag name="MH_LIBRARY" val="GRAPHIC"/>
  <p:tag name="MH_TYPE" val="Other"/>
  <p:tag name="MH_ORDER" val="26"/>
</p:tagLst>
</file>

<file path=ppt/tags/tag104.xml><?xml version="1.0" encoding="utf-8"?>
<p:tagLst xmlns:p="http://schemas.openxmlformats.org/presentationml/2006/main">
  <p:tag name="MH" val="20160309155541"/>
  <p:tag name="MH_LIBRARY" val="GRAPHIC"/>
  <p:tag name="MH_TYPE" val="Other"/>
  <p:tag name="MH_ORDER" val="1"/>
</p:tagLst>
</file>

<file path=ppt/tags/tag105.xml><?xml version="1.0" encoding="utf-8"?>
<p:tagLst xmlns:p="http://schemas.openxmlformats.org/presentationml/2006/main">
  <p:tag name="MH" val="20160309155541"/>
  <p:tag name="MH_LIBRARY" val="GRAPHIC"/>
  <p:tag name="MH_TYPE" val="Other"/>
  <p:tag name="MH_ORDER" val="2"/>
</p:tagLst>
</file>

<file path=ppt/tags/tag106.xml><?xml version="1.0" encoding="utf-8"?>
<p:tagLst xmlns:p="http://schemas.openxmlformats.org/presentationml/2006/main">
  <p:tag name="MH" val="20160309155541"/>
  <p:tag name="MH_LIBRARY" val="GRAPHIC"/>
  <p:tag name="MH_TYPE" val="Other"/>
  <p:tag name="MH_ORDER" val="3"/>
</p:tagLst>
</file>

<file path=ppt/tags/tag107.xml><?xml version="1.0" encoding="utf-8"?>
<p:tagLst xmlns:p="http://schemas.openxmlformats.org/presentationml/2006/main">
  <p:tag name="MH" val="20160309155541"/>
  <p:tag name="MH_LIBRARY" val="GRAPHIC"/>
  <p:tag name="MH_TYPE" val="Other"/>
  <p:tag name="MH_ORDER" val="4"/>
</p:tagLst>
</file>

<file path=ppt/tags/tag108.xml><?xml version="1.0" encoding="utf-8"?>
<p:tagLst xmlns:p="http://schemas.openxmlformats.org/presentationml/2006/main">
  <p:tag name="MH" val="20160309155541"/>
  <p:tag name="MH_LIBRARY" val="GRAPHIC"/>
  <p:tag name="MH_TYPE" val="Other"/>
  <p:tag name="MH_ORDER" val="5"/>
</p:tagLst>
</file>

<file path=ppt/tags/tag109.xml><?xml version="1.0" encoding="utf-8"?>
<p:tagLst xmlns:p="http://schemas.openxmlformats.org/presentationml/2006/main">
  <p:tag name="MH" val="20160309155541"/>
  <p:tag name="MH_LIBRARY" val="GRAPHIC"/>
  <p:tag name="MH_TYPE" val="Other"/>
  <p:tag name="MH_ORDER" val="6"/>
</p:tagLst>
</file>

<file path=ppt/tags/tag11.xml><?xml version="1.0" encoding="utf-8"?>
<p:tagLst xmlns:p="http://schemas.openxmlformats.org/presentationml/2006/main">
  <p:tag name="MH" val="20160314131341"/>
  <p:tag name="MH_LIBRARY" val="GRAPHIC"/>
  <p:tag name="MH_ORDER" val="Oval 7"/>
</p:tagLst>
</file>

<file path=ppt/tags/tag110.xml><?xml version="1.0" encoding="utf-8"?>
<p:tagLst xmlns:p="http://schemas.openxmlformats.org/presentationml/2006/main">
  <p:tag name="MH" val="20160309155541"/>
  <p:tag name="MH_LIBRARY" val="GRAPHIC"/>
  <p:tag name="MH_TYPE" val="Other"/>
  <p:tag name="MH_ORDER" val="7"/>
</p:tagLst>
</file>

<file path=ppt/tags/tag111.xml><?xml version="1.0" encoding="utf-8"?>
<p:tagLst xmlns:p="http://schemas.openxmlformats.org/presentationml/2006/main">
  <p:tag name="MH" val="20160309155541"/>
  <p:tag name="MH_LIBRARY" val="GRAPHIC"/>
  <p:tag name="MH_TYPE" val="Other"/>
  <p:tag name="MH_ORDER" val="8"/>
</p:tagLst>
</file>

<file path=ppt/tags/tag112.xml><?xml version="1.0" encoding="utf-8"?>
<p:tagLst xmlns:p="http://schemas.openxmlformats.org/presentationml/2006/main">
  <p:tag name="MH" val="20160309155541"/>
  <p:tag name="MH_LIBRARY" val="GRAPHIC"/>
  <p:tag name="MH_TYPE" val="Other"/>
  <p:tag name="MH_ORDER" val="9"/>
</p:tagLst>
</file>

<file path=ppt/tags/tag113.xml><?xml version="1.0" encoding="utf-8"?>
<p:tagLst xmlns:p="http://schemas.openxmlformats.org/presentationml/2006/main">
  <p:tag name="MH" val="20160309155541"/>
  <p:tag name="MH_LIBRARY" val="GRAPHIC"/>
  <p:tag name="MH_TYPE" val="Other"/>
  <p:tag name="MH_ORDER" val="10"/>
</p:tagLst>
</file>

<file path=ppt/tags/tag114.xml><?xml version="1.0" encoding="utf-8"?>
<p:tagLst xmlns:p="http://schemas.openxmlformats.org/presentationml/2006/main">
  <p:tag name="MH" val="20160309155541"/>
  <p:tag name="MH_LIBRARY" val="GRAPHIC"/>
  <p:tag name="MH_TYPE" val="Other"/>
  <p:tag name="MH_ORDER" val="11"/>
</p:tagLst>
</file>

<file path=ppt/tags/tag115.xml><?xml version="1.0" encoding="utf-8"?>
<p:tagLst xmlns:p="http://schemas.openxmlformats.org/presentationml/2006/main">
  <p:tag name="MH" val="20160309155541"/>
  <p:tag name="MH_LIBRARY" val="GRAPHIC"/>
  <p:tag name="MH_TYPE" val="Other"/>
  <p:tag name="MH_ORDER" val="12"/>
</p:tagLst>
</file>

<file path=ppt/tags/tag116.xml><?xml version="1.0" encoding="utf-8"?>
<p:tagLst xmlns:p="http://schemas.openxmlformats.org/presentationml/2006/main">
  <p:tag name="MH" val="20160309155541"/>
  <p:tag name="MH_LIBRARY" val="GRAPHIC"/>
  <p:tag name="MH_TYPE" val="Title"/>
  <p:tag name="MH_ORDER" val="1"/>
</p:tagLst>
</file>

<file path=ppt/tags/tag117.xml><?xml version="1.0" encoding="utf-8"?>
<p:tagLst xmlns:p="http://schemas.openxmlformats.org/presentationml/2006/main">
  <p:tag name="MH" val="20160309155541"/>
  <p:tag name="MH_LIBRARY" val="GRAPHIC"/>
  <p:tag name="MH_TYPE" val="Other"/>
  <p:tag name="MH_ORDER" val="19"/>
</p:tagLst>
</file>

<file path=ppt/tags/tag118.xml><?xml version="1.0" encoding="utf-8"?>
<p:tagLst xmlns:p="http://schemas.openxmlformats.org/presentationml/2006/main">
  <p:tag name="MH" val="20160309155541"/>
  <p:tag name="MH_LIBRARY" val="GRAPHIC"/>
  <p:tag name="MH_TYPE" val="Other"/>
  <p:tag name="MH_ORDER" val="15"/>
</p:tagLst>
</file>

<file path=ppt/tags/tag119.xml><?xml version="1.0" encoding="utf-8"?>
<p:tagLst xmlns:p="http://schemas.openxmlformats.org/presentationml/2006/main">
  <p:tag name="MH" val="20160309155541"/>
  <p:tag name="MH_LIBRARY" val="GRAPHIC"/>
  <p:tag name="MH_TYPE" val="Other"/>
  <p:tag name="MH_ORDER" val="20"/>
</p:tagLst>
</file>

<file path=ppt/tags/tag12.xml><?xml version="1.0" encoding="utf-8"?>
<p:tagLst xmlns:p="http://schemas.openxmlformats.org/presentationml/2006/main">
  <p:tag name="MH" val="20160314131341"/>
  <p:tag name="MH_LIBRARY" val="GRAPHIC"/>
  <p:tag name="MH_ORDER" val="Oval 8"/>
</p:tagLst>
</file>

<file path=ppt/tags/tag120.xml><?xml version="1.0" encoding="utf-8"?>
<p:tagLst xmlns:p="http://schemas.openxmlformats.org/presentationml/2006/main">
  <p:tag name="MH" val="20160309155541"/>
  <p:tag name="MH_LIBRARY" val="GRAPHIC"/>
  <p:tag name="MH_TYPE" val="Other"/>
  <p:tag name="MH_ORDER" val="18"/>
</p:tagLst>
</file>

<file path=ppt/tags/tag121.xml><?xml version="1.0" encoding="utf-8"?>
<p:tagLst xmlns:p="http://schemas.openxmlformats.org/presentationml/2006/main">
  <p:tag name="MH" val="20160309154024"/>
  <p:tag name="MH_LIBRARY" val="GRAPHIC"/>
  <p:tag name="MH_TYPE" val="Other"/>
  <p:tag name="MH_ORDER" val="17"/>
</p:tagLst>
</file>

<file path=ppt/tags/tag122.xml><?xml version="1.0" encoding="utf-8"?>
<p:tagLst xmlns:p="http://schemas.openxmlformats.org/presentationml/2006/main">
  <p:tag name="MH" val="20160309154024"/>
  <p:tag name="MH_LIBRARY" val="GRAPHIC"/>
  <p:tag name="MH_TYPE" val="Other"/>
  <p:tag name="MH_ORDER" val="18"/>
</p:tagLst>
</file>

<file path=ppt/tags/tag123.xml><?xml version="1.0" encoding="utf-8"?>
<p:tagLst xmlns:p="http://schemas.openxmlformats.org/presentationml/2006/main">
  <p:tag name="MH" val="20160309154024"/>
  <p:tag name="MH_LIBRARY" val="GRAPHIC"/>
  <p:tag name="MH_TYPE" val="Other"/>
  <p:tag name="MH_ORDER" val="19"/>
</p:tagLst>
</file>

<file path=ppt/tags/tag124.xml><?xml version="1.0" encoding="utf-8"?>
<p:tagLst xmlns:p="http://schemas.openxmlformats.org/presentationml/2006/main">
  <p:tag name="MH" val="20160309154024"/>
  <p:tag name="MH_LIBRARY" val="GRAPHIC"/>
  <p:tag name="MH_TYPE" val="Other"/>
  <p:tag name="MH_ORDER" val="20"/>
</p:tagLst>
</file>

<file path=ppt/tags/tag125.xml><?xml version="1.0" encoding="utf-8"?>
<p:tagLst xmlns:p="http://schemas.openxmlformats.org/presentationml/2006/main">
  <p:tag name="MH" val="20160309154024"/>
  <p:tag name="MH_LIBRARY" val="GRAPHIC"/>
  <p:tag name="MH_TYPE" val="Other"/>
  <p:tag name="MH_ORDER" val="21"/>
</p:tagLst>
</file>

<file path=ppt/tags/tag126.xml><?xml version="1.0" encoding="utf-8"?>
<p:tagLst xmlns:p="http://schemas.openxmlformats.org/presentationml/2006/main">
  <p:tag name="MH" val="20160309162749"/>
  <p:tag name="MH_LIBRARY" val="GRAPHIC"/>
  <p:tag name="MH_TYPE" val="Other"/>
  <p:tag name="MH_ORDER" val="1"/>
</p:tagLst>
</file>

<file path=ppt/tags/tag127.xml><?xml version="1.0" encoding="utf-8"?>
<p:tagLst xmlns:p="http://schemas.openxmlformats.org/presentationml/2006/main">
  <p:tag name="MH" val="20160309162749"/>
  <p:tag name="MH_LIBRARY" val="GRAPHIC"/>
  <p:tag name="MH_TYPE" val="Other"/>
  <p:tag name="MH_ORDER" val="2"/>
</p:tagLst>
</file>

<file path=ppt/tags/tag128.xml><?xml version="1.0" encoding="utf-8"?>
<p:tagLst xmlns:p="http://schemas.openxmlformats.org/presentationml/2006/main">
  <p:tag name="MH" val="20160309162749"/>
  <p:tag name="MH_LIBRARY" val="GRAPHIC"/>
  <p:tag name="MH_TYPE" val="Other"/>
  <p:tag name="MH_ORDER" val="3"/>
</p:tagLst>
</file>

<file path=ppt/tags/tag129.xml><?xml version="1.0" encoding="utf-8"?>
<p:tagLst xmlns:p="http://schemas.openxmlformats.org/presentationml/2006/main">
  <p:tag name="MH" val="20160309162749"/>
  <p:tag name="MH_LIBRARY" val="GRAPHIC"/>
  <p:tag name="MH_TYPE" val="Other"/>
  <p:tag name="MH_ORDER" val="7"/>
</p:tagLst>
</file>

<file path=ppt/tags/tag13.xml><?xml version="1.0" encoding="utf-8"?>
<p:tagLst xmlns:p="http://schemas.openxmlformats.org/presentationml/2006/main">
  <p:tag name="MH" val="20160405121808"/>
  <p:tag name="MH_LIBRARY" val="GRAPHIC"/>
  <p:tag name="MH_TYPE" val="Other"/>
  <p:tag name="MH_ORDER" val="1"/>
</p:tagLst>
</file>

<file path=ppt/tags/tag130.xml><?xml version="1.0" encoding="utf-8"?>
<p:tagLst xmlns:p="http://schemas.openxmlformats.org/presentationml/2006/main">
  <p:tag name="MH" val="20160309162749"/>
  <p:tag name="MH_LIBRARY" val="GRAPHIC"/>
  <p:tag name="MH_TYPE" val="Other"/>
  <p:tag name="MH_ORDER" val="8"/>
</p:tagLst>
</file>

<file path=ppt/tags/tag131.xml><?xml version="1.0" encoding="utf-8"?>
<p:tagLst xmlns:p="http://schemas.openxmlformats.org/presentationml/2006/main">
  <p:tag name="MH" val="20160309162749"/>
  <p:tag name="MH_LIBRARY" val="GRAPHIC"/>
  <p:tag name="MH_TYPE" val="Other"/>
  <p:tag name="MH_ORDER" val="9"/>
</p:tagLst>
</file>

<file path=ppt/tags/tag132.xml><?xml version="1.0" encoding="utf-8"?>
<p:tagLst xmlns:p="http://schemas.openxmlformats.org/presentationml/2006/main">
  <p:tag name="MH" val="20160309162749"/>
  <p:tag name="MH_LIBRARY" val="GRAPHIC"/>
  <p:tag name="MH_TYPE" val="Title"/>
  <p:tag name="MH_ORDER" val="1"/>
</p:tagLst>
</file>

<file path=ppt/tags/tag133.xml><?xml version="1.0" encoding="utf-8"?>
<p:tagLst xmlns:p="http://schemas.openxmlformats.org/presentationml/2006/main">
  <p:tag name="MH" val="20160310094930"/>
  <p:tag name="MH_LIBRARY" val="GRAPHIC"/>
  <p:tag name="MH_TYPE" val="SubTitle"/>
  <p:tag name="MH_ORDER" val="1"/>
</p:tagLst>
</file>

<file path=ppt/tags/tag134.xml><?xml version="1.0" encoding="utf-8"?>
<p:tagLst xmlns:p="http://schemas.openxmlformats.org/presentationml/2006/main">
  <p:tag name="MH" val="20160310102428"/>
  <p:tag name="MH_LIBRARY" val="GRAPHIC"/>
  <p:tag name="MH_TYPE" val="Other"/>
  <p:tag name="MH_ORDER" val="1"/>
</p:tagLst>
</file>

<file path=ppt/tags/tag135.xml><?xml version="1.0" encoding="utf-8"?>
<p:tagLst xmlns:p="http://schemas.openxmlformats.org/presentationml/2006/main">
  <p:tag name="MH" val="20160310102428"/>
  <p:tag name="MH_LIBRARY" val="GRAPHIC"/>
  <p:tag name="MH_TYPE" val="Other"/>
  <p:tag name="MH_ORDER" val="1"/>
</p:tagLst>
</file>

<file path=ppt/tags/tag136.xml><?xml version="1.0" encoding="utf-8"?>
<p:tagLst xmlns:p="http://schemas.openxmlformats.org/presentationml/2006/main">
  <p:tag name="MH" val="20160310102428"/>
  <p:tag name="MH_LIBRARY" val="GRAPHIC"/>
  <p:tag name="MH_TYPE" val="Other"/>
  <p:tag name="MH_ORDER" val="1"/>
</p:tagLst>
</file>

<file path=ppt/tags/tag137.xml><?xml version="1.0" encoding="utf-8"?>
<p:tagLst xmlns:p="http://schemas.openxmlformats.org/presentationml/2006/main">
  <p:tag name="MH" val="20160310102428"/>
  <p:tag name="MH_LIBRARY" val="GRAPHIC"/>
  <p:tag name="MH_TYPE" val="Other"/>
  <p:tag name="MH_ORDER" val="1"/>
</p:tagLst>
</file>

<file path=ppt/tags/tag138.xml><?xml version="1.0" encoding="utf-8"?>
<p:tagLst xmlns:p="http://schemas.openxmlformats.org/presentationml/2006/main">
  <p:tag name="MH" val="20160310102428"/>
  <p:tag name="MH_LIBRARY" val="GRAPHIC"/>
  <p:tag name="MH_TYPE" val="Other"/>
  <p:tag name="MH_ORDER" val="1"/>
</p:tagLst>
</file>

<file path=ppt/tags/tag139.xml><?xml version="1.0" encoding="utf-8"?>
<p:tagLst xmlns:p="http://schemas.openxmlformats.org/presentationml/2006/main">
  <p:tag name="MH" val="20160310102428"/>
  <p:tag name="MH_LIBRARY" val="GRAPHIC"/>
  <p:tag name="MH_TYPE" val="Other"/>
  <p:tag name="MH_ORDER" val="1"/>
</p:tagLst>
</file>

<file path=ppt/tags/tag14.xml><?xml version="1.0" encoding="utf-8"?>
<p:tagLst xmlns:p="http://schemas.openxmlformats.org/presentationml/2006/main">
  <p:tag name="MH" val="20160405121808"/>
  <p:tag name="MH_LIBRARY" val="GRAPHIC"/>
  <p:tag name="MH_TYPE" val="Other"/>
  <p:tag name="MH_ORDER" val="2"/>
</p:tagLst>
</file>

<file path=ppt/tags/tag140.xml><?xml version="1.0" encoding="utf-8"?>
<p:tagLst xmlns:p="http://schemas.openxmlformats.org/presentationml/2006/main">
  <p:tag name="MH" val="20160310102428"/>
  <p:tag name="MH_LIBRARY" val="GRAPHIC"/>
  <p:tag name="MH_TYPE" val="Other"/>
  <p:tag name="MH_ORDER" val="1"/>
</p:tagLst>
</file>

<file path=ppt/tags/tag141.xml><?xml version="1.0" encoding="utf-8"?>
<p:tagLst xmlns:p="http://schemas.openxmlformats.org/presentationml/2006/main">
  <p:tag name="MH" val="20170607114433"/>
  <p:tag name="MH_LIBRARY" val="GRAPHIC"/>
  <p:tag name="MH_TYPE" val="Other"/>
  <p:tag name="MH_ORDER" val="1"/>
</p:tagLst>
</file>

<file path=ppt/tags/tag142.xml><?xml version="1.0" encoding="utf-8"?>
<p:tagLst xmlns:p="http://schemas.openxmlformats.org/presentationml/2006/main">
  <p:tag name="MH" val="20170607114433"/>
  <p:tag name="MH_LIBRARY" val="GRAPHIC"/>
  <p:tag name="MH_TYPE" val="Other"/>
  <p:tag name="MH_ORDER" val="4"/>
</p:tagLst>
</file>

<file path=ppt/tags/tag143.xml><?xml version="1.0" encoding="utf-8"?>
<p:tagLst xmlns:p="http://schemas.openxmlformats.org/presentationml/2006/main">
  <p:tag name="MH" val="20170607114433"/>
  <p:tag name="MH_LIBRARY" val="GRAPHIC"/>
  <p:tag name="MH_TYPE" val="Other"/>
  <p:tag name="MH_ORDER" val="7"/>
</p:tagLst>
</file>

<file path=ppt/tags/tag144.xml><?xml version="1.0" encoding="utf-8"?>
<p:tagLst xmlns:p="http://schemas.openxmlformats.org/presentationml/2006/main">
  <p:tag name="MH" val="20160810145648"/>
  <p:tag name="MH_LIBRARY" val="GRAPHIC"/>
  <p:tag name="MH_ORDER" val="Freeform 6"/>
</p:tagLst>
</file>

<file path=ppt/tags/tag145.xml><?xml version="1.0" encoding="utf-8"?>
<p:tagLst xmlns:p="http://schemas.openxmlformats.org/presentationml/2006/main">
  <p:tag name="MH" val="20160810145648"/>
  <p:tag name="MH_LIBRARY" val="GRAPHIC"/>
  <p:tag name="MH_ORDER" val="Rectangle 3"/>
</p:tagLst>
</file>

<file path=ppt/tags/tag146.xml><?xml version="1.0" encoding="utf-8"?>
<p:tagLst xmlns:p="http://schemas.openxmlformats.org/presentationml/2006/main">
  <p:tag name="MH" val="20160810145648"/>
  <p:tag name="MH_LIBRARY" val="GRAPHIC"/>
  <p:tag name="MH_ORDER" val="文本框 8"/>
</p:tagLst>
</file>

<file path=ppt/tags/tag147.xml><?xml version="1.0" encoding="utf-8"?>
<p:tagLst xmlns:p="http://schemas.openxmlformats.org/presentationml/2006/main">
  <p:tag name="MH" val="20160810145648"/>
  <p:tag name="MH_LIBRARY" val="GRAPHIC"/>
</p:tagLst>
</file>

<file path=ppt/tags/tag148.xml><?xml version="1.0" encoding="utf-8"?>
<p:tagLst xmlns:p="http://schemas.openxmlformats.org/presentationml/2006/main">
  <p:tag name="MH" val="20160810145648"/>
  <p:tag name="MH_LIBRARY" val="GRAPHIC"/>
  <p:tag name="MH_ORDER" val="Freeform 6"/>
</p:tagLst>
</file>

<file path=ppt/tags/tag149.xml><?xml version="1.0" encoding="utf-8"?>
<p:tagLst xmlns:p="http://schemas.openxmlformats.org/presentationml/2006/main">
  <p:tag name="MH" val="20160810145648"/>
  <p:tag name="MH_LIBRARY" val="GRAPHIC"/>
  <p:tag name="MH_ORDER" val="Rectangle 3"/>
</p:tagLst>
</file>

<file path=ppt/tags/tag15.xml><?xml version="1.0" encoding="utf-8"?>
<p:tagLst xmlns:p="http://schemas.openxmlformats.org/presentationml/2006/main">
  <p:tag name="MH" val="20160405122816"/>
  <p:tag name="MH_LIBRARY" val="GRAPHIC"/>
  <p:tag name="MH_ORDER" val="文本框 61"/>
</p:tagLst>
</file>

<file path=ppt/tags/tag150.xml><?xml version="1.0" encoding="utf-8"?>
<p:tagLst xmlns:p="http://schemas.openxmlformats.org/presentationml/2006/main">
  <p:tag name="MH" val="20160810145648"/>
  <p:tag name="MH_LIBRARY" val="GRAPHIC"/>
  <p:tag name="MH_ORDER" val="文本框 7"/>
</p:tagLst>
</file>

<file path=ppt/tags/tag151.xml><?xml version="1.0" encoding="utf-8"?>
<p:tagLst xmlns:p="http://schemas.openxmlformats.org/presentationml/2006/main">
  <p:tag name="MH" val="20160810145648"/>
  <p:tag name="MH_LIBRARY" val="GRAPHIC"/>
  <p:tag name="MH_ORDER" val="文本框 8"/>
</p:tagLst>
</file>

<file path=ppt/tags/tag152.xml><?xml version="1.0" encoding="utf-8"?>
<p:tagLst xmlns:p="http://schemas.openxmlformats.org/presentationml/2006/main">
  <p:tag name="MH" val="20160307122320"/>
  <p:tag name="MH_LIBRARY" val="GRAPHIC"/>
</p:tagLst>
</file>

<file path=ppt/tags/tag153.xml><?xml version="1.0" encoding="utf-8"?>
<p:tagLst xmlns:p="http://schemas.openxmlformats.org/presentationml/2006/main">
  <p:tag name="MH" val="20160810145648"/>
  <p:tag name="MH_LIBRARY" val="GRAPHIC"/>
  <p:tag name="MH_ORDER" val="Freeform 6"/>
</p:tagLst>
</file>

<file path=ppt/tags/tag154.xml><?xml version="1.0" encoding="utf-8"?>
<p:tagLst xmlns:p="http://schemas.openxmlformats.org/presentationml/2006/main">
  <p:tag name="MH" val="20160810145648"/>
  <p:tag name="MH_LIBRARY" val="GRAPHIC"/>
  <p:tag name="MH_ORDER" val="Rectangle 3"/>
</p:tagLst>
</file>

<file path=ppt/tags/tag155.xml><?xml version="1.0" encoding="utf-8"?>
<p:tagLst xmlns:p="http://schemas.openxmlformats.org/presentationml/2006/main">
  <p:tag name="MH" val="20160810145648"/>
  <p:tag name="MH_LIBRARY" val="GRAPHIC"/>
  <p:tag name="MH_ORDER" val="文本框 7"/>
</p:tagLst>
</file>

<file path=ppt/tags/tag156.xml><?xml version="1.0" encoding="utf-8"?>
<p:tagLst xmlns:p="http://schemas.openxmlformats.org/presentationml/2006/main">
  <p:tag name="MH" val="20160810145648"/>
  <p:tag name="MH_LIBRARY" val="GRAPHIC"/>
  <p:tag name="MH_ORDER" val="文本框 8"/>
</p:tagLst>
</file>

<file path=ppt/tags/tag157.xml><?xml version="1.0" encoding="utf-8"?>
<p:tagLst xmlns:p="http://schemas.openxmlformats.org/presentationml/2006/main">
  <p:tag name="MH" val="20160307122320"/>
  <p:tag name="MH_LIBRARY" val="GRAPHIC"/>
</p:tagLst>
</file>

<file path=ppt/tags/tag16.xml><?xml version="1.0" encoding="utf-8"?>
<p:tagLst xmlns:p="http://schemas.openxmlformats.org/presentationml/2006/main">
  <p:tag name="MH" val="20160405121808"/>
  <p:tag name="MH_LIBRARY" val="GRAPHIC"/>
  <p:tag name="MH_TYPE" val="Other"/>
  <p:tag name="MH_ORDER" val="3"/>
</p:tagLst>
</file>

<file path=ppt/tags/tag17.xml><?xml version="1.0" encoding="utf-8"?>
<p:tagLst xmlns:p="http://schemas.openxmlformats.org/presentationml/2006/main">
  <p:tag name="MH" val="20160405122816"/>
  <p:tag name="MH_LIBRARY" val="GRAPHIC"/>
  <p:tag name="MH_ORDER" val="文本框 61"/>
</p:tagLst>
</file>

<file path=ppt/tags/tag18.xml><?xml version="1.0" encoding="utf-8"?>
<p:tagLst xmlns:p="http://schemas.openxmlformats.org/presentationml/2006/main">
  <p:tag name="MH" val="20160405122816"/>
  <p:tag name="MH_LIBRARY" val="GRAPHIC"/>
  <p:tag name="MH_ORDER" val="文本框 61"/>
</p:tagLst>
</file>

<file path=ppt/tags/tag19.xml><?xml version="1.0" encoding="utf-8"?>
<p:tagLst xmlns:p="http://schemas.openxmlformats.org/presentationml/2006/main">
  <p:tag name="MH" val="20160405122816"/>
  <p:tag name="MH_LIBRARY" val="GRAPHIC"/>
  <p:tag name="MH_ORDER" val="文本框 61"/>
</p:tagLst>
</file>

<file path=ppt/tags/tag2.xml><?xml version="1.0" encoding="utf-8"?>
<p:tagLst xmlns:p="http://schemas.openxmlformats.org/presentationml/2006/main">
  <p:tag name="MH" val="20160314121338"/>
  <p:tag name="MH_LIBRARY" val="GRAPHIC"/>
  <p:tag name="MH_ORDER" val="Teardrop 7"/>
</p:tagLst>
</file>

<file path=ppt/tags/tag20.xml><?xml version="1.0" encoding="utf-8"?>
<p:tagLst xmlns:p="http://schemas.openxmlformats.org/presentationml/2006/main">
  <p:tag name="MH" val="20160405122816"/>
  <p:tag name="MH_LIBRARY" val="GRAPHIC"/>
  <p:tag name="MH_ORDER" val="文本框 61"/>
</p:tagLst>
</file>

<file path=ppt/tags/tag21.xml><?xml version="1.0" encoding="utf-8"?>
<p:tagLst xmlns:p="http://schemas.openxmlformats.org/presentationml/2006/main">
  <p:tag name="MH" val="20160405122816"/>
  <p:tag name="MH_LIBRARY" val="GRAPHIC"/>
  <p:tag name="MH_ORDER" val="文本框 61"/>
</p:tagLst>
</file>

<file path=ppt/tags/tag22.xml><?xml version="1.0" encoding="utf-8"?>
<p:tagLst xmlns:p="http://schemas.openxmlformats.org/presentationml/2006/main">
  <p:tag name="MH" val="20160810145648"/>
  <p:tag name="MH_LIBRARY" val="GRAPHIC"/>
  <p:tag name="MH_ORDER" val="Freeform 6"/>
</p:tagLst>
</file>

<file path=ppt/tags/tag23.xml><?xml version="1.0" encoding="utf-8"?>
<p:tagLst xmlns:p="http://schemas.openxmlformats.org/presentationml/2006/main">
  <p:tag name="MH" val="20160810145648"/>
  <p:tag name="MH_LIBRARY" val="GRAPHIC"/>
  <p:tag name="MH_ORDER" val="Rectangle 3"/>
</p:tagLst>
</file>

<file path=ppt/tags/tag24.xml><?xml version="1.0" encoding="utf-8"?>
<p:tagLst xmlns:p="http://schemas.openxmlformats.org/presentationml/2006/main">
  <p:tag name="MH" val="20160810145648"/>
  <p:tag name="MH_LIBRARY" val="GRAPHIC"/>
  <p:tag name="MH_ORDER" val="文本框 8"/>
</p:tagLst>
</file>

<file path=ppt/tags/tag25.xml><?xml version="1.0" encoding="utf-8"?>
<p:tagLst xmlns:p="http://schemas.openxmlformats.org/presentationml/2006/main">
  <p:tag name="MH" val="20160810145648"/>
  <p:tag name="MH_LIBRARY" val="GRAPHIC"/>
</p:tagLst>
</file>

<file path=ppt/tags/tag26.xml><?xml version="1.0" encoding="utf-8"?>
<p:tagLst xmlns:p="http://schemas.openxmlformats.org/presentationml/2006/main">
  <p:tag name="MH" val="20170607141907"/>
  <p:tag name="MH_LIBRARY" val="GRAPHIC"/>
  <p:tag name="MH_TYPE" val="SubTitle"/>
  <p:tag name="MH_ORDER" val="1"/>
</p:tagLst>
</file>

<file path=ppt/tags/tag27.xml><?xml version="1.0" encoding="utf-8"?>
<p:tagLst xmlns:p="http://schemas.openxmlformats.org/presentationml/2006/main">
  <p:tag name="MH" val="20170607141907"/>
  <p:tag name="MH_LIBRARY" val="GRAPHIC"/>
  <p:tag name="MH_TYPE" val="SubTitle"/>
  <p:tag name="MH_ORDER" val="2"/>
</p:tagLst>
</file>

<file path=ppt/tags/tag28.xml><?xml version="1.0" encoding="utf-8"?>
<p:tagLst xmlns:p="http://schemas.openxmlformats.org/presentationml/2006/main">
  <p:tag name="MH" val="20170607141907"/>
  <p:tag name="MH_LIBRARY" val="GRAPHIC"/>
  <p:tag name="MH_TYPE" val="Other"/>
  <p:tag name="MH_ORDER" val="1"/>
</p:tagLst>
</file>

<file path=ppt/tags/tag29.xml><?xml version="1.0" encoding="utf-8"?>
<p:tagLst xmlns:p="http://schemas.openxmlformats.org/presentationml/2006/main">
  <p:tag name="MH" val="20170604113459"/>
  <p:tag name="MH_LIBRARY" val="GRAPHIC"/>
  <p:tag name="MH_TYPE" val="Other"/>
  <p:tag name="MH_ORDER" val="1"/>
</p:tagLst>
</file>

<file path=ppt/tags/tag3.xml><?xml version="1.0" encoding="utf-8"?>
<p:tagLst xmlns:p="http://schemas.openxmlformats.org/presentationml/2006/main">
  <p:tag name="MH" val="20160314121338"/>
  <p:tag name="MH_LIBRARY" val="GRAPHIC"/>
  <p:tag name="MH_ORDER" val="Oval 10"/>
</p:tagLst>
</file>

<file path=ppt/tags/tag30.xml><?xml version="1.0" encoding="utf-8"?>
<p:tagLst xmlns:p="http://schemas.openxmlformats.org/presentationml/2006/main">
  <p:tag name="MH" val="20170604113459"/>
  <p:tag name="MH_LIBRARY" val="GRAPHIC"/>
  <p:tag name="MH_TYPE" val="Other"/>
  <p:tag name="MH_ORDER" val="2"/>
</p:tagLst>
</file>

<file path=ppt/tags/tag31.xml><?xml version="1.0" encoding="utf-8"?>
<p:tagLst xmlns:p="http://schemas.openxmlformats.org/presentationml/2006/main">
  <p:tag name="MH" val="20170604113459"/>
  <p:tag name="MH_LIBRARY" val="GRAPHIC"/>
  <p:tag name="MH_TYPE" val="Other"/>
  <p:tag name="MH_ORDER" val="3"/>
</p:tagLst>
</file>

<file path=ppt/tags/tag32.xml><?xml version="1.0" encoding="utf-8"?>
<p:tagLst xmlns:p="http://schemas.openxmlformats.org/presentationml/2006/main">
  <p:tag name="MH" val="20170604113459"/>
  <p:tag name="MH_LIBRARY" val="GRAPHIC"/>
  <p:tag name="MH_TYPE" val="SubTitle"/>
  <p:tag name="MH_ORDER" val="8"/>
</p:tagLst>
</file>

<file path=ppt/tags/tag33.xml><?xml version="1.0" encoding="utf-8"?>
<p:tagLst xmlns:p="http://schemas.openxmlformats.org/presentationml/2006/main">
  <p:tag name="MH" val="20170604113459"/>
  <p:tag name="MH_LIBRARY" val="GRAPHIC"/>
  <p:tag name="MH_TYPE" val="SubTitle"/>
  <p:tag name="MH_ORDER" val="1"/>
</p:tagLst>
</file>

<file path=ppt/tags/tag34.xml><?xml version="1.0" encoding="utf-8"?>
<p:tagLst xmlns:p="http://schemas.openxmlformats.org/presentationml/2006/main">
  <p:tag name="MH" val="20170604113459"/>
  <p:tag name="MH_LIBRARY" val="GRAPHIC"/>
  <p:tag name="MH_TYPE" val="SubTitle"/>
  <p:tag name="MH_ORDER" val="2"/>
</p:tagLst>
</file>

<file path=ppt/tags/tag35.xml><?xml version="1.0" encoding="utf-8"?>
<p:tagLst xmlns:p="http://schemas.openxmlformats.org/presentationml/2006/main">
  <p:tag name="MH" val="20170604113459"/>
  <p:tag name="MH_LIBRARY" val="GRAPHIC"/>
  <p:tag name="MH_TYPE" val="SubTitle"/>
  <p:tag name="MH_ORDER" val="3"/>
</p:tagLst>
</file>

<file path=ppt/tags/tag36.xml><?xml version="1.0" encoding="utf-8"?>
<p:tagLst xmlns:p="http://schemas.openxmlformats.org/presentationml/2006/main">
  <p:tag name="MH" val="20170604113459"/>
  <p:tag name="MH_LIBRARY" val="GRAPHIC"/>
  <p:tag name="MH_TYPE" val="SubTitle"/>
  <p:tag name="MH_ORDER" val="4"/>
</p:tagLst>
</file>

<file path=ppt/tags/tag37.xml><?xml version="1.0" encoding="utf-8"?>
<p:tagLst xmlns:p="http://schemas.openxmlformats.org/presentationml/2006/main">
  <p:tag name="MH" val="20170604113459"/>
  <p:tag name="MH_LIBRARY" val="GRAPHIC"/>
  <p:tag name="MH_TYPE" val="SubTitle"/>
  <p:tag name="MH_ORDER" val="5"/>
</p:tagLst>
</file>

<file path=ppt/tags/tag38.xml><?xml version="1.0" encoding="utf-8"?>
<p:tagLst xmlns:p="http://schemas.openxmlformats.org/presentationml/2006/main">
  <p:tag name="MH" val="20170604113459"/>
  <p:tag name="MH_LIBRARY" val="GRAPHIC"/>
  <p:tag name="MH_TYPE" val="SubTitle"/>
  <p:tag name="MH_ORDER" val="6"/>
</p:tagLst>
</file>

<file path=ppt/tags/tag39.xml><?xml version="1.0" encoding="utf-8"?>
<p:tagLst xmlns:p="http://schemas.openxmlformats.org/presentationml/2006/main">
  <p:tag name="MH" val="20170604113459"/>
  <p:tag name="MH_LIBRARY" val="GRAPHIC"/>
  <p:tag name="MH_TYPE" val="SubTitle"/>
  <p:tag name="MH_ORDER" val="9"/>
</p:tagLst>
</file>

<file path=ppt/tags/tag4.xml><?xml version="1.0" encoding="utf-8"?>
<p:tagLst xmlns:p="http://schemas.openxmlformats.org/presentationml/2006/main">
  <p:tag name="MH" val="20160314121338"/>
  <p:tag name="MH_LIBRARY" val="GRAPHIC"/>
  <p:tag name="MH_ORDER" val="Teardrop 6"/>
</p:tagLst>
</file>

<file path=ppt/tags/tag40.xml><?xml version="1.0" encoding="utf-8"?>
<p:tagLst xmlns:p="http://schemas.openxmlformats.org/presentationml/2006/main">
  <p:tag name="MH" val="20170604113459"/>
  <p:tag name="MH_LIBRARY" val="GRAPHIC"/>
  <p:tag name="MH_TYPE" val="SubTitle"/>
  <p:tag name="MH_ORDER" val="7"/>
</p:tagLst>
</file>

<file path=ppt/tags/tag41.xml><?xml version="1.0" encoding="utf-8"?>
<p:tagLst xmlns:p="http://schemas.openxmlformats.org/presentationml/2006/main">
  <p:tag name="MH" val="20170604113459"/>
  <p:tag name="MH_LIBRARY" val="GRAPHIC"/>
  <p:tag name="MH_TYPE" val="Other"/>
  <p:tag name="MH_ORDER" val="1"/>
</p:tagLst>
</file>

<file path=ppt/tags/tag42.xml><?xml version="1.0" encoding="utf-8"?>
<p:tagLst xmlns:p="http://schemas.openxmlformats.org/presentationml/2006/main">
  <p:tag name="MH" val="20170604113459"/>
  <p:tag name="MH_LIBRARY" val="GRAPHIC"/>
  <p:tag name="MH_TYPE" val="Other"/>
  <p:tag name="MH_ORDER" val="2"/>
</p:tagLst>
</file>

<file path=ppt/tags/tag43.xml><?xml version="1.0" encoding="utf-8"?>
<p:tagLst xmlns:p="http://schemas.openxmlformats.org/presentationml/2006/main">
  <p:tag name="MH" val="20170604113459"/>
  <p:tag name="MH_LIBRARY" val="GRAPHIC"/>
  <p:tag name="MH_TYPE" val="Other"/>
  <p:tag name="MH_ORDER" val="3"/>
</p:tagLst>
</file>

<file path=ppt/tags/tag44.xml><?xml version="1.0" encoding="utf-8"?>
<p:tagLst xmlns:p="http://schemas.openxmlformats.org/presentationml/2006/main">
  <p:tag name="MH" val="20170604113459"/>
  <p:tag name="MH_LIBRARY" val="GRAPHIC"/>
  <p:tag name="MH_TYPE" val="SubTitle"/>
  <p:tag name="MH_ORDER" val="8"/>
</p:tagLst>
</file>

<file path=ppt/tags/tag45.xml><?xml version="1.0" encoding="utf-8"?>
<p:tagLst xmlns:p="http://schemas.openxmlformats.org/presentationml/2006/main">
  <p:tag name="MH" val="20170604113459"/>
  <p:tag name="MH_LIBRARY" val="GRAPHIC"/>
  <p:tag name="MH_TYPE" val="SubTitle"/>
  <p:tag name="MH_ORDER" val="1"/>
</p:tagLst>
</file>

<file path=ppt/tags/tag46.xml><?xml version="1.0" encoding="utf-8"?>
<p:tagLst xmlns:p="http://schemas.openxmlformats.org/presentationml/2006/main">
  <p:tag name="MH" val="20170604113459"/>
  <p:tag name="MH_LIBRARY" val="GRAPHIC"/>
  <p:tag name="MH_TYPE" val="SubTitle"/>
  <p:tag name="MH_ORDER" val="2"/>
</p:tagLst>
</file>

<file path=ppt/tags/tag47.xml><?xml version="1.0" encoding="utf-8"?>
<p:tagLst xmlns:p="http://schemas.openxmlformats.org/presentationml/2006/main">
  <p:tag name="MH" val="20170604113459"/>
  <p:tag name="MH_LIBRARY" val="GRAPHIC"/>
  <p:tag name="MH_TYPE" val="SubTitle"/>
  <p:tag name="MH_ORDER" val="3"/>
</p:tagLst>
</file>

<file path=ppt/tags/tag48.xml><?xml version="1.0" encoding="utf-8"?>
<p:tagLst xmlns:p="http://schemas.openxmlformats.org/presentationml/2006/main">
  <p:tag name="MH" val="20170604113459"/>
  <p:tag name="MH_LIBRARY" val="GRAPHIC"/>
  <p:tag name="MH_TYPE" val="SubTitle"/>
  <p:tag name="MH_ORDER" val="4"/>
</p:tagLst>
</file>

<file path=ppt/tags/tag49.xml><?xml version="1.0" encoding="utf-8"?>
<p:tagLst xmlns:p="http://schemas.openxmlformats.org/presentationml/2006/main">
  <p:tag name="MH" val="20170604113459"/>
  <p:tag name="MH_LIBRARY" val="GRAPHIC"/>
  <p:tag name="MH_TYPE" val="SubTitle"/>
  <p:tag name="MH_ORDER" val="5"/>
</p:tagLst>
</file>

<file path=ppt/tags/tag5.xml><?xml version="1.0" encoding="utf-8"?>
<p:tagLst xmlns:p="http://schemas.openxmlformats.org/presentationml/2006/main">
  <p:tag name="MH" val="20160314121338"/>
  <p:tag name="MH_LIBRARY" val="GRAPHIC"/>
  <p:tag name="MH_ORDER" val="Teardrop 7"/>
</p:tagLst>
</file>

<file path=ppt/tags/tag50.xml><?xml version="1.0" encoding="utf-8"?>
<p:tagLst xmlns:p="http://schemas.openxmlformats.org/presentationml/2006/main">
  <p:tag name="MH" val="20170604113459"/>
  <p:tag name="MH_LIBRARY" val="GRAPHIC"/>
  <p:tag name="MH_TYPE" val="SubTitle"/>
  <p:tag name="MH_ORDER" val="6"/>
</p:tagLst>
</file>

<file path=ppt/tags/tag51.xml><?xml version="1.0" encoding="utf-8"?>
<p:tagLst xmlns:p="http://schemas.openxmlformats.org/presentationml/2006/main">
  <p:tag name="MH" val="20170604113459"/>
  <p:tag name="MH_LIBRARY" val="GRAPHIC"/>
  <p:tag name="MH_TYPE" val="SubTitle"/>
  <p:tag name="MH_ORDER" val="9"/>
</p:tagLst>
</file>

<file path=ppt/tags/tag52.xml><?xml version="1.0" encoding="utf-8"?>
<p:tagLst xmlns:p="http://schemas.openxmlformats.org/presentationml/2006/main">
  <p:tag name="MH" val="20170604113459"/>
  <p:tag name="MH_LIBRARY" val="GRAPHIC"/>
  <p:tag name="MH_TYPE" val="SubTitle"/>
  <p:tag name="MH_ORDER" val="7"/>
</p:tagLst>
</file>

<file path=ppt/tags/tag53.xml><?xml version="1.0" encoding="utf-8"?>
<p:tagLst xmlns:p="http://schemas.openxmlformats.org/presentationml/2006/main">
  <p:tag name="MH_TYPE" val="#NeiR#"/>
  <p:tag name="MH_NUMBER" val="大于六"/>
  <p:tag name="MH_CATEGORY" val="#BingLLB#"/>
  <p:tag name="MH_LAYOUT" val="SubTitleDesc"/>
  <p:tag name="MH" val="20170604113459"/>
  <p:tag name="MH_LIBRARY" val="GRAPHIC"/>
</p:tagLst>
</file>

<file path=ppt/tags/tag54.xml><?xml version="1.0" encoding="utf-8"?>
<p:tagLst xmlns:p="http://schemas.openxmlformats.org/presentationml/2006/main">
  <p:tag name="MH" val="20160309133955"/>
  <p:tag name="MH_LIBRARY" val="GRAPHIC"/>
  <p:tag name="MH_TYPE" val="SubTitle"/>
  <p:tag name="MH_ORDER" val="1"/>
</p:tagLst>
</file>

<file path=ppt/tags/tag55.xml><?xml version="1.0" encoding="utf-8"?>
<p:tagLst xmlns:p="http://schemas.openxmlformats.org/presentationml/2006/main">
  <p:tag name="MH" val="20160309133955"/>
  <p:tag name="MH_LIBRARY" val="GRAPHIC"/>
  <p:tag name="MH_TYPE" val="SubTitle"/>
  <p:tag name="MH_ORDER" val="1"/>
</p:tagLst>
</file>

<file path=ppt/tags/tag56.xml><?xml version="1.0" encoding="utf-8"?>
<p:tagLst xmlns:p="http://schemas.openxmlformats.org/presentationml/2006/main">
  <p:tag name="MH" val="20160309133955"/>
  <p:tag name="MH_LIBRARY" val="GRAPHIC"/>
  <p:tag name="MH_TYPE" val="SubTitle"/>
  <p:tag name="MH_ORDER" val="1"/>
</p:tagLst>
</file>

<file path=ppt/tags/tag57.xml><?xml version="1.0" encoding="utf-8"?>
<p:tagLst xmlns:p="http://schemas.openxmlformats.org/presentationml/2006/main">
  <p:tag name="MH" val="20160309133955"/>
  <p:tag name="MH_LIBRARY" val="GRAPHIC"/>
  <p:tag name="MH_TYPE" val="SubTitle"/>
  <p:tag name="MH_ORDER" val="1"/>
</p:tagLst>
</file>

<file path=ppt/tags/tag58.xml><?xml version="1.0" encoding="utf-8"?>
<p:tagLst xmlns:p="http://schemas.openxmlformats.org/presentationml/2006/main">
  <p:tag name="MH" val="20160309133955"/>
  <p:tag name="MH_LIBRARY" val="GRAPHIC"/>
  <p:tag name="MH_TYPE" val="SubTitle"/>
  <p:tag name="MH_ORDER" val="1"/>
</p:tagLst>
</file>

<file path=ppt/tags/tag59.xml><?xml version="1.0" encoding="utf-8"?>
<p:tagLst xmlns:p="http://schemas.openxmlformats.org/presentationml/2006/main">
  <p:tag name="MH" val="20160309133955"/>
  <p:tag name="MH_LIBRARY" val="GRAPHIC"/>
  <p:tag name="MH_TYPE" val="SubTitle"/>
  <p:tag name="MH_ORDER" val="1"/>
</p:tagLst>
</file>

<file path=ppt/tags/tag6.xml><?xml version="1.0" encoding="utf-8"?>
<p:tagLst xmlns:p="http://schemas.openxmlformats.org/presentationml/2006/main">
  <p:tag name="MH" val="20160314121338"/>
  <p:tag name="MH_LIBRARY" val="GRAPHIC"/>
  <p:tag name="MH_ORDER" val="Oval 10"/>
</p:tagLst>
</file>

<file path=ppt/tags/tag60.xml><?xml version="1.0" encoding="utf-8"?>
<p:tagLst xmlns:p="http://schemas.openxmlformats.org/presentationml/2006/main">
  <p:tag name="MH" val="20160309133955"/>
  <p:tag name="MH_LIBRARY" val="GRAPHIC"/>
  <p:tag name="MH_TYPE" val="SubTitle"/>
  <p:tag name="MH_ORDER" val="1"/>
</p:tagLst>
</file>

<file path=ppt/tags/tag61.xml><?xml version="1.0" encoding="utf-8"?>
<p:tagLst xmlns:p="http://schemas.openxmlformats.org/presentationml/2006/main">
  <p:tag name="MH" val="20160309133955"/>
  <p:tag name="MH_LIBRARY" val="GRAPHIC"/>
  <p:tag name="MH_TYPE" val="SubTitle"/>
  <p:tag name="MH_ORDER" val="1"/>
</p:tagLst>
</file>

<file path=ppt/tags/tag62.xml><?xml version="1.0" encoding="utf-8"?>
<p:tagLst xmlns:p="http://schemas.openxmlformats.org/presentationml/2006/main">
  <p:tag name="MH" val="20160309133955"/>
  <p:tag name="MH_LIBRARY" val="GRAPHIC"/>
  <p:tag name="MH_TYPE" val="SubTitle"/>
  <p:tag name="MH_ORDER" val="1"/>
</p:tagLst>
</file>

<file path=ppt/tags/tag63.xml><?xml version="1.0" encoding="utf-8"?>
<p:tagLst xmlns:p="http://schemas.openxmlformats.org/presentationml/2006/main">
  <p:tag name="MH" val="20160309133955"/>
  <p:tag name="MH_LIBRARY" val="GRAPHIC"/>
  <p:tag name="MH_TYPE" val="SubTitle"/>
  <p:tag name="MH_ORDER" val="1"/>
</p:tagLst>
</file>

<file path=ppt/tags/tag64.xml><?xml version="1.0" encoding="utf-8"?>
<p:tagLst xmlns:p="http://schemas.openxmlformats.org/presentationml/2006/main">
  <p:tag name="MH" val="20160309133955"/>
  <p:tag name="MH_LIBRARY" val="GRAPHIC"/>
  <p:tag name="MH_TYPE" val="SubTitle"/>
  <p:tag name="MH_ORDER" val="1"/>
</p:tagLst>
</file>

<file path=ppt/tags/tag65.xml><?xml version="1.0" encoding="utf-8"?>
<p:tagLst xmlns:p="http://schemas.openxmlformats.org/presentationml/2006/main">
  <p:tag name="MH" val="20160309133955"/>
  <p:tag name="MH_LIBRARY" val="GRAPHIC"/>
  <p:tag name="MH_TYPE" val="SubTitle"/>
  <p:tag name="MH_ORDER" val="1"/>
</p:tagLst>
</file>

<file path=ppt/tags/tag66.xml><?xml version="1.0" encoding="utf-8"?>
<p:tagLst xmlns:p="http://schemas.openxmlformats.org/presentationml/2006/main">
  <p:tag name="MH" val="20160309133955"/>
  <p:tag name="MH_LIBRARY" val="GRAPHIC"/>
  <p:tag name="MH_TYPE" val="SubTitle"/>
  <p:tag name="MH_ORDER" val="1"/>
</p:tagLst>
</file>

<file path=ppt/tags/tag67.xml><?xml version="1.0" encoding="utf-8"?>
<p:tagLst xmlns:p="http://schemas.openxmlformats.org/presentationml/2006/main">
  <p:tag name="MH" val="20160309133955"/>
  <p:tag name="MH_LIBRARY" val="GRAPHIC"/>
  <p:tag name="MH_TYPE" val="SubTitle"/>
  <p:tag name="MH_ORDER" val="1"/>
</p:tagLst>
</file>

<file path=ppt/tags/tag68.xml><?xml version="1.0" encoding="utf-8"?>
<p:tagLst xmlns:p="http://schemas.openxmlformats.org/presentationml/2006/main">
  <p:tag name="MH" val="20160309133955"/>
  <p:tag name="MH_LIBRARY" val="GRAPHIC"/>
  <p:tag name="MH_TYPE" val="SubTitle"/>
  <p:tag name="MH_ORDER" val="1"/>
</p:tagLst>
</file>

<file path=ppt/tags/tag69.xml><?xml version="1.0" encoding="utf-8"?>
<p:tagLst xmlns:p="http://schemas.openxmlformats.org/presentationml/2006/main">
  <p:tag name="MH" val="20160810145648"/>
  <p:tag name="MH_LIBRARY" val="GRAPHIC"/>
  <p:tag name="MH_ORDER" val="Freeform 6"/>
</p:tagLst>
</file>

<file path=ppt/tags/tag7.xml><?xml version="1.0" encoding="utf-8"?>
<p:tagLst xmlns:p="http://schemas.openxmlformats.org/presentationml/2006/main">
  <p:tag name="MH" val="20160314131341"/>
  <p:tag name="MH_LIBRARY" val="GRAPHIC"/>
  <p:tag name="MH_ORDER" val="Oval 9"/>
</p:tagLst>
</file>

<file path=ppt/tags/tag70.xml><?xml version="1.0" encoding="utf-8"?>
<p:tagLst xmlns:p="http://schemas.openxmlformats.org/presentationml/2006/main">
  <p:tag name="MH" val="20160810145648"/>
  <p:tag name="MH_LIBRARY" val="GRAPHIC"/>
  <p:tag name="MH_ORDER" val="Rectangle 3"/>
</p:tagLst>
</file>

<file path=ppt/tags/tag71.xml><?xml version="1.0" encoding="utf-8"?>
<p:tagLst xmlns:p="http://schemas.openxmlformats.org/presentationml/2006/main">
  <p:tag name="MH" val="20160810145648"/>
  <p:tag name="MH_LIBRARY" val="GRAPHIC"/>
  <p:tag name="MH_ORDER" val="文本框 7"/>
</p:tagLst>
</file>

<file path=ppt/tags/tag72.xml><?xml version="1.0" encoding="utf-8"?>
<p:tagLst xmlns:p="http://schemas.openxmlformats.org/presentationml/2006/main">
  <p:tag name="MH" val="20160810145648"/>
  <p:tag name="MH_LIBRARY" val="GRAPHIC"/>
  <p:tag name="MH_ORDER" val="文本框 8"/>
</p:tagLst>
</file>

<file path=ppt/tags/tag73.xml><?xml version="1.0" encoding="utf-8"?>
<p:tagLst xmlns:p="http://schemas.openxmlformats.org/presentationml/2006/main">
  <p:tag name="MH" val="20160307122320"/>
  <p:tag name="MH_LIBRARY" val="GRAPHIC"/>
</p:tagLst>
</file>

<file path=ppt/tags/tag74.xml><?xml version="1.0" encoding="utf-8"?>
<p:tagLst xmlns:p="http://schemas.openxmlformats.org/presentationml/2006/main">
  <p:tag name="MH" val="20160309154024"/>
  <p:tag name="MH_LIBRARY" val="GRAPHIC"/>
  <p:tag name="MH_TYPE" val="Other"/>
  <p:tag name="MH_ORDER" val="4"/>
</p:tagLst>
</file>

<file path=ppt/tags/tag75.xml><?xml version="1.0" encoding="utf-8"?>
<p:tagLst xmlns:p="http://schemas.openxmlformats.org/presentationml/2006/main">
  <p:tag name="MH" val="20160309154024"/>
  <p:tag name="MH_LIBRARY" val="GRAPHIC"/>
  <p:tag name="MH_TYPE" val="Other"/>
  <p:tag name="MH_ORDER" val="1"/>
</p:tagLst>
</file>

<file path=ppt/tags/tag76.xml><?xml version="1.0" encoding="utf-8"?>
<p:tagLst xmlns:p="http://schemas.openxmlformats.org/presentationml/2006/main">
  <p:tag name="MH" val="20160309154024"/>
  <p:tag name="MH_LIBRARY" val="GRAPHIC"/>
  <p:tag name="MH_TYPE" val="Other"/>
  <p:tag name="MH_ORDER" val="2"/>
</p:tagLst>
</file>

<file path=ppt/tags/tag77.xml><?xml version="1.0" encoding="utf-8"?>
<p:tagLst xmlns:p="http://schemas.openxmlformats.org/presentationml/2006/main">
  <p:tag name="MH" val="20160309154024"/>
  <p:tag name="MH_LIBRARY" val="GRAPHIC"/>
  <p:tag name="MH_TYPE" val="Other"/>
  <p:tag name="MH_ORDER" val="3"/>
</p:tagLst>
</file>

<file path=ppt/tags/tag78.xml><?xml version="1.0" encoding="utf-8"?>
<p:tagLst xmlns:p="http://schemas.openxmlformats.org/presentationml/2006/main">
  <p:tag name="MH" val="20160309154024"/>
  <p:tag name="MH_LIBRARY" val="GRAPHIC"/>
  <p:tag name="MH_TYPE" val="Other"/>
  <p:tag name="MH_ORDER" val="5"/>
</p:tagLst>
</file>

<file path=ppt/tags/tag79.xml><?xml version="1.0" encoding="utf-8"?>
<p:tagLst xmlns:p="http://schemas.openxmlformats.org/presentationml/2006/main">
  <p:tag name="MH" val="20160309154024"/>
  <p:tag name="MH_LIBRARY" val="GRAPHIC"/>
  <p:tag name="MH_TYPE" val="Other"/>
  <p:tag name="MH_ORDER" val="6"/>
</p:tagLst>
</file>

<file path=ppt/tags/tag8.xml><?xml version="1.0" encoding="utf-8"?>
<p:tagLst xmlns:p="http://schemas.openxmlformats.org/presentationml/2006/main">
  <p:tag name="MH" val="20160314131341"/>
  <p:tag name="MH_LIBRARY" val="GRAPHIC"/>
  <p:tag name="MH_ORDER" val="Straight Connector 4"/>
</p:tagLst>
</file>

<file path=ppt/tags/tag80.xml><?xml version="1.0" encoding="utf-8"?>
<p:tagLst xmlns:p="http://schemas.openxmlformats.org/presentationml/2006/main">
  <p:tag name="MH" val="20160309154024"/>
  <p:tag name="MH_LIBRARY" val="GRAPHIC"/>
  <p:tag name="MH_TYPE" val="SubTitle"/>
  <p:tag name="MH_ORDER" val="1"/>
</p:tagLst>
</file>

<file path=ppt/tags/tag81.xml><?xml version="1.0" encoding="utf-8"?>
<p:tagLst xmlns:p="http://schemas.openxmlformats.org/presentationml/2006/main">
  <p:tag name="MH" val="20160309154024"/>
  <p:tag name="MH_LIBRARY" val="GRAPHIC"/>
  <p:tag name="MH_TYPE" val="SubTitle"/>
  <p:tag name="MH_ORDER" val="2"/>
</p:tagLst>
</file>

<file path=ppt/tags/tag82.xml><?xml version="1.0" encoding="utf-8"?>
<p:tagLst xmlns:p="http://schemas.openxmlformats.org/presentationml/2006/main">
  <p:tag name="MH" val="20160309154024"/>
  <p:tag name="MH_LIBRARY" val="GRAPHIC"/>
  <p:tag name="MH_TYPE" val="SubTitle"/>
  <p:tag name="MH_ORDER" val="3"/>
</p:tagLst>
</file>

<file path=ppt/tags/tag83.xml><?xml version="1.0" encoding="utf-8"?>
<p:tagLst xmlns:p="http://schemas.openxmlformats.org/presentationml/2006/main">
  <p:tag name="MH" val="20160309154024"/>
  <p:tag name="MH_LIBRARY" val="GRAPHIC"/>
  <p:tag name="MH_TYPE" val="Other"/>
  <p:tag name="MH_ORDER" val="7"/>
</p:tagLst>
</file>

<file path=ppt/tags/tag84.xml><?xml version="1.0" encoding="utf-8"?>
<p:tagLst xmlns:p="http://schemas.openxmlformats.org/presentationml/2006/main">
  <p:tag name="MH" val="20160309154024"/>
  <p:tag name="MH_LIBRARY" val="GRAPHIC"/>
  <p:tag name="MH_TYPE" val="Other"/>
  <p:tag name="MH_ORDER" val="8"/>
</p:tagLst>
</file>

<file path=ppt/tags/tag85.xml><?xml version="1.0" encoding="utf-8"?>
<p:tagLst xmlns:p="http://schemas.openxmlformats.org/presentationml/2006/main">
  <p:tag name="MH" val="20160309154024"/>
  <p:tag name="MH_LIBRARY" val="GRAPHIC"/>
  <p:tag name="MH_TYPE" val="Other"/>
  <p:tag name="MH_ORDER" val="9"/>
</p:tagLst>
</file>

<file path=ppt/tags/tag86.xml><?xml version="1.0" encoding="utf-8"?>
<p:tagLst xmlns:p="http://schemas.openxmlformats.org/presentationml/2006/main">
  <p:tag name="MH" val="20160309154024"/>
  <p:tag name="MH_LIBRARY" val="GRAPHIC"/>
  <p:tag name="MH_TYPE" val="Other"/>
  <p:tag name="MH_ORDER" val="10"/>
</p:tagLst>
</file>

<file path=ppt/tags/tag87.xml><?xml version="1.0" encoding="utf-8"?>
<p:tagLst xmlns:p="http://schemas.openxmlformats.org/presentationml/2006/main">
  <p:tag name="MH" val="20160309154024"/>
  <p:tag name="MH_LIBRARY" val="GRAPHIC"/>
  <p:tag name="MH_TYPE" val="Other"/>
  <p:tag name="MH_ORDER" val="11"/>
</p:tagLst>
</file>

<file path=ppt/tags/tag88.xml><?xml version="1.0" encoding="utf-8"?>
<p:tagLst xmlns:p="http://schemas.openxmlformats.org/presentationml/2006/main">
  <p:tag name="MH" val="20160309154024"/>
  <p:tag name="MH_LIBRARY" val="GRAPHIC"/>
  <p:tag name="MH_TYPE" val="Other"/>
  <p:tag name="MH_ORDER" val="12"/>
</p:tagLst>
</file>

<file path=ppt/tags/tag89.xml><?xml version="1.0" encoding="utf-8"?>
<p:tagLst xmlns:p="http://schemas.openxmlformats.org/presentationml/2006/main">
  <p:tag name="MH" val="20160309154024"/>
  <p:tag name="MH_LIBRARY" val="GRAPHIC"/>
  <p:tag name="MH_TYPE" val="SubTitle"/>
  <p:tag name="MH_ORDER" val="4"/>
</p:tagLst>
</file>

<file path=ppt/tags/tag9.xml><?xml version="1.0" encoding="utf-8"?>
<p:tagLst xmlns:p="http://schemas.openxmlformats.org/presentationml/2006/main">
  <p:tag name="MH" val="20160314131341"/>
  <p:tag name="MH_LIBRARY" val="GRAPHIC"/>
  <p:tag name="MH_ORDER" val="Oval 5"/>
</p:tagLst>
</file>

<file path=ppt/tags/tag90.xml><?xml version="1.0" encoding="utf-8"?>
<p:tagLst xmlns:p="http://schemas.openxmlformats.org/presentationml/2006/main">
  <p:tag name="MH" val="20160309154024"/>
  <p:tag name="MH_LIBRARY" val="GRAPHIC"/>
  <p:tag name="MH_TYPE" val="Other"/>
  <p:tag name="MH_ORDER" val="13"/>
</p:tagLst>
</file>

<file path=ppt/tags/tag91.xml><?xml version="1.0" encoding="utf-8"?>
<p:tagLst xmlns:p="http://schemas.openxmlformats.org/presentationml/2006/main">
  <p:tag name="MH" val="20160309154024"/>
  <p:tag name="MH_LIBRARY" val="GRAPHIC"/>
  <p:tag name="MH_TYPE" val="Other"/>
  <p:tag name="MH_ORDER" val="14"/>
</p:tagLst>
</file>

<file path=ppt/tags/tag92.xml><?xml version="1.0" encoding="utf-8"?>
<p:tagLst xmlns:p="http://schemas.openxmlformats.org/presentationml/2006/main">
  <p:tag name="MH" val="20160309154024"/>
  <p:tag name="MH_LIBRARY" val="GRAPHIC"/>
  <p:tag name="MH_TYPE" val="Other"/>
  <p:tag name="MH_ORDER" val="15"/>
</p:tagLst>
</file>

<file path=ppt/tags/tag93.xml><?xml version="1.0" encoding="utf-8"?>
<p:tagLst xmlns:p="http://schemas.openxmlformats.org/presentationml/2006/main">
  <p:tag name="MH" val="20160309154024"/>
  <p:tag name="MH_LIBRARY" val="GRAPHIC"/>
  <p:tag name="MH_TYPE" val="Other"/>
  <p:tag name="MH_ORDER" val="16"/>
</p:tagLst>
</file>

<file path=ppt/tags/tag94.xml><?xml version="1.0" encoding="utf-8"?>
<p:tagLst xmlns:p="http://schemas.openxmlformats.org/presentationml/2006/main">
  <p:tag name="MH" val="20160309154024"/>
  <p:tag name="MH_LIBRARY" val="GRAPHIC"/>
  <p:tag name="MH_TYPE" val="SubTitle"/>
  <p:tag name="MH_ORDER" val="5"/>
</p:tagLst>
</file>

<file path=ppt/tags/tag95.xml><?xml version="1.0" encoding="utf-8"?>
<p:tagLst xmlns:p="http://schemas.openxmlformats.org/presentationml/2006/main">
  <p:tag name="MH" val="20160309154024"/>
  <p:tag name="MH_LIBRARY" val="GRAPHIC"/>
  <p:tag name="MH_TYPE" val="Other"/>
  <p:tag name="MH_ORDER" val="17"/>
</p:tagLst>
</file>

<file path=ppt/tags/tag96.xml><?xml version="1.0" encoding="utf-8"?>
<p:tagLst xmlns:p="http://schemas.openxmlformats.org/presentationml/2006/main">
  <p:tag name="MH" val="20160309154024"/>
  <p:tag name="MH_LIBRARY" val="GRAPHIC"/>
  <p:tag name="MH_TYPE" val="Other"/>
  <p:tag name="MH_ORDER" val="18"/>
</p:tagLst>
</file>

<file path=ppt/tags/tag97.xml><?xml version="1.0" encoding="utf-8"?>
<p:tagLst xmlns:p="http://schemas.openxmlformats.org/presentationml/2006/main">
  <p:tag name="MH" val="20160309154024"/>
  <p:tag name="MH_LIBRARY" val="GRAPHIC"/>
  <p:tag name="MH_TYPE" val="Other"/>
  <p:tag name="MH_ORDER" val="19"/>
</p:tagLst>
</file>

<file path=ppt/tags/tag98.xml><?xml version="1.0" encoding="utf-8"?>
<p:tagLst xmlns:p="http://schemas.openxmlformats.org/presentationml/2006/main">
  <p:tag name="MH" val="20160309154024"/>
  <p:tag name="MH_LIBRARY" val="GRAPHIC"/>
  <p:tag name="MH_TYPE" val="Other"/>
  <p:tag name="MH_ORDER" val="22"/>
</p:tagLst>
</file>

<file path=ppt/tags/tag99.xml><?xml version="1.0" encoding="utf-8"?>
<p:tagLst xmlns:p="http://schemas.openxmlformats.org/presentationml/2006/main">
  <p:tag name="MH" val="20160309154024"/>
  <p:tag name="MH_LIBRARY" val="GRAPHIC"/>
  <p:tag name="MH_TYPE" val="SubTitle"/>
  <p:tag name="MH_ORDER" val="6"/>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
  <a:themeElements>
    <a:clrScheme name="kso_RED5">
      <a:dk1>
        <a:srgbClr val="494B4D"/>
      </a:dk1>
      <a:lt1>
        <a:srgbClr val="FFFFFF"/>
      </a:lt1>
      <a:dk2>
        <a:srgbClr val="3D3F41"/>
      </a:dk2>
      <a:lt2>
        <a:srgbClr val="FFFFFF"/>
      </a:lt2>
      <a:accent1>
        <a:srgbClr val="8B4F6B"/>
      </a:accent1>
      <a:accent2>
        <a:srgbClr val="89442F"/>
      </a:accent2>
      <a:accent3>
        <a:srgbClr val="E38279"/>
      </a:accent3>
      <a:accent4>
        <a:srgbClr val="9686BF"/>
      </a:accent4>
      <a:accent5>
        <a:srgbClr val="4FA0AB"/>
      </a:accent5>
      <a:accent6>
        <a:srgbClr val="9FBE3C"/>
      </a:accent6>
      <a:hlink>
        <a:srgbClr val="00B0F0"/>
      </a:hlink>
      <a:folHlink>
        <a:srgbClr val="AFB2B4"/>
      </a:folHlink>
    </a:clrScheme>
    <a:fontScheme name="KSO主题5">
      <a:majorFont>
        <a:latin typeface="Broadway"/>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5539</Words>
  <Application>WPS 演示</Application>
  <PresentationFormat>自定义</PresentationFormat>
  <Paragraphs>1126</Paragraphs>
  <Slides>58</Slides>
  <Notes>21</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58</vt:i4>
      </vt:variant>
    </vt:vector>
  </HeadingPairs>
  <TitlesOfParts>
    <vt:vector size="80" baseType="lpstr">
      <vt:lpstr>Arial</vt:lpstr>
      <vt:lpstr>宋体</vt:lpstr>
      <vt:lpstr>Wingdings</vt:lpstr>
      <vt:lpstr>微软雅黑</vt:lpstr>
      <vt:lpstr>幼圆</vt:lpstr>
      <vt:lpstr>汉仪大宋简</vt:lpstr>
      <vt:lpstr>Calibri</vt:lpstr>
      <vt:lpstr>叶根友毛笔行书简体</vt:lpstr>
      <vt:lpstr>Arial Rounded MT Bold</vt:lpstr>
      <vt:lpstr>Britannic Bold</vt:lpstr>
      <vt:lpstr>Arial Narrow</vt:lpstr>
      <vt:lpstr>Times New Roman</vt:lpstr>
      <vt:lpstr>Adobe 繁黑體 Std B</vt:lpstr>
      <vt:lpstr>Arial Unicode MS</vt:lpstr>
      <vt:lpstr>黑体</vt:lpstr>
      <vt:lpstr>Kozuka Gothic Pr6N L</vt:lpstr>
      <vt:lpstr>Calibri</vt:lpstr>
      <vt:lpstr>楷体</vt:lpstr>
      <vt:lpstr>Yu Gothic</vt:lpstr>
      <vt:lpstr>2_Office 主题</vt:lpstr>
      <vt:lpstr>1_-</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系统功能</vt:lpstr>
      <vt:lpstr>风控预警规则</vt:lpstr>
      <vt:lpstr>PowerPoint 演示文稿</vt:lpstr>
      <vt:lpstr>PowerPoint 演示文稿</vt:lpstr>
      <vt:lpstr>客户经理首页界面 --存量客户/按类型</vt:lpstr>
      <vt:lpstr>企业检索</vt:lpstr>
      <vt:lpstr>我的客户-客户列表</vt:lpstr>
      <vt:lpstr>基本信息</vt:lpstr>
      <vt:lpstr>司法诉讼</vt:lpstr>
      <vt:lpstr>经营状况</vt:lpstr>
      <vt:lpstr>对外投资</vt:lpstr>
      <vt:lpstr>企业年报</vt:lpstr>
      <vt:lpstr>知识产权</vt:lpstr>
      <vt:lpstr>新闻舆论</vt:lpstr>
      <vt:lpstr>企业关联</vt:lpstr>
      <vt:lpstr>关联族谱</vt:lpstr>
      <vt:lpstr>担保圈</vt:lpstr>
      <vt:lpstr>风险预警</vt:lpstr>
      <vt:lpstr>法院判决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同业竞品</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guoke</dc:creator>
  <cp:lastModifiedBy>Tom</cp:lastModifiedBy>
  <cp:revision>577</cp:revision>
  <dcterms:created xsi:type="dcterms:W3CDTF">2016-03-07T04:08:00Z</dcterms:created>
  <dcterms:modified xsi:type="dcterms:W3CDTF">2017-12-20T10:19:06Z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